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5cb4ea05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5cb4ea05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5a19414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5a19414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a5cb4ea05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a5cb4ea05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5815918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5815918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5a19414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5a19414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5cb4ea0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5cb4ea0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5815918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5815918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duplicate values we have </a:t>
            </a:r>
            <a:r>
              <a:rPr lang="en"/>
              <a:t>deleted</a:t>
            </a:r>
            <a:r>
              <a:rPr lang="en"/>
              <a:t> the second </a:t>
            </a:r>
            <a:r>
              <a:rPr lang="en"/>
              <a:t>occurrence</a:t>
            </a:r>
            <a:r>
              <a:rPr lang="en"/>
              <a:t> values which are getting repeated more than once, so we choosed only the first </a:t>
            </a:r>
            <a:r>
              <a:rPr lang="en"/>
              <a:t>coherence</a:t>
            </a:r>
            <a:r>
              <a:rPr lang="en"/>
              <a:t> values taking into consideration the unique column i.e suggestion_id in our case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5a19414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5a19414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424242"/>
                </a:solidFill>
                <a:latin typeface="Nunito"/>
                <a:ea typeface="Nunito"/>
                <a:cs typeface="Nunito"/>
                <a:sym typeface="Nunito"/>
              </a:rPr>
              <a:t>From our dataset the feature named Suggestion_id had the Unique values. </a:t>
            </a:r>
            <a:endParaRPr>
              <a:solidFill>
                <a:srgbClr val="424242"/>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a:solidFill>
                  <a:srgbClr val="424242"/>
                </a:solidFill>
                <a:latin typeface="Nunito"/>
                <a:ea typeface="Nunito"/>
                <a:cs typeface="Nunito"/>
                <a:sym typeface="Nunito"/>
              </a:rPr>
              <a:t>If we have datafield with same suggestion_id and are getting repeated more than once </a:t>
            </a:r>
            <a:endParaRPr>
              <a:solidFill>
                <a:srgbClr val="424242"/>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a:solidFill>
                  <a:srgbClr val="424242"/>
                </a:solidFill>
                <a:latin typeface="Nunito"/>
                <a:ea typeface="Nunito"/>
                <a:cs typeface="Nunito"/>
                <a:sym typeface="Nunito"/>
              </a:rPr>
              <a:t>To identify the unique column we have first analyzed the data from the dataset where we have identified that the suggestion_id and Author_id are being the same but other fields like Responses, views, votes_up, votes_down there is some field’s being 0, then in this cases we have removed those rows where both the rows are being same and retained only thoses rows which had maximum values or any data other than 0 and thus through his Suggestion_id was made as the unique column and thus the dataset got filtered with these changes.</a:t>
            </a:r>
            <a:endParaRPr>
              <a:solidFill>
                <a:srgbClr val="42424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1"/>
          <p:cNvGrpSpPr/>
          <p:nvPr/>
        </p:nvGrpSpPr>
        <p:grpSpPr>
          <a:xfrm>
            <a:off x="713373" y="3847119"/>
            <a:ext cx="825392" cy="825392"/>
            <a:chOff x="348199" y="179450"/>
            <a:chExt cx="1116300" cy="1116300"/>
          </a:xfrm>
        </p:grpSpPr>
        <p:sp>
          <p:nvSpPr>
            <p:cNvPr id="139" name="Google Shape;139;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2" name="Google Shape;142;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2"/>
          <p:cNvGrpSpPr/>
          <p:nvPr/>
        </p:nvGrpSpPr>
        <p:grpSpPr>
          <a:xfrm>
            <a:off x="52" y="4099200"/>
            <a:ext cx="9144036" cy="1044300"/>
            <a:chOff x="52" y="4099200"/>
            <a:chExt cx="9144036" cy="1044300"/>
          </a:xfrm>
        </p:grpSpPr>
        <p:grpSp>
          <p:nvGrpSpPr>
            <p:cNvPr id="145" name="Google Shape;145;p12"/>
            <p:cNvGrpSpPr/>
            <p:nvPr/>
          </p:nvGrpSpPr>
          <p:grpSpPr>
            <a:xfrm>
              <a:off x="52" y="4309200"/>
              <a:ext cx="231622" cy="834300"/>
              <a:chOff x="2688737" y="4301380"/>
              <a:chExt cx="231900" cy="834300"/>
            </a:xfrm>
          </p:grpSpPr>
          <p:sp>
            <p:nvSpPr>
              <p:cNvPr id="146" name="Google Shape;146;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12"/>
            <p:cNvGrpSpPr/>
            <p:nvPr/>
          </p:nvGrpSpPr>
          <p:grpSpPr>
            <a:xfrm>
              <a:off x="371406" y="4099200"/>
              <a:ext cx="231622" cy="1044300"/>
              <a:chOff x="2688737" y="4091380"/>
              <a:chExt cx="231900" cy="1044300"/>
            </a:xfrm>
          </p:grpSpPr>
          <p:sp>
            <p:nvSpPr>
              <p:cNvPr id="151" name="Google Shape;151;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2"/>
            <p:cNvGrpSpPr/>
            <p:nvPr/>
          </p:nvGrpSpPr>
          <p:grpSpPr>
            <a:xfrm>
              <a:off x="742761" y="4309200"/>
              <a:ext cx="231622" cy="834300"/>
              <a:chOff x="2688737" y="4301380"/>
              <a:chExt cx="231900" cy="834300"/>
            </a:xfrm>
          </p:grpSpPr>
          <p:sp>
            <p:nvSpPr>
              <p:cNvPr id="157" name="Google Shape;157;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12"/>
            <p:cNvGrpSpPr/>
            <p:nvPr/>
          </p:nvGrpSpPr>
          <p:grpSpPr>
            <a:xfrm>
              <a:off x="1114115" y="4518900"/>
              <a:ext cx="231622" cy="624600"/>
              <a:chOff x="2688737" y="4511080"/>
              <a:chExt cx="231900" cy="624600"/>
            </a:xfrm>
          </p:grpSpPr>
          <p:sp>
            <p:nvSpPr>
              <p:cNvPr id="162" name="Google Shape;162;p1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2"/>
            <p:cNvGrpSpPr/>
            <p:nvPr/>
          </p:nvGrpSpPr>
          <p:grpSpPr>
            <a:xfrm>
              <a:off x="1856753" y="4099200"/>
              <a:ext cx="231600" cy="1044300"/>
              <a:chOff x="1856753" y="4099200"/>
              <a:chExt cx="231600" cy="1044300"/>
            </a:xfrm>
          </p:grpSpPr>
          <p:sp>
            <p:nvSpPr>
              <p:cNvPr id="166" name="Google Shape;166;p12"/>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2"/>
            <p:cNvGrpSpPr/>
            <p:nvPr/>
          </p:nvGrpSpPr>
          <p:grpSpPr>
            <a:xfrm>
              <a:off x="2228107" y="4309200"/>
              <a:ext cx="231600" cy="834300"/>
              <a:chOff x="2228107" y="4309200"/>
              <a:chExt cx="231600" cy="834300"/>
            </a:xfrm>
          </p:grpSpPr>
          <p:sp>
            <p:nvSpPr>
              <p:cNvPr id="172" name="Google Shape;172;p12"/>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12"/>
            <p:cNvGrpSpPr/>
            <p:nvPr/>
          </p:nvGrpSpPr>
          <p:grpSpPr>
            <a:xfrm>
              <a:off x="2599462" y="4518900"/>
              <a:ext cx="231600" cy="624600"/>
              <a:chOff x="2599462" y="4518900"/>
              <a:chExt cx="231600" cy="624600"/>
            </a:xfrm>
          </p:grpSpPr>
          <p:sp>
            <p:nvSpPr>
              <p:cNvPr id="177" name="Google Shape;177;p12"/>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2"/>
            <p:cNvGrpSpPr/>
            <p:nvPr/>
          </p:nvGrpSpPr>
          <p:grpSpPr>
            <a:xfrm>
              <a:off x="3342171" y="4099200"/>
              <a:ext cx="231600" cy="1044300"/>
              <a:chOff x="3342171" y="4099200"/>
              <a:chExt cx="231600" cy="1044300"/>
            </a:xfrm>
          </p:grpSpPr>
          <p:sp>
            <p:nvSpPr>
              <p:cNvPr id="181" name="Google Shape;181;p12"/>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2"/>
            <p:cNvGrpSpPr/>
            <p:nvPr/>
          </p:nvGrpSpPr>
          <p:grpSpPr>
            <a:xfrm>
              <a:off x="3713525" y="4309200"/>
              <a:ext cx="231600" cy="834300"/>
              <a:chOff x="3713525" y="4309200"/>
              <a:chExt cx="231600" cy="834300"/>
            </a:xfrm>
          </p:grpSpPr>
          <p:sp>
            <p:nvSpPr>
              <p:cNvPr id="187" name="Google Shape;187;p12"/>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2"/>
            <p:cNvGrpSpPr/>
            <p:nvPr/>
          </p:nvGrpSpPr>
          <p:grpSpPr>
            <a:xfrm>
              <a:off x="1485398" y="4309200"/>
              <a:ext cx="231600" cy="834300"/>
              <a:chOff x="1485398" y="4309200"/>
              <a:chExt cx="231600" cy="834300"/>
            </a:xfrm>
          </p:grpSpPr>
          <p:sp>
            <p:nvSpPr>
              <p:cNvPr id="192" name="Google Shape;192;p12"/>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2"/>
            <p:cNvGrpSpPr/>
            <p:nvPr/>
          </p:nvGrpSpPr>
          <p:grpSpPr>
            <a:xfrm>
              <a:off x="4084879" y="4518900"/>
              <a:ext cx="231600" cy="624600"/>
              <a:chOff x="4084879" y="4518900"/>
              <a:chExt cx="231600" cy="624600"/>
            </a:xfrm>
          </p:grpSpPr>
          <p:sp>
            <p:nvSpPr>
              <p:cNvPr id="197" name="Google Shape;197;p12"/>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12"/>
            <p:cNvGrpSpPr/>
            <p:nvPr/>
          </p:nvGrpSpPr>
          <p:grpSpPr>
            <a:xfrm>
              <a:off x="2970816" y="4309200"/>
              <a:ext cx="231600" cy="834300"/>
              <a:chOff x="2970816" y="4309200"/>
              <a:chExt cx="231600" cy="834300"/>
            </a:xfrm>
          </p:grpSpPr>
          <p:sp>
            <p:nvSpPr>
              <p:cNvPr id="201" name="Google Shape;201;p12"/>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2"/>
            <p:cNvGrpSpPr/>
            <p:nvPr/>
          </p:nvGrpSpPr>
          <p:grpSpPr>
            <a:xfrm>
              <a:off x="4456234" y="4309200"/>
              <a:ext cx="231600" cy="834300"/>
              <a:chOff x="4456234" y="4309200"/>
              <a:chExt cx="231600" cy="834300"/>
            </a:xfrm>
          </p:grpSpPr>
          <p:sp>
            <p:nvSpPr>
              <p:cNvPr id="206" name="Google Shape;206;p12"/>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12"/>
            <p:cNvGrpSpPr/>
            <p:nvPr/>
          </p:nvGrpSpPr>
          <p:grpSpPr>
            <a:xfrm>
              <a:off x="4827588" y="4099200"/>
              <a:ext cx="231600" cy="1044300"/>
              <a:chOff x="4827588" y="4099200"/>
              <a:chExt cx="231600" cy="1044300"/>
            </a:xfrm>
          </p:grpSpPr>
          <p:sp>
            <p:nvSpPr>
              <p:cNvPr id="211" name="Google Shape;211;p12"/>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2"/>
            <p:cNvGrpSpPr/>
            <p:nvPr/>
          </p:nvGrpSpPr>
          <p:grpSpPr>
            <a:xfrm>
              <a:off x="5198943" y="4309200"/>
              <a:ext cx="231600" cy="834300"/>
              <a:chOff x="5198943" y="4309200"/>
              <a:chExt cx="231600" cy="834300"/>
            </a:xfrm>
          </p:grpSpPr>
          <p:sp>
            <p:nvSpPr>
              <p:cNvPr id="217" name="Google Shape;217;p12"/>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2"/>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2"/>
            <p:cNvGrpSpPr/>
            <p:nvPr/>
          </p:nvGrpSpPr>
          <p:grpSpPr>
            <a:xfrm>
              <a:off x="5570297" y="4518900"/>
              <a:ext cx="231600" cy="624600"/>
              <a:chOff x="5570297" y="4518900"/>
              <a:chExt cx="231600" cy="624600"/>
            </a:xfrm>
          </p:grpSpPr>
          <p:sp>
            <p:nvSpPr>
              <p:cNvPr id="222" name="Google Shape;222;p12"/>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12"/>
            <p:cNvGrpSpPr/>
            <p:nvPr/>
          </p:nvGrpSpPr>
          <p:grpSpPr>
            <a:xfrm>
              <a:off x="5941652" y="4309200"/>
              <a:ext cx="231600" cy="834300"/>
              <a:chOff x="5941652" y="4309200"/>
              <a:chExt cx="231600" cy="834300"/>
            </a:xfrm>
          </p:grpSpPr>
          <p:sp>
            <p:nvSpPr>
              <p:cNvPr id="226" name="Google Shape;226;p12"/>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12"/>
            <p:cNvGrpSpPr/>
            <p:nvPr/>
          </p:nvGrpSpPr>
          <p:grpSpPr>
            <a:xfrm>
              <a:off x="6313006" y="4099200"/>
              <a:ext cx="231600" cy="1044300"/>
              <a:chOff x="6313006" y="4099200"/>
              <a:chExt cx="231600" cy="1044300"/>
            </a:xfrm>
          </p:grpSpPr>
          <p:sp>
            <p:nvSpPr>
              <p:cNvPr id="231" name="Google Shape;231;p12"/>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2"/>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12"/>
            <p:cNvGrpSpPr/>
            <p:nvPr/>
          </p:nvGrpSpPr>
          <p:grpSpPr>
            <a:xfrm>
              <a:off x="6684361" y="4309200"/>
              <a:ext cx="231600" cy="834300"/>
              <a:chOff x="6684361" y="4309200"/>
              <a:chExt cx="231600" cy="834300"/>
            </a:xfrm>
          </p:grpSpPr>
          <p:sp>
            <p:nvSpPr>
              <p:cNvPr id="237" name="Google Shape;237;p12"/>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2"/>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2"/>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12"/>
            <p:cNvGrpSpPr/>
            <p:nvPr/>
          </p:nvGrpSpPr>
          <p:grpSpPr>
            <a:xfrm>
              <a:off x="7055715" y="4518900"/>
              <a:ext cx="231600" cy="624600"/>
              <a:chOff x="7055715" y="4518900"/>
              <a:chExt cx="231600" cy="624600"/>
            </a:xfrm>
          </p:grpSpPr>
          <p:sp>
            <p:nvSpPr>
              <p:cNvPr id="242" name="Google Shape;242;p12"/>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2"/>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12"/>
            <p:cNvGrpSpPr/>
            <p:nvPr/>
          </p:nvGrpSpPr>
          <p:grpSpPr>
            <a:xfrm>
              <a:off x="7798424" y="4099200"/>
              <a:ext cx="231600" cy="1044300"/>
              <a:chOff x="7798424" y="4099200"/>
              <a:chExt cx="231600" cy="1044300"/>
            </a:xfrm>
          </p:grpSpPr>
          <p:sp>
            <p:nvSpPr>
              <p:cNvPr id="246" name="Google Shape;246;p12"/>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2"/>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12"/>
            <p:cNvGrpSpPr/>
            <p:nvPr/>
          </p:nvGrpSpPr>
          <p:grpSpPr>
            <a:xfrm>
              <a:off x="8169779" y="4309200"/>
              <a:ext cx="231600" cy="834300"/>
              <a:chOff x="8169779" y="4309200"/>
              <a:chExt cx="231600" cy="834300"/>
            </a:xfrm>
          </p:grpSpPr>
          <p:sp>
            <p:nvSpPr>
              <p:cNvPr id="252" name="Google Shape;252;p12"/>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12"/>
            <p:cNvGrpSpPr/>
            <p:nvPr/>
          </p:nvGrpSpPr>
          <p:grpSpPr>
            <a:xfrm>
              <a:off x="7427070" y="4309200"/>
              <a:ext cx="231600" cy="834300"/>
              <a:chOff x="7427070" y="4309200"/>
              <a:chExt cx="231600" cy="834300"/>
            </a:xfrm>
          </p:grpSpPr>
          <p:sp>
            <p:nvSpPr>
              <p:cNvPr id="257" name="Google Shape;257;p12"/>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2"/>
            <p:cNvGrpSpPr/>
            <p:nvPr/>
          </p:nvGrpSpPr>
          <p:grpSpPr>
            <a:xfrm>
              <a:off x="8541133" y="4518900"/>
              <a:ext cx="231600" cy="624600"/>
              <a:chOff x="8541133" y="4518900"/>
              <a:chExt cx="231600" cy="624600"/>
            </a:xfrm>
          </p:grpSpPr>
          <p:sp>
            <p:nvSpPr>
              <p:cNvPr id="262" name="Google Shape;262;p12"/>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12"/>
            <p:cNvGrpSpPr/>
            <p:nvPr/>
          </p:nvGrpSpPr>
          <p:grpSpPr>
            <a:xfrm>
              <a:off x="8912488" y="4309200"/>
              <a:ext cx="231600" cy="834300"/>
              <a:chOff x="8912488" y="4309200"/>
              <a:chExt cx="231600" cy="834300"/>
            </a:xfrm>
          </p:grpSpPr>
          <p:sp>
            <p:nvSpPr>
              <p:cNvPr id="266" name="Google Shape;266;p12"/>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p12"/>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1" name="Google Shape;271;p12"/>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grpSp>
        <p:nvGrpSpPr>
          <p:cNvPr id="57" name="Google Shape;57;p4"/>
          <p:cNvGrpSpPr/>
          <p:nvPr/>
        </p:nvGrpSpPr>
        <p:grpSpPr>
          <a:xfrm>
            <a:off x="625966" y="299376"/>
            <a:ext cx="999312" cy="999312"/>
            <a:chOff x="348199" y="179450"/>
            <a:chExt cx="1116300" cy="1116300"/>
          </a:xfrm>
        </p:grpSpPr>
        <p:sp>
          <p:nvSpPr>
            <p:cNvPr id="58" name="Google Shape;58;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4"/>
          <p:cNvSpPr txBox="1"/>
          <p:nvPr>
            <p:ph idx="1" type="body"/>
          </p:nvPr>
        </p:nvSpPr>
        <p:spPr>
          <a:xfrm>
            <a:off x="65550" y="614725"/>
            <a:ext cx="3312000" cy="4528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grpSp>
        <p:nvGrpSpPr>
          <p:cNvPr id="66" name="Google Shape;66;p6"/>
          <p:cNvGrpSpPr/>
          <p:nvPr/>
        </p:nvGrpSpPr>
        <p:grpSpPr>
          <a:xfrm>
            <a:off x="146769" y="3406"/>
            <a:ext cx="1233214" cy="1384535"/>
            <a:chOff x="146769" y="3406"/>
            <a:chExt cx="1233214" cy="1384535"/>
          </a:xfrm>
        </p:grpSpPr>
        <p:grpSp>
          <p:nvGrpSpPr>
            <p:cNvPr id="67" name="Google Shape;67;p6"/>
            <p:cNvGrpSpPr/>
            <p:nvPr/>
          </p:nvGrpSpPr>
          <p:grpSpPr>
            <a:xfrm>
              <a:off x="1063183" y="3406"/>
              <a:ext cx="316800" cy="688513"/>
              <a:chOff x="1063183" y="3406"/>
              <a:chExt cx="316800" cy="688513"/>
            </a:xfrm>
          </p:grpSpPr>
          <p:sp>
            <p:nvSpPr>
              <p:cNvPr id="68" name="Google Shape;68;p6"/>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6"/>
            <p:cNvGrpSpPr/>
            <p:nvPr/>
          </p:nvGrpSpPr>
          <p:grpSpPr>
            <a:xfrm>
              <a:off x="604976" y="3406"/>
              <a:ext cx="316800" cy="1036524"/>
              <a:chOff x="604976" y="3406"/>
              <a:chExt cx="316800" cy="1036524"/>
            </a:xfrm>
          </p:grpSpPr>
          <p:sp>
            <p:nvSpPr>
              <p:cNvPr id="71" name="Google Shape;71;p6"/>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6"/>
            <p:cNvGrpSpPr/>
            <p:nvPr/>
          </p:nvGrpSpPr>
          <p:grpSpPr>
            <a:xfrm>
              <a:off x="146769" y="3406"/>
              <a:ext cx="316800" cy="1384535"/>
              <a:chOff x="146769" y="3406"/>
              <a:chExt cx="316800" cy="1384535"/>
            </a:xfrm>
          </p:grpSpPr>
          <p:sp>
            <p:nvSpPr>
              <p:cNvPr id="75" name="Google Shape;75;p6"/>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9" name="Google Shape;79;p6"/>
          <p:cNvGrpSpPr/>
          <p:nvPr/>
        </p:nvGrpSpPr>
        <p:grpSpPr>
          <a:xfrm>
            <a:off x="6775084" y="2904008"/>
            <a:ext cx="2186147" cy="2239500"/>
            <a:chOff x="6775084" y="2904008"/>
            <a:chExt cx="2186147" cy="2239500"/>
          </a:xfrm>
        </p:grpSpPr>
        <p:grpSp>
          <p:nvGrpSpPr>
            <p:cNvPr id="80" name="Google Shape;80;p6"/>
            <p:cNvGrpSpPr/>
            <p:nvPr/>
          </p:nvGrpSpPr>
          <p:grpSpPr>
            <a:xfrm>
              <a:off x="6775084" y="4253708"/>
              <a:ext cx="409500" cy="889800"/>
              <a:chOff x="6775084" y="4253708"/>
              <a:chExt cx="409500" cy="889800"/>
            </a:xfrm>
          </p:grpSpPr>
          <p:sp>
            <p:nvSpPr>
              <p:cNvPr id="81" name="Google Shape;81;p6"/>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6"/>
            <p:cNvGrpSpPr/>
            <p:nvPr/>
          </p:nvGrpSpPr>
          <p:grpSpPr>
            <a:xfrm>
              <a:off x="7367299" y="3804008"/>
              <a:ext cx="409500" cy="1339500"/>
              <a:chOff x="7367299" y="3804008"/>
              <a:chExt cx="409500" cy="1339500"/>
            </a:xfrm>
          </p:grpSpPr>
          <p:sp>
            <p:nvSpPr>
              <p:cNvPr id="84" name="Google Shape;84;p6"/>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6"/>
            <p:cNvGrpSpPr/>
            <p:nvPr/>
          </p:nvGrpSpPr>
          <p:grpSpPr>
            <a:xfrm>
              <a:off x="7959516" y="3354008"/>
              <a:ext cx="409500" cy="1789500"/>
              <a:chOff x="7959516" y="3354008"/>
              <a:chExt cx="409500" cy="1789500"/>
            </a:xfrm>
          </p:grpSpPr>
          <p:sp>
            <p:nvSpPr>
              <p:cNvPr id="88" name="Google Shape;88;p6"/>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6"/>
            <p:cNvGrpSpPr/>
            <p:nvPr/>
          </p:nvGrpSpPr>
          <p:grpSpPr>
            <a:xfrm>
              <a:off x="8551731" y="2904008"/>
              <a:ext cx="409500" cy="2239500"/>
              <a:chOff x="8551731" y="2904008"/>
              <a:chExt cx="409500" cy="2239500"/>
            </a:xfrm>
          </p:grpSpPr>
          <p:sp>
            <p:nvSpPr>
              <p:cNvPr id="93" name="Google Shape;93;p6"/>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 name="Google Shape;98;p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9" name="Google Shape;99;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grpSp>
        <p:nvGrpSpPr>
          <p:cNvPr id="101" name="Google Shape;101;p7"/>
          <p:cNvGrpSpPr/>
          <p:nvPr/>
        </p:nvGrpSpPr>
        <p:grpSpPr>
          <a:xfrm>
            <a:off x="625966" y="299376"/>
            <a:ext cx="999312" cy="999312"/>
            <a:chOff x="348199" y="179450"/>
            <a:chExt cx="1116300" cy="1116300"/>
          </a:xfrm>
        </p:grpSpPr>
        <p:sp>
          <p:nvSpPr>
            <p:cNvPr id="102" name="Google Shape;102;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p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6" name="Google Shape;106;p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7" name="Google Shape;107;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grpSp>
        <p:nvGrpSpPr>
          <p:cNvPr id="109" name="Google Shape;109;p8"/>
          <p:cNvGrpSpPr/>
          <p:nvPr/>
        </p:nvGrpSpPr>
        <p:grpSpPr>
          <a:xfrm>
            <a:off x="625966" y="299376"/>
            <a:ext cx="999312" cy="999312"/>
            <a:chOff x="348199" y="179450"/>
            <a:chExt cx="1116300" cy="1116300"/>
          </a:xfrm>
        </p:grpSpPr>
        <p:sp>
          <p:nvSpPr>
            <p:cNvPr id="110" name="Google Shape;110;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9"/>
          <p:cNvGrpSpPr/>
          <p:nvPr/>
        </p:nvGrpSpPr>
        <p:grpSpPr>
          <a:xfrm>
            <a:off x="6866714" y="1255"/>
            <a:ext cx="2267380" cy="2601741"/>
            <a:chOff x="6790514" y="1255"/>
            <a:chExt cx="2267380" cy="2601741"/>
          </a:xfrm>
        </p:grpSpPr>
        <p:grpSp>
          <p:nvGrpSpPr>
            <p:cNvPr id="116" name="Google Shape;116;p9"/>
            <p:cNvGrpSpPr/>
            <p:nvPr/>
          </p:nvGrpSpPr>
          <p:grpSpPr>
            <a:xfrm>
              <a:off x="7067536" y="1255"/>
              <a:ext cx="1990358" cy="1990303"/>
              <a:chOff x="7067536" y="1255"/>
              <a:chExt cx="1990358" cy="1990303"/>
            </a:xfrm>
          </p:grpSpPr>
          <p:sp>
            <p:nvSpPr>
              <p:cNvPr id="117" name="Google Shape;117;p9"/>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9"/>
            <p:cNvGrpSpPr/>
            <p:nvPr/>
          </p:nvGrpSpPr>
          <p:grpSpPr>
            <a:xfrm>
              <a:off x="8207126" y="1807997"/>
              <a:ext cx="795000" cy="795000"/>
              <a:chOff x="8207126" y="1807997"/>
              <a:chExt cx="795000" cy="795000"/>
            </a:xfrm>
          </p:grpSpPr>
          <p:sp>
            <p:nvSpPr>
              <p:cNvPr id="121" name="Google Shape;121;p9"/>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9"/>
            <p:cNvGrpSpPr/>
            <p:nvPr/>
          </p:nvGrpSpPr>
          <p:grpSpPr>
            <a:xfrm>
              <a:off x="6790514" y="118857"/>
              <a:ext cx="548700" cy="548700"/>
              <a:chOff x="6790514" y="118857"/>
              <a:chExt cx="548700" cy="548700"/>
            </a:xfrm>
          </p:grpSpPr>
          <p:sp>
            <p:nvSpPr>
              <p:cNvPr id="125" name="Google Shape;125;p9"/>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7" name="Google Shape;127;p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8" name="Google Shape;12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10"/>
          <p:cNvGrpSpPr/>
          <p:nvPr/>
        </p:nvGrpSpPr>
        <p:grpSpPr>
          <a:xfrm>
            <a:off x="625966" y="299376"/>
            <a:ext cx="999312" cy="999312"/>
            <a:chOff x="348199" y="179450"/>
            <a:chExt cx="1116300" cy="1116300"/>
          </a:xfrm>
        </p:grpSpPr>
        <p:sp>
          <p:nvSpPr>
            <p:cNvPr id="131" name="Google Shape;131;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4" name="Google Shape;134;p1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 name="Google Shape;135;p1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6" name="Google Shape;136;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4100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latin typeface="Times New Roman"/>
                <a:ea typeface="Times New Roman"/>
                <a:cs typeface="Times New Roman"/>
                <a:sym typeface="Times New Roman"/>
              </a:rPr>
              <a:t>SEMESTER PROJECT PRESENTATION-Team-5</a:t>
            </a:r>
            <a:endParaRPr>
              <a:latin typeface="Times New Roman"/>
              <a:ea typeface="Times New Roman"/>
              <a:cs typeface="Times New Roman"/>
              <a:sym typeface="Times New Roman"/>
            </a:endParaRPr>
          </a:p>
        </p:txBody>
      </p:sp>
      <p:sp>
        <p:nvSpPr>
          <p:cNvPr id="278" name="Google Shape;278;p13"/>
          <p:cNvSpPr txBox="1"/>
          <p:nvPr>
            <p:ph idx="1" type="subTitle"/>
          </p:nvPr>
        </p:nvSpPr>
        <p:spPr>
          <a:xfrm>
            <a:off x="952950" y="3574875"/>
            <a:ext cx="5053800" cy="6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800">
                <a:solidFill>
                  <a:srgbClr val="000000"/>
                </a:solidFill>
                <a:latin typeface="Times New Roman"/>
                <a:ea typeface="Times New Roman"/>
                <a:cs typeface="Times New Roman"/>
                <a:sym typeface="Times New Roman"/>
              </a:rPr>
              <a:t>Modeling Quality of Suggestions</a:t>
            </a:r>
            <a:endParaRPr sz="2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t/>
            </a:r>
            <a:endParaRPr sz="2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t/>
            </a:r>
            <a:endParaRPr sz="2800" u="sng">
              <a:latin typeface="Times New Roman"/>
              <a:ea typeface="Times New Roman"/>
              <a:cs typeface="Times New Roman"/>
              <a:sym typeface="Times New Roman"/>
            </a:endParaRPr>
          </a:p>
        </p:txBody>
      </p:sp>
      <p:sp>
        <p:nvSpPr>
          <p:cNvPr id="279" name="Google Shape;279;p13"/>
          <p:cNvSpPr txBox="1"/>
          <p:nvPr/>
        </p:nvSpPr>
        <p:spPr>
          <a:xfrm>
            <a:off x="5901450" y="3722850"/>
            <a:ext cx="29184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By-</a:t>
            </a:r>
            <a:br>
              <a:rPr lang="en" sz="1300">
                <a:solidFill>
                  <a:schemeClr val="dk2"/>
                </a:solidFill>
                <a:latin typeface="Nunito"/>
                <a:ea typeface="Nunito"/>
                <a:cs typeface="Nunito"/>
                <a:sym typeface="Nunito"/>
              </a:rPr>
            </a:br>
            <a:r>
              <a:rPr lang="en" sz="1200">
                <a:latin typeface="Times New Roman"/>
                <a:ea typeface="Times New Roman"/>
                <a:cs typeface="Times New Roman"/>
                <a:sym typeface="Times New Roman"/>
              </a:rPr>
              <a:t>Sai Sri Harsha Kumbam EF41093</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Ramya Jyotsna Neelakantrao WI30334.</a:t>
            </a: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Harshith Martha TZ18899.</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used Z-score method for Outlier Detection</a:t>
            </a:r>
            <a:endParaRPr/>
          </a:p>
          <a:p>
            <a:pPr indent="-311150" lvl="0" marL="457200" rtl="0" algn="l">
              <a:spcBef>
                <a:spcPts val="0"/>
              </a:spcBef>
              <a:spcAft>
                <a:spcPts val="0"/>
              </a:spcAft>
              <a:buSzPts val="1300"/>
              <a:buChar char="●"/>
            </a:pPr>
            <a:r>
              <a:rPr lang="en"/>
              <a:t>For Class Imbalance we have used Class Weights and SMOTE Analysis Methods</a:t>
            </a:r>
            <a:endParaRPr/>
          </a:p>
          <a:p>
            <a:pPr indent="-311150" lvl="0" marL="457200" rtl="0" algn="l">
              <a:spcBef>
                <a:spcPts val="0"/>
              </a:spcBef>
              <a:spcAft>
                <a:spcPts val="0"/>
              </a:spcAft>
              <a:buSzPts val="1300"/>
              <a:buChar char="●"/>
            </a:pPr>
            <a:r>
              <a:rPr lang="en"/>
              <a:t>Performed Feature Importance</a:t>
            </a:r>
            <a:endParaRPr/>
          </a:p>
          <a:p>
            <a:pPr indent="-311150" lvl="0" marL="457200" rtl="0" algn="l">
              <a:spcBef>
                <a:spcPts val="0"/>
              </a:spcBef>
              <a:spcAft>
                <a:spcPts val="0"/>
              </a:spcAft>
              <a:buSzPts val="1300"/>
              <a:buChar char="●"/>
            </a:pPr>
            <a:r>
              <a:rPr lang="en"/>
              <a:t>Machine Learning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Filtering Outliers</a:t>
            </a:r>
            <a:endParaRPr/>
          </a:p>
        </p:txBody>
      </p:sp>
      <p:pic>
        <p:nvPicPr>
          <p:cNvPr id="339" name="Google Shape;339;p23"/>
          <p:cNvPicPr preferRelativeResize="0"/>
          <p:nvPr/>
        </p:nvPicPr>
        <p:blipFill>
          <a:blip r:embed="rId3">
            <a:alphaModFix/>
          </a:blip>
          <a:stretch>
            <a:fillRect/>
          </a:stretch>
        </p:blipFill>
        <p:spPr>
          <a:xfrm>
            <a:off x="1225075" y="1193900"/>
            <a:ext cx="5786551" cy="3585075"/>
          </a:xfrm>
          <a:prstGeom prst="rect">
            <a:avLst/>
          </a:prstGeom>
          <a:noFill/>
          <a:ln>
            <a:noFill/>
          </a:ln>
        </p:spPr>
      </p:pic>
      <p:sp>
        <p:nvSpPr>
          <p:cNvPr id="340" name="Google Shape;340;p23"/>
          <p:cNvSpPr txBox="1"/>
          <p:nvPr/>
        </p:nvSpPr>
        <p:spPr>
          <a:xfrm>
            <a:off x="7011625" y="758600"/>
            <a:ext cx="1683900" cy="10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We have </a:t>
            </a:r>
            <a:r>
              <a:rPr lang="en" sz="1100">
                <a:solidFill>
                  <a:schemeClr val="dk2"/>
                </a:solidFill>
              </a:rPr>
              <a:t>identified</a:t>
            </a:r>
            <a:r>
              <a:rPr lang="en" sz="1100">
                <a:solidFill>
                  <a:schemeClr val="dk2"/>
                </a:solidFill>
              </a:rPr>
              <a:t> the following outliers in our dataset </a:t>
            </a:r>
            <a:r>
              <a:rPr lang="en" sz="1100">
                <a:highlight>
                  <a:srgbClr val="FFFFFF"/>
                </a:highlight>
              </a:rPr>
              <a:t>Responses': 262, 'Views': 164, 'Votes_Up': 197, 'Votes_Down': 202</a:t>
            </a:r>
            <a:endParaRPr sz="1100">
              <a:highlight>
                <a:srgbClr val="FFFFFF"/>
              </a:highlight>
            </a:endParaRPr>
          </a:p>
          <a:p>
            <a:pPr indent="0" lvl="0" marL="0" rtl="0" algn="l">
              <a:spcBef>
                <a:spcPts val="0"/>
              </a:spcBef>
              <a:spcAft>
                <a:spcPts val="0"/>
              </a:spcAft>
              <a:buNone/>
            </a:pPr>
            <a:r>
              <a:rPr lang="en" sz="1100">
                <a:solidFill>
                  <a:schemeClr val="dk2"/>
                </a:solidFill>
              </a:rPr>
              <a:t> And have decided to handle them as these datapoint are being significantly different from the rest of our </a:t>
            </a:r>
            <a:r>
              <a:rPr lang="en" sz="1100">
                <a:solidFill>
                  <a:schemeClr val="dk2"/>
                </a:solidFill>
              </a:rPr>
              <a:t>dataset</a:t>
            </a:r>
            <a:endParaRPr sz="1100">
              <a:solidFill>
                <a:schemeClr val="dk2"/>
              </a:solidFill>
            </a:endParaRPr>
          </a:p>
        </p:txBody>
      </p:sp>
      <p:sp>
        <p:nvSpPr>
          <p:cNvPr id="341" name="Google Shape;341;p23"/>
          <p:cNvSpPr txBox="1"/>
          <p:nvPr/>
        </p:nvSpPr>
        <p:spPr>
          <a:xfrm>
            <a:off x="6949050" y="3003875"/>
            <a:ext cx="1952700" cy="20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Result:</a:t>
            </a:r>
            <a:br>
              <a:rPr lang="en" sz="1300">
                <a:solidFill>
                  <a:schemeClr val="dk2"/>
                </a:solidFill>
                <a:latin typeface="Nunito"/>
                <a:ea typeface="Nunito"/>
                <a:cs typeface="Nunito"/>
                <a:sym typeface="Nunito"/>
              </a:rPr>
            </a:br>
            <a:endParaRPr sz="1300">
              <a:solidFill>
                <a:schemeClr val="dk2"/>
              </a:solidFill>
              <a:latin typeface="Nunito"/>
              <a:ea typeface="Nunito"/>
              <a:cs typeface="Nunito"/>
              <a:sym typeface="Nunito"/>
            </a:endParaRPr>
          </a:p>
          <a:p>
            <a:pPr indent="-295275" lvl="0" marL="457200" rtl="0" algn="l">
              <a:spcBef>
                <a:spcPts val="0"/>
              </a:spcBef>
              <a:spcAft>
                <a:spcPts val="0"/>
              </a:spcAft>
              <a:buSzPts val="1050"/>
              <a:buChar char="●"/>
            </a:pPr>
            <a:r>
              <a:rPr lang="en" sz="1050">
                <a:highlight>
                  <a:srgbClr val="FFFFFF"/>
                </a:highlight>
              </a:rPr>
              <a:t>Original row count: </a:t>
            </a:r>
            <a:r>
              <a:rPr b="1" lang="en" sz="1050">
                <a:highlight>
                  <a:srgbClr val="FFFFFF"/>
                </a:highlight>
              </a:rPr>
              <a:t>14563</a:t>
            </a:r>
            <a:endParaRPr b="1" sz="1050">
              <a:highlight>
                <a:srgbClr val="FFFFFF"/>
              </a:highlight>
            </a:endParaRPr>
          </a:p>
          <a:p>
            <a:pPr indent="-295275" lvl="0" marL="457200" rtl="0" algn="l">
              <a:spcBef>
                <a:spcPts val="0"/>
              </a:spcBef>
              <a:spcAft>
                <a:spcPts val="0"/>
              </a:spcAft>
              <a:buSzPts val="1050"/>
              <a:buChar char="●"/>
            </a:pPr>
            <a:r>
              <a:rPr lang="en" sz="1050">
                <a:highlight>
                  <a:srgbClr val="FFFFFF"/>
                </a:highlight>
              </a:rPr>
              <a:t>New row count after removing outliers: </a:t>
            </a:r>
            <a:r>
              <a:rPr b="1" lang="en" sz="1050">
                <a:highlight>
                  <a:srgbClr val="FFFFFF"/>
                </a:highlight>
              </a:rPr>
              <a:t>13545</a:t>
            </a:r>
            <a:endParaRPr b="1" sz="1050">
              <a:highlight>
                <a:srgbClr val="FFFFFF"/>
              </a:highlight>
            </a:endParaRPr>
          </a:p>
          <a:p>
            <a:pPr indent="-295275" lvl="0" marL="457200" rtl="0" algn="l">
              <a:spcBef>
                <a:spcPts val="0"/>
              </a:spcBef>
              <a:spcAft>
                <a:spcPts val="0"/>
              </a:spcAft>
              <a:buSzPts val="1050"/>
              <a:buChar char="●"/>
            </a:pPr>
            <a:r>
              <a:rPr lang="en" sz="1050">
                <a:highlight>
                  <a:srgbClr val="FFFFFF"/>
                </a:highlight>
              </a:rPr>
              <a:t>Percentage decrease in data: </a:t>
            </a:r>
            <a:r>
              <a:rPr b="1" lang="en" sz="1050">
                <a:highlight>
                  <a:srgbClr val="FFFFFF"/>
                </a:highlight>
              </a:rPr>
              <a:t>6.990317928998147</a:t>
            </a:r>
            <a:endParaRPr b="1" sz="1050">
              <a:highlight>
                <a:srgbClr val="FFFFFF"/>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86775" y="35725"/>
            <a:ext cx="8896500" cy="579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Visualisation Before Applying the Conditions. </a:t>
            </a:r>
            <a:endParaRPr/>
          </a:p>
        </p:txBody>
      </p:sp>
      <p:sp>
        <p:nvSpPr>
          <p:cNvPr id="347" name="Google Shape;347;p24"/>
          <p:cNvSpPr txBox="1"/>
          <p:nvPr>
            <p:ph idx="1" type="body"/>
          </p:nvPr>
        </p:nvSpPr>
        <p:spPr>
          <a:xfrm>
            <a:off x="-107525" y="2930175"/>
            <a:ext cx="3312000" cy="7101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117647"/>
              <a:buNone/>
            </a:pPr>
            <a:r>
              <a:rPr lang="en">
                <a:latin typeface="Times New Roman"/>
                <a:ea typeface="Times New Roman"/>
                <a:cs typeface="Times New Roman"/>
                <a:sym typeface="Times New Roman"/>
              </a:rPr>
              <a:t>This scatter plot represents the </a:t>
            </a:r>
            <a:r>
              <a:rPr b="1" lang="en">
                <a:latin typeface="Times New Roman"/>
                <a:ea typeface="Times New Roman"/>
                <a:cs typeface="Times New Roman"/>
                <a:sym typeface="Times New Roman"/>
              </a:rPr>
              <a:t>Views Vs Responses. </a:t>
            </a:r>
            <a:endParaRPr b="1">
              <a:latin typeface="Times New Roman"/>
              <a:ea typeface="Times New Roman"/>
              <a:cs typeface="Times New Roman"/>
              <a:sym typeface="Times New Roman"/>
            </a:endParaRPr>
          </a:p>
          <a:p>
            <a:pPr indent="0" lvl="0" marL="0" rtl="0" algn="l">
              <a:lnSpc>
                <a:spcPct val="115000"/>
              </a:lnSpc>
              <a:spcBef>
                <a:spcPts val="1200"/>
              </a:spcBef>
              <a:spcAft>
                <a:spcPts val="1200"/>
              </a:spcAft>
              <a:buSzPct val="117647"/>
              <a:buNone/>
            </a:pPr>
            <a:r>
              <a:t/>
            </a:r>
            <a:endParaRPr b="1">
              <a:latin typeface="Times New Roman"/>
              <a:ea typeface="Times New Roman"/>
              <a:cs typeface="Times New Roman"/>
              <a:sym typeface="Times New Roman"/>
            </a:endParaRPr>
          </a:p>
        </p:txBody>
      </p:sp>
      <p:sp>
        <p:nvSpPr>
          <p:cNvPr id="348" name="Google Shape;348;p24"/>
          <p:cNvSpPr txBox="1"/>
          <p:nvPr>
            <p:ph idx="1" type="body"/>
          </p:nvPr>
        </p:nvSpPr>
        <p:spPr>
          <a:xfrm>
            <a:off x="3152500" y="2930175"/>
            <a:ext cx="3159900" cy="64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000">
                <a:latin typeface="Times New Roman"/>
                <a:ea typeface="Times New Roman"/>
                <a:cs typeface="Times New Roman"/>
                <a:sym typeface="Times New Roman"/>
              </a:rPr>
              <a:t>This scatter plot represents the </a:t>
            </a:r>
            <a:r>
              <a:rPr b="1" lang="en" sz="1000">
                <a:latin typeface="Times New Roman"/>
                <a:ea typeface="Times New Roman"/>
                <a:cs typeface="Times New Roman"/>
                <a:sym typeface="Times New Roman"/>
              </a:rPr>
              <a:t>Views Vs Votes_down.</a:t>
            </a:r>
            <a:endParaRPr b="1" sz="10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000"/>
          </a:p>
        </p:txBody>
      </p:sp>
      <p:sp>
        <p:nvSpPr>
          <p:cNvPr id="349" name="Google Shape;349;p24"/>
          <p:cNvSpPr txBox="1"/>
          <p:nvPr>
            <p:ph idx="1" type="body"/>
          </p:nvPr>
        </p:nvSpPr>
        <p:spPr>
          <a:xfrm>
            <a:off x="6118275" y="2854825"/>
            <a:ext cx="2964900" cy="6537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29032"/>
              <a:buNone/>
            </a:pPr>
            <a:r>
              <a:rPr lang="en">
                <a:latin typeface="Times New Roman"/>
                <a:ea typeface="Times New Roman"/>
                <a:cs typeface="Times New Roman"/>
                <a:sym typeface="Times New Roman"/>
              </a:rPr>
              <a:t>This scatter plot represents the </a:t>
            </a:r>
            <a:r>
              <a:rPr b="1" lang="en">
                <a:latin typeface="Times New Roman"/>
                <a:ea typeface="Times New Roman"/>
                <a:cs typeface="Times New Roman"/>
                <a:sym typeface="Times New Roman"/>
              </a:rPr>
              <a:t>Views Vs Votes_up.</a:t>
            </a:r>
            <a:endParaRPr b="1">
              <a:latin typeface="Times New Roman"/>
              <a:ea typeface="Times New Roman"/>
              <a:cs typeface="Times New Roman"/>
              <a:sym typeface="Times New Roman"/>
            </a:endParaRPr>
          </a:p>
          <a:p>
            <a:pPr indent="0" lvl="0" marL="0" rtl="0" algn="l">
              <a:lnSpc>
                <a:spcPct val="115000"/>
              </a:lnSpc>
              <a:spcBef>
                <a:spcPts val="1200"/>
              </a:spcBef>
              <a:spcAft>
                <a:spcPts val="1200"/>
              </a:spcAft>
              <a:buSzPct val="129032"/>
              <a:buNone/>
            </a:pPr>
            <a:r>
              <a:t/>
            </a:r>
            <a:endParaRPr>
              <a:latin typeface="Times New Roman"/>
              <a:ea typeface="Times New Roman"/>
              <a:cs typeface="Times New Roman"/>
              <a:sym typeface="Times New Roman"/>
            </a:endParaRPr>
          </a:p>
        </p:txBody>
      </p:sp>
      <p:sp>
        <p:nvSpPr>
          <p:cNvPr id="350" name="Google Shape;350;p24"/>
          <p:cNvSpPr txBox="1"/>
          <p:nvPr/>
        </p:nvSpPr>
        <p:spPr>
          <a:xfrm>
            <a:off x="355025" y="3489625"/>
            <a:ext cx="8373300" cy="111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One common observation which can be concluded from above three plots:</a:t>
            </a:r>
            <a:br>
              <a:rPr b="1" i="0" lang="en" sz="1400" u="none" cap="none" strike="noStrike">
                <a:solidFill>
                  <a:srgbClr val="000000"/>
                </a:solidFill>
                <a:latin typeface="Times New Roman"/>
                <a:ea typeface="Times New Roman"/>
                <a:cs typeface="Times New Roman"/>
                <a:sym typeface="Times New Roman"/>
              </a:rPr>
            </a:br>
            <a:br>
              <a:rPr b="1" i="0" lang="en" sz="1400" u="none" cap="none" strike="noStrike">
                <a:solidFill>
                  <a:srgbClr val="000000"/>
                </a:solidFill>
                <a:latin typeface="Times New Roman"/>
                <a:ea typeface="Times New Roman"/>
                <a:cs typeface="Times New Roman"/>
                <a:sym typeface="Times New Roman"/>
              </a:rPr>
            </a:br>
            <a:r>
              <a:rPr b="0" i="0" lang="en" sz="1400" u="none" cap="none" strike="noStrike">
                <a:solidFill>
                  <a:srgbClr val="000000"/>
                </a:solidFill>
                <a:latin typeface="Times New Roman"/>
                <a:ea typeface="Times New Roman"/>
                <a:cs typeface="Times New Roman"/>
                <a:sym typeface="Times New Roman"/>
              </a:rPr>
              <a:t>Votes_up, Votes_down and responses are recorded even when views are recorded as zero.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p:txBody>
      </p:sp>
      <p:pic>
        <p:nvPicPr>
          <p:cNvPr id="351" name="Google Shape;351;p24"/>
          <p:cNvPicPr preferRelativeResize="0"/>
          <p:nvPr/>
        </p:nvPicPr>
        <p:blipFill>
          <a:blip r:embed="rId3">
            <a:alphaModFix/>
          </a:blip>
          <a:stretch>
            <a:fillRect/>
          </a:stretch>
        </p:blipFill>
        <p:spPr>
          <a:xfrm>
            <a:off x="133700" y="556849"/>
            <a:ext cx="2829551" cy="2297975"/>
          </a:xfrm>
          <a:prstGeom prst="rect">
            <a:avLst/>
          </a:prstGeom>
          <a:noFill/>
          <a:ln>
            <a:noFill/>
          </a:ln>
        </p:spPr>
      </p:pic>
      <p:pic>
        <p:nvPicPr>
          <p:cNvPr id="352" name="Google Shape;352;p24"/>
          <p:cNvPicPr preferRelativeResize="0"/>
          <p:nvPr/>
        </p:nvPicPr>
        <p:blipFill>
          <a:blip r:embed="rId4">
            <a:alphaModFix/>
          </a:blip>
          <a:stretch>
            <a:fillRect/>
          </a:stretch>
        </p:blipFill>
        <p:spPr>
          <a:xfrm>
            <a:off x="6118275" y="556862"/>
            <a:ext cx="2829541" cy="2155575"/>
          </a:xfrm>
          <a:prstGeom prst="rect">
            <a:avLst/>
          </a:prstGeom>
          <a:noFill/>
          <a:ln>
            <a:noFill/>
          </a:ln>
        </p:spPr>
      </p:pic>
      <p:pic>
        <p:nvPicPr>
          <p:cNvPr id="353" name="Google Shape;353;p24"/>
          <p:cNvPicPr preferRelativeResize="0"/>
          <p:nvPr/>
        </p:nvPicPr>
        <p:blipFill>
          <a:blip r:embed="rId5">
            <a:alphaModFix/>
          </a:blip>
          <a:stretch>
            <a:fillRect/>
          </a:stretch>
        </p:blipFill>
        <p:spPr>
          <a:xfrm>
            <a:off x="2992050" y="736850"/>
            <a:ext cx="3159900" cy="19958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Operations on the Dataset </a:t>
            </a:r>
            <a:endParaRPr/>
          </a:p>
        </p:txBody>
      </p:sp>
      <p:sp>
        <p:nvSpPr>
          <p:cNvPr id="359" name="Google Shape;359;p2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
              <a:t>Later on, in order to remove the data which yields us the incorrect recommendation, the following conditions are applied and the dataset is altered. </a:t>
            </a:r>
            <a:endParaRPr/>
          </a:p>
          <a:p>
            <a:pPr indent="-311150" lvl="0" marL="457200" rtl="0" algn="l">
              <a:lnSpc>
                <a:spcPct val="115000"/>
              </a:lnSpc>
              <a:spcBef>
                <a:spcPts val="1200"/>
              </a:spcBef>
              <a:spcAft>
                <a:spcPts val="0"/>
              </a:spcAft>
              <a:buSzPts val="1300"/>
              <a:buChar char="●"/>
            </a:pPr>
            <a:r>
              <a:rPr lang="en"/>
              <a:t>The rows with </a:t>
            </a:r>
            <a:r>
              <a:rPr b="1" lang="en"/>
              <a:t>votes_up &gt; Views. </a:t>
            </a:r>
            <a:endParaRPr b="1"/>
          </a:p>
          <a:p>
            <a:pPr indent="-311150" lvl="0" marL="457200" rtl="0" algn="l">
              <a:spcBef>
                <a:spcPts val="1200"/>
              </a:spcBef>
              <a:spcAft>
                <a:spcPts val="0"/>
              </a:spcAft>
              <a:buSzPts val="1300"/>
              <a:buChar char="●"/>
            </a:pPr>
            <a:r>
              <a:rPr lang="en"/>
              <a:t>The rows with</a:t>
            </a:r>
            <a:r>
              <a:rPr b="1" lang="en"/>
              <a:t> votes_down &gt; Views. </a:t>
            </a:r>
            <a:endParaRPr b="1"/>
          </a:p>
          <a:p>
            <a:pPr indent="-311150" lvl="0" marL="457200" rtl="0" algn="l">
              <a:lnSpc>
                <a:spcPct val="115000"/>
              </a:lnSpc>
              <a:spcBef>
                <a:spcPts val="1200"/>
              </a:spcBef>
              <a:spcAft>
                <a:spcPts val="0"/>
              </a:spcAft>
              <a:buSzPts val="1300"/>
              <a:buChar char="●"/>
            </a:pPr>
            <a:r>
              <a:rPr lang="en"/>
              <a:t>The rows where the </a:t>
            </a:r>
            <a:r>
              <a:rPr b="1" lang="en"/>
              <a:t>sum of votes_up and votes_down are greater than the number of views </a:t>
            </a:r>
            <a:endParaRPr b="1"/>
          </a:p>
          <a:p>
            <a:pPr indent="-311150" lvl="0" marL="457200" rtl="0" algn="l">
              <a:lnSpc>
                <a:spcPct val="115000"/>
              </a:lnSpc>
              <a:spcBef>
                <a:spcPts val="1200"/>
              </a:spcBef>
              <a:spcAft>
                <a:spcPts val="0"/>
              </a:spcAft>
              <a:buSzPts val="1300"/>
              <a:buChar char="●"/>
            </a:pPr>
            <a:r>
              <a:rPr lang="en"/>
              <a:t>The rows where the </a:t>
            </a:r>
            <a:r>
              <a:rPr b="1" lang="en"/>
              <a:t>responses are more than views. </a:t>
            </a:r>
            <a:endParaRPr b="1"/>
          </a:p>
          <a:p>
            <a:pPr indent="-311150" lvl="0" marL="457200" rtl="0" algn="l">
              <a:lnSpc>
                <a:spcPct val="115000"/>
              </a:lnSpc>
              <a:spcBef>
                <a:spcPts val="1200"/>
              </a:spcBef>
              <a:spcAft>
                <a:spcPts val="0"/>
              </a:spcAft>
              <a:buSzPts val="1300"/>
              <a:buChar char="●"/>
            </a:pPr>
            <a:r>
              <a:rPr lang="en"/>
              <a:t>The rows where the </a:t>
            </a:r>
            <a:r>
              <a:rPr b="1" lang="en"/>
              <a:t>views are equal to 0.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idx="4294967295" type="title"/>
          </p:nvPr>
        </p:nvSpPr>
        <p:spPr>
          <a:xfrm>
            <a:off x="277200" y="79025"/>
            <a:ext cx="8702400" cy="53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Visualisation After Applying the Conditions. </a:t>
            </a:r>
            <a:endParaRPr/>
          </a:p>
          <a:p>
            <a:pPr indent="0" lvl="0" marL="0" rtl="0" algn="l">
              <a:lnSpc>
                <a:spcPct val="100000"/>
              </a:lnSpc>
              <a:spcBef>
                <a:spcPts val="0"/>
              </a:spcBef>
              <a:spcAft>
                <a:spcPts val="0"/>
              </a:spcAft>
              <a:buSzPct val="111111"/>
              <a:buNone/>
            </a:pPr>
            <a:r>
              <a:t/>
            </a:r>
            <a:endParaRPr/>
          </a:p>
        </p:txBody>
      </p:sp>
      <p:sp>
        <p:nvSpPr>
          <p:cNvPr id="365" name="Google Shape;365;p26"/>
          <p:cNvSpPr txBox="1"/>
          <p:nvPr/>
        </p:nvSpPr>
        <p:spPr>
          <a:xfrm>
            <a:off x="51950" y="3049100"/>
            <a:ext cx="28143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2"/>
                </a:solidFill>
                <a:latin typeface="Times New Roman"/>
                <a:ea typeface="Times New Roman"/>
                <a:cs typeface="Times New Roman"/>
                <a:sym typeface="Times New Roman"/>
              </a:rPr>
              <a:t>This scatter plot represents the </a:t>
            </a:r>
            <a:r>
              <a:rPr b="1" i="0" lang="en" sz="1300" u="none" cap="none" strike="noStrike">
                <a:solidFill>
                  <a:schemeClr val="dk2"/>
                </a:solidFill>
                <a:latin typeface="Times New Roman"/>
                <a:ea typeface="Times New Roman"/>
                <a:cs typeface="Times New Roman"/>
                <a:sym typeface="Times New Roman"/>
              </a:rPr>
              <a:t>Views Vs Responses. </a:t>
            </a:r>
            <a:endParaRPr b="1" i="0" sz="1300" u="none" cap="none" strike="noStrike">
              <a:solidFill>
                <a:schemeClr val="dk2"/>
              </a:solidFill>
              <a:latin typeface="Times New Roman"/>
              <a:ea typeface="Times New Roman"/>
              <a:cs typeface="Times New Roman"/>
              <a:sym typeface="Times New Roman"/>
            </a:endParaRPr>
          </a:p>
        </p:txBody>
      </p:sp>
      <p:sp>
        <p:nvSpPr>
          <p:cNvPr id="366" name="Google Shape;366;p26"/>
          <p:cNvSpPr txBox="1"/>
          <p:nvPr/>
        </p:nvSpPr>
        <p:spPr>
          <a:xfrm>
            <a:off x="6025975" y="3049100"/>
            <a:ext cx="28143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2"/>
                </a:solidFill>
                <a:latin typeface="Times New Roman"/>
                <a:ea typeface="Times New Roman"/>
                <a:cs typeface="Times New Roman"/>
                <a:sym typeface="Times New Roman"/>
              </a:rPr>
              <a:t>This scatter plot represents the </a:t>
            </a:r>
            <a:r>
              <a:rPr b="1" i="0" lang="en" sz="1300" u="none" cap="none" strike="noStrike">
                <a:solidFill>
                  <a:schemeClr val="dk2"/>
                </a:solidFill>
                <a:latin typeface="Times New Roman"/>
                <a:ea typeface="Times New Roman"/>
                <a:cs typeface="Times New Roman"/>
                <a:sym typeface="Times New Roman"/>
              </a:rPr>
              <a:t>Views Vs Votes_up</a:t>
            </a:r>
            <a:endParaRPr b="1" i="0" sz="1300" u="none" cap="none" strike="noStrike">
              <a:solidFill>
                <a:schemeClr val="dk2"/>
              </a:solidFill>
              <a:latin typeface="Times New Roman"/>
              <a:ea typeface="Times New Roman"/>
              <a:cs typeface="Times New Roman"/>
              <a:sym typeface="Times New Roman"/>
            </a:endParaRPr>
          </a:p>
        </p:txBody>
      </p:sp>
      <p:sp>
        <p:nvSpPr>
          <p:cNvPr id="367" name="Google Shape;367;p26"/>
          <p:cNvSpPr txBox="1"/>
          <p:nvPr/>
        </p:nvSpPr>
        <p:spPr>
          <a:xfrm>
            <a:off x="3080363" y="3049100"/>
            <a:ext cx="28143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2"/>
                </a:solidFill>
                <a:latin typeface="Times New Roman"/>
                <a:ea typeface="Times New Roman"/>
                <a:cs typeface="Times New Roman"/>
                <a:sym typeface="Times New Roman"/>
              </a:rPr>
              <a:t>This scatter plot represents the </a:t>
            </a:r>
            <a:r>
              <a:rPr b="1" i="0" lang="en" sz="1300" u="none" cap="none" strike="noStrike">
                <a:solidFill>
                  <a:schemeClr val="dk2"/>
                </a:solidFill>
                <a:latin typeface="Times New Roman"/>
                <a:ea typeface="Times New Roman"/>
                <a:cs typeface="Times New Roman"/>
                <a:sym typeface="Times New Roman"/>
              </a:rPr>
              <a:t>Views Vs Votes_down</a:t>
            </a:r>
            <a:endParaRPr b="1" i="0" sz="1300" u="none" cap="none" strike="noStrike">
              <a:solidFill>
                <a:schemeClr val="dk2"/>
              </a:solidFill>
              <a:latin typeface="Times New Roman"/>
              <a:ea typeface="Times New Roman"/>
              <a:cs typeface="Times New Roman"/>
              <a:sym typeface="Times New Roman"/>
            </a:endParaRPr>
          </a:p>
        </p:txBody>
      </p:sp>
      <p:pic>
        <p:nvPicPr>
          <p:cNvPr id="368" name="Google Shape;368;p26"/>
          <p:cNvPicPr preferRelativeResize="0"/>
          <p:nvPr/>
        </p:nvPicPr>
        <p:blipFill>
          <a:blip r:embed="rId3">
            <a:alphaModFix/>
          </a:blip>
          <a:stretch>
            <a:fillRect/>
          </a:stretch>
        </p:blipFill>
        <p:spPr>
          <a:xfrm>
            <a:off x="152400" y="767225"/>
            <a:ext cx="2789778" cy="2129475"/>
          </a:xfrm>
          <a:prstGeom prst="rect">
            <a:avLst/>
          </a:prstGeom>
          <a:noFill/>
          <a:ln>
            <a:noFill/>
          </a:ln>
        </p:spPr>
      </p:pic>
      <p:pic>
        <p:nvPicPr>
          <p:cNvPr id="369" name="Google Shape;369;p26"/>
          <p:cNvPicPr preferRelativeResize="0"/>
          <p:nvPr/>
        </p:nvPicPr>
        <p:blipFill>
          <a:blip r:embed="rId4">
            <a:alphaModFix/>
          </a:blip>
          <a:stretch>
            <a:fillRect/>
          </a:stretch>
        </p:blipFill>
        <p:spPr>
          <a:xfrm>
            <a:off x="6025976" y="704150"/>
            <a:ext cx="2795280" cy="2129475"/>
          </a:xfrm>
          <a:prstGeom prst="rect">
            <a:avLst/>
          </a:prstGeom>
          <a:noFill/>
          <a:ln>
            <a:noFill/>
          </a:ln>
        </p:spPr>
      </p:pic>
      <p:pic>
        <p:nvPicPr>
          <p:cNvPr id="370" name="Google Shape;370;p26"/>
          <p:cNvPicPr preferRelativeResize="0"/>
          <p:nvPr/>
        </p:nvPicPr>
        <p:blipFill>
          <a:blip r:embed="rId5">
            <a:alphaModFix/>
          </a:blip>
          <a:stretch>
            <a:fillRect/>
          </a:stretch>
        </p:blipFill>
        <p:spPr>
          <a:xfrm>
            <a:off x="3094578" y="767225"/>
            <a:ext cx="2756763" cy="2129475"/>
          </a:xfrm>
          <a:prstGeom prst="rect">
            <a:avLst/>
          </a:prstGeom>
          <a:noFill/>
          <a:ln>
            <a:noFill/>
          </a:ln>
        </p:spPr>
      </p:pic>
      <p:sp>
        <p:nvSpPr>
          <p:cNvPr id="371" name="Google Shape;371;p26"/>
          <p:cNvSpPr txBox="1"/>
          <p:nvPr/>
        </p:nvSpPr>
        <p:spPr>
          <a:xfrm>
            <a:off x="390750" y="3943225"/>
            <a:ext cx="8110500" cy="10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After the above condition have been applied to the dataset we started observing the variations in the scatter plot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The conditions has changed the shape and size of the dataset: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Shape of the dataset after applying conditions: (14544, 10)</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27"/>
          <p:cNvPicPr preferRelativeResize="0"/>
          <p:nvPr/>
        </p:nvPicPr>
        <p:blipFill>
          <a:blip r:embed="rId3">
            <a:alphaModFix/>
          </a:blip>
          <a:stretch>
            <a:fillRect/>
          </a:stretch>
        </p:blipFill>
        <p:spPr>
          <a:xfrm>
            <a:off x="416875" y="1283250"/>
            <a:ext cx="6877050" cy="2295525"/>
          </a:xfrm>
          <a:prstGeom prst="rect">
            <a:avLst/>
          </a:prstGeom>
          <a:noFill/>
          <a:ln>
            <a:noFill/>
          </a:ln>
        </p:spPr>
      </p:pic>
      <p:sp>
        <p:nvSpPr>
          <p:cNvPr id="377" name="Google Shape;377;p27"/>
          <p:cNvSpPr txBox="1"/>
          <p:nvPr/>
        </p:nvSpPr>
        <p:spPr>
          <a:xfrm>
            <a:off x="630275" y="293850"/>
            <a:ext cx="76059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A</a:t>
            </a:r>
            <a:r>
              <a:rPr b="1" lang="en" sz="2800">
                <a:solidFill>
                  <a:schemeClr val="dk2"/>
                </a:solidFill>
                <a:latin typeface="Maven Pro"/>
                <a:ea typeface="Maven Pro"/>
                <a:cs typeface="Maven Pro"/>
                <a:sym typeface="Maven Pro"/>
              </a:rPr>
              <a:t>pplying various machine learning models on the dataset</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234525"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ROCs for the various ML models </a:t>
            </a:r>
            <a:endParaRPr/>
          </a:p>
        </p:txBody>
      </p:sp>
      <p:pic>
        <p:nvPicPr>
          <p:cNvPr id="383" name="Google Shape;383;p28"/>
          <p:cNvPicPr preferRelativeResize="0"/>
          <p:nvPr/>
        </p:nvPicPr>
        <p:blipFill>
          <a:blip r:embed="rId3">
            <a:alphaModFix/>
          </a:blip>
          <a:stretch>
            <a:fillRect/>
          </a:stretch>
        </p:blipFill>
        <p:spPr>
          <a:xfrm>
            <a:off x="-118550" y="610750"/>
            <a:ext cx="6216050" cy="3922000"/>
          </a:xfrm>
          <a:prstGeom prst="rect">
            <a:avLst/>
          </a:prstGeom>
          <a:noFill/>
          <a:ln>
            <a:noFill/>
          </a:ln>
        </p:spPr>
      </p:pic>
      <p:sp>
        <p:nvSpPr>
          <p:cNvPr id="384" name="Google Shape;384;p28"/>
          <p:cNvSpPr txBox="1"/>
          <p:nvPr/>
        </p:nvSpPr>
        <p:spPr>
          <a:xfrm>
            <a:off x="6010425" y="882750"/>
            <a:ext cx="2848800" cy="3541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The Random Forest Model and gradient boosting yields the best Accuracy under Curve results which is 0.96 , whereas the Support Vector Machine model has an AUC of 0.88. </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9"/>
          <p:cNvPicPr preferRelativeResize="0"/>
          <p:nvPr/>
        </p:nvPicPr>
        <p:blipFill>
          <a:blip r:embed="rId3">
            <a:alphaModFix/>
          </a:blip>
          <a:stretch>
            <a:fillRect/>
          </a:stretch>
        </p:blipFill>
        <p:spPr>
          <a:xfrm>
            <a:off x="152400" y="152400"/>
            <a:ext cx="3449950" cy="1980850"/>
          </a:xfrm>
          <a:prstGeom prst="rect">
            <a:avLst/>
          </a:prstGeom>
          <a:noFill/>
          <a:ln>
            <a:noFill/>
          </a:ln>
        </p:spPr>
      </p:pic>
      <p:sp>
        <p:nvSpPr>
          <p:cNvPr id="390" name="Google Shape;390;p29"/>
          <p:cNvSpPr txBox="1"/>
          <p:nvPr/>
        </p:nvSpPr>
        <p:spPr>
          <a:xfrm>
            <a:off x="218925" y="2190550"/>
            <a:ext cx="5784900" cy="13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For the target variable we found this in consistency, so we have applied class weights and smote analysis techniques and the results are as follows.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So based on the outputs we opted to choose class weights over smote based on the results that we have received in the respective outputs </a:t>
            </a:r>
            <a:endParaRPr sz="1300">
              <a:solidFill>
                <a:schemeClr val="dk2"/>
              </a:solidFill>
              <a:latin typeface="Nunito"/>
              <a:ea typeface="Nunito"/>
              <a:cs typeface="Nunito"/>
              <a:sym typeface="Nunito"/>
            </a:endParaRPr>
          </a:p>
        </p:txBody>
      </p:sp>
      <p:sp>
        <p:nvSpPr>
          <p:cNvPr id="391" name="Google Shape;391;p29"/>
          <p:cNvSpPr txBox="1"/>
          <p:nvPr/>
        </p:nvSpPr>
        <p:spPr>
          <a:xfrm>
            <a:off x="5912300" y="152400"/>
            <a:ext cx="2565900" cy="26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Results for SMOTE: </a:t>
            </a:r>
            <a:endParaRPr sz="1300">
              <a:solidFill>
                <a:schemeClr val="dk2"/>
              </a:solidFill>
              <a:latin typeface="Nunito"/>
              <a:ea typeface="Nunito"/>
              <a:cs typeface="Nunito"/>
              <a:sym typeface="Nunito"/>
            </a:endParaRPr>
          </a:p>
          <a:p>
            <a:pPr indent="0" lvl="0" marL="0" rtl="0" algn="l">
              <a:spcBef>
                <a:spcPts val="0"/>
              </a:spcBef>
              <a:spcAft>
                <a:spcPts val="0"/>
              </a:spcAft>
              <a:buNone/>
            </a:pPr>
            <a:br>
              <a:rPr lang="en" sz="1300">
                <a:solidFill>
                  <a:schemeClr val="dk2"/>
                </a:solidFill>
                <a:latin typeface="Nunito"/>
                <a:ea typeface="Nunito"/>
                <a:cs typeface="Nunito"/>
                <a:sym typeface="Nunito"/>
              </a:rPr>
            </a:br>
            <a:endParaRPr sz="1300">
              <a:solidFill>
                <a:schemeClr val="dk2"/>
              </a:solidFill>
              <a:latin typeface="Nunito"/>
              <a:ea typeface="Nunito"/>
              <a:cs typeface="Nunito"/>
              <a:sym typeface="Nunito"/>
            </a:endParaRPr>
          </a:p>
        </p:txBody>
      </p:sp>
      <p:pic>
        <p:nvPicPr>
          <p:cNvPr id="392" name="Google Shape;392;p29"/>
          <p:cNvPicPr preferRelativeResize="0"/>
          <p:nvPr/>
        </p:nvPicPr>
        <p:blipFill>
          <a:blip r:embed="rId4">
            <a:alphaModFix/>
          </a:blip>
          <a:stretch>
            <a:fillRect/>
          </a:stretch>
        </p:blipFill>
        <p:spPr>
          <a:xfrm>
            <a:off x="367825" y="2764200"/>
            <a:ext cx="5784901" cy="1597925"/>
          </a:xfrm>
          <a:prstGeom prst="rect">
            <a:avLst/>
          </a:prstGeom>
          <a:noFill/>
          <a:ln>
            <a:noFill/>
          </a:ln>
        </p:spPr>
      </p:pic>
      <p:pic>
        <p:nvPicPr>
          <p:cNvPr id="393" name="Google Shape;393;p29"/>
          <p:cNvPicPr preferRelativeResize="0"/>
          <p:nvPr/>
        </p:nvPicPr>
        <p:blipFill>
          <a:blip r:embed="rId5">
            <a:alphaModFix/>
          </a:blip>
          <a:stretch>
            <a:fillRect/>
          </a:stretch>
        </p:blipFill>
        <p:spPr>
          <a:xfrm>
            <a:off x="5912300" y="591050"/>
            <a:ext cx="3081500" cy="2492700"/>
          </a:xfrm>
          <a:prstGeom prst="rect">
            <a:avLst/>
          </a:prstGeom>
          <a:noFill/>
          <a:ln>
            <a:noFill/>
          </a:ln>
        </p:spPr>
      </p:pic>
      <p:sp>
        <p:nvSpPr>
          <p:cNvPr id="394" name="Google Shape;394;p29"/>
          <p:cNvSpPr txBox="1"/>
          <p:nvPr/>
        </p:nvSpPr>
        <p:spPr>
          <a:xfrm>
            <a:off x="3763275" y="257375"/>
            <a:ext cx="1988100" cy="1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Class Imbalance</a:t>
            </a:r>
            <a:endParaRPr b="1"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of all the attributes. </a:t>
            </a:r>
            <a:endParaRPr/>
          </a:p>
        </p:txBody>
      </p:sp>
      <p:sp>
        <p:nvSpPr>
          <p:cNvPr id="400" name="Google Shape;400;p30"/>
          <p:cNvSpPr txBox="1"/>
          <p:nvPr>
            <p:ph idx="1" type="body"/>
          </p:nvPr>
        </p:nvSpPr>
        <p:spPr>
          <a:xfrm>
            <a:off x="5982325" y="1170650"/>
            <a:ext cx="2848200" cy="3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Feature Importance describes about the features which contribute the most towards the output of the model.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Here in our case, the top three attributes which contribute to the model’s output are </a:t>
            </a:r>
            <a:r>
              <a:rPr b="1" lang="en">
                <a:latin typeface="Times New Roman"/>
                <a:ea typeface="Times New Roman"/>
                <a:cs typeface="Times New Roman"/>
                <a:sym typeface="Times New Roman"/>
              </a:rPr>
              <a:t>Votes_Up, responses and Views. </a:t>
            </a:r>
            <a:endParaRPr b="1">
              <a:latin typeface="Times New Roman"/>
              <a:ea typeface="Times New Roman"/>
              <a:cs typeface="Times New Roman"/>
              <a:sym typeface="Times New Roman"/>
            </a:endParaRPr>
          </a:p>
        </p:txBody>
      </p:sp>
      <p:pic>
        <p:nvPicPr>
          <p:cNvPr id="401" name="Google Shape;401;p30"/>
          <p:cNvPicPr preferRelativeResize="0"/>
          <p:nvPr/>
        </p:nvPicPr>
        <p:blipFill>
          <a:blip r:embed="rId3">
            <a:alphaModFix/>
          </a:blip>
          <a:stretch>
            <a:fillRect/>
          </a:stretch>
        </p:blipFill>
        <p:spPr>
          <a:xfrm>
            <a:off x="152400" y="1170650"/>
            <a:ext cx="5700875" cy="382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39575" y="35725"/>
            <a:ext cx="90438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Tenure Distribution for Recommended and Not Recommended Suggestions. </a:t>
            </a:r>
            <a:endParaRPr/>
          </a:p>
        </p:txBody>
      </p:sp>
      <p:pic>
        <p:nvPicPr>
          <p:cNvPr id="407" name="Google Shape;407;p31"/>
          <p:cNvPicPr preferRelativeResize="0"/>
          <p:nvPr/>
        </p:nvPicPr>
        <p:blipFill>
          <a:blip r:embed="rId3">
            <a:alphaModFix/>
          </a:blip>
          <a:stretch>
            <a:fillRect/>
          </a:stretch>
        </p:blipFill>
        <p:spPr>
          <a:xfrm>
            <a:off x="152400" y="953625"/>
            <a:ext cx="5207575" cy="3803675"/>
          </a:xfrm>
          <a:prstGeom prst="rect">
            <a:avLst/>
          </a:prstGeom>
          <a:noFill/>
          <a:ln>
            <a:noFill/>
          </a:ln>
        </p:spPr>
      </p:pic>
      <p:sp>
        <p:nvSpPr>
          <p:cNvPr id="408" name="Google Shape;408;p31"/>
          <p:cNvSpPr txBox="1"/>
          <p:nvPr/>
        </p:nvSpPr>
        <p:spPr>
          <a:xfrm>
            <a:off x="5810250" y="1194950"/>
            <a:ext cx="2796900" cy="3160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The author_join has been converted to years for better </a:t>
            </a:r>
            <a:r>
              <a:rPr lang="en" sz="1300">
                <a:solidFill>
                  <a:schemeClr val="dk2"/>
                </a:solidFill>
                <a:latin typeface="Times New Roman"/>
                <a:ea typeface="Times New Roman"/>
                <a:cs typeface="Times New Roman"/>
                <a:sym typeface="Times New Roman"/>
              </a:rPr>
              <a:t>interpretation</a:t>
            </a:r>
            <a:r>
              <a:rPr lang="en" sz="1300">
                <a:solidFill>
                  <a:schemeClr val="dk2"/>
                </a:solidFill>
                <a:latin typeface="Times New Roman"/>
                <a:ea typeface="Times New Roman"/>
                <a:cs typeface="Times New Roman"/>
                <a:sym typeface="Times New Roman"/>
              </a:rPr>
              <a:t> of data. </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745800"/>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0" lang="en" sz="2600" u="sng">
                <a:solidFill>
                  <a:srgbClr val="000000"/>
                </a:solidFill>
                <a:latin typeface="Times New Roman"/>
                <a:ea typeface="Times New Roman"/>
                <a:cs typeface="Times New Roman"/>
                <a:sym typeface="Times New Roman"/>
              </a:rPr>
              <a:t>INTRODUCTION. </a:t>
            </a:r>
            <a:endParaRPr b="0" sz="2600" u="sng">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0" lang="en" sz="2600">
                <a:solidFill>
                  <a:srgbClr val="000000"/>
                </a:solidFill>
                <a:latin typeface="Times New Roman"/>
                <a:ea typeface="Times New Roman"/>
                <a:cs typeface="Times New Roman"/>
                <a:sym typeface="Times New Roman"/>
              </a:rPr>
              <a:t>Dataset origin and purpose</a:t>
            </a:r>
            <a:endParaRPr b="0" sz="2600">
              <a:latin typeface="Times New Roman"/>
              <a:ea typeface="Times New Roman"/>
              <a:cs typeface="Times New Roman"/>
              <a:sym typeface="Times New Roman"/>
            </a:endParaRPr>
          </a:p>
        </p:txBody>
      </p:sp>
      <p:sp>
        <p:nvSpPr>
          <p:cNvPr id="285" name="Google Shape;285;p14"/>
          <p:cNvSpPr txBox="1"/>
          <p:nvPr>
            <p:ph idx="1" type="body"/>
          </p:nvPr>
        </p:nvSpPr>
        <p:spPr>
          <a:xfrm>
            <a:off x="718700" y="1686975"/>
            <a:ext cx="7940400" cy="2541600"/>
          </a:xfrm>
          <a:prstGeom prst="rect">
            <a:avLst/>
          </a:prstGeom>
          <a:noFill/>
          <a:ln>
            <a:noFill/>
          </a:ln>
        </p:spPr>
        <p:txBody>
          <a:bodyPr anchorCtr="0" anchor="t" bIns="91425" lIns="91425" spcFirstLastPara="1" rIns="91425" wrap="square" tIns="91425">
            <a:normAutofit fontScale="92500" lnSpcReduction="10000"/>
          </a:bodyPr>
          <a:lstStyle/>
          <a:p>
            <a:pPr indent="-346075" lvl="0" marL="457200" rtl="0" algn="l">
              <a:lnSpc>
                <a:spcPct val="115000"/>
              </a:lnSpc>
              <a:spcBef>
                <a:spcPts val="0"/>
              </a:spcBef>
              <a:spcAft>
                <a:spcPts val="0"/>
              </a:spcAft>
              <a:buClr>
                <a:srgbClr val="374151"/>
              </a:buClr>
              <a:buSzPct val="100000"/>
              <a:buFont typeface="Times New Roman"/>
              <a:buChar char="●"/>
            </a:pPr>
            <a:r>
              <a:rPr lang="en" sz="2000">
                <a:solidFill>
                  <a:srgbClr val="374151"/>
                </a:solidFill>
                <a:latin typeface="Times New Roman"/>
                <a:ea typeface="Times New Roman"/>
                <a:cs typeface="Times New Roman"/>
                <a:sym typeface="Times New Roman"/>
              </a:rPr>
              <a:t>The dataset is derived from an online forum hosted by a large human resource company, where employees submit suggestions to upper management. </a:t>
            </a:r>
            <a:endParaRPr sz="2000">
              <a:solidFill>
                <a:srgbClr val="374151"/>
              </a:solidFill>
              <a:latin typeface="Times New Roman"/>
              <a:ea typeface="Times New Roman"/>
              <a:cs typeface="Times New Roman"/>
              <a:sym typeface="Times New Roman"/>
            </a:endParaRPr>
          </a:p>
          <a:p>
            <a:pPr indent="-346075" lvl="0" marL="457200" rtl="0" algn="l">
              <a:lnSpc>
                <a:spcPct val="115000"/>
              </a:lnSpc>
              <a:spcBef>
                <a:spcPts val="0"/>
              </a:spcBef>
              <a:spcAft>
                <a:spcPts val="0"/>
              </a:spcAft>
              <a:buClr>
                <a:srgbClr val="374151"/>
              </a:buClr>
              <a:buSzPct val="100000"/>
              <a:buFont typeface="Times New Roman"/>
              <a:buChar char="●"/>
            </a:pPr>
            <a:r>
              <a:rPr lang="en" sz="2000">
                <a:solidFill>
                  <a:srgbClr val="374151"/>
                </a:solidFill>
                <a:latin typeface="Times New Roman"/>
                <a:ea typeface="Times New Roman"/>
                <a:cs typeface="Times New Roman"/>
                <a:sym typeface="Times New Roman"/>
              </a:rPr>
              <a:t>Each suggestion corresponds to a unique thread identified by a suggestion ID. The forum allows for responses, voting, and viewing of suggestions.</a:t>
            </a:r>
            <a:endParaRPr sz="2000">
              <a:solidFill>
                <a:srgbClr val="374151"/>
              </a:solidFill>
              <a:latin typeface="Times New Roman"/>
              <a:ea typeface="Times New Roman"/>
              <a:cs typeface="Times New Roman"/>
              <a:sym typeface="Times New Roman"/>
            </a:endParaRPr>
          </a:p>
          <a:p>
            <a:pPr indent="-346075" lvl="0" marL="457200" rtl="0" algn="l">
              <a:lnSpc>
                <a:spcPct val="115000"/>
              </a:lnSpc>
              <a:spcBef>
                <a:spcPts val="0"/>
              </a:spcBef>
              <a:spcAft>
                <a:spcPts val="0"/>
              </a:spcAft>
              <a:buClr>
                <a:srgbClr val="374151"/>
              </a:buClr>
              <a:buSzPct val="100000"/>
              <a:buFont typeface="Times New Roman"/>
              <a:buChar char="●"/>
            </a:pPr>
            <a:r>
              <a:rPr lang="en" sz="2000">
                <a:solidFill>
                  <a:srgbClr val="374151"/>
                </a:solidFill>
                <a:latin typeface="Times New Roman"/>
                <a:ea typeface="Times New Roman"/>
                <a:cs typeface="Times New Roman"/>
                <a:sym typeface="Times New Roman"/>
              </a:rPr>
              <a:t>The </a:t>
            </a:r>
            <a:r>
              <a:rPr lang="en" sz="2000">
                <a:solidFill>
                  <a:srgbClr val="374151"/>
                </a:solidFill>
                <a:latin typeface="Times New Roman"/>
                <a:ea typeface="Times New Roman"/>
                <a:cs typeface="Times New Roman"/>
                <a:sym typeface="Times New Roman"/>
              </a:rPr>
              <a:t>purpose</a:t>
            </a:r>
            <a:r>
              <a:rPr lang="en" sz="2000">
                <a:solidFill>
                  <a:srgbClr val="374151"/>
                </a:solidFill>
                <a:latin typeface="Times New Roman"/>
                <a:ea typeface="Times New Roman"/>
                <a:cs typeface="Times New Roman"/>
                <a:sym typeface="Times New Roman"/>
              </a:rPr>
              <a:t> of the project is to make recommendations using the machine learning algorithms. </a:t>
            </a:r>
            <a:endParaRPr sz="20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ct val="64999"/>
              <a:buNone/>
            </a:pPr>
            <a:r>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Plan:</a:t>
            </a:r>
            <a:endParaRPr/>
          </a:p>
        </p:txBody>
      </p:sp>
      <p:sp>
        <p:nvSpPr>
          <p:cNvPr id="414" name="Google Shape;414;p32"/>
          <p:cNvSpPr txBox="1"/>
          <p:nvPr>
            <p:ph idx="1" type="body"/>
          </p:nvPr>
        </p:nvSpPr>
        <p:spPr>
          <a:xfrm>
            <a:off x="1303800" y="1397350"/>
            <a:ext cx="7030500" cy="3134400"/>
          </a:xfrm>
          <a:prstGeom prst="rect">
            <a:avLst/>
          </a:prstGeom>
        </p:spPr>
        <p:txBody>
          <a:bodyPr anchorCtr="0" anchor="t" bIns="91425" lIns="91425" spcFirstLastPara="1" rIns="91425" wrap="square" tIns="91425">
            <a:normAutofit/>
          </a:bodyPr>
          <a:lstStyle/>
          <a:p>
            <a:pPr indent="0" lvl="0" marL="457200" rtl="0" algn="just">
              <a:spcBef>
                <a:spcPts val="1200"/>
              </a:spcBef>
              <a:spcAft>
                <a:spcPts val="0"/>
              </a:spcAft>
              <a:buNone/>
            </a:pPr>
            <a:r>
              <a:rPr lang="en" sz="1200">
                <a:solidFill>
                  <a:srgbClr val="000000"/>
                </a:solidFill>
                <a:latin typeface="Arial"/>
                <a:ea typeface="Arial"/>
                <a:cs typeface="Arial"/>
                <a:sym typeface="Arial"/>
              </a:rPr>
              <a:t>1.</a:t>
            </a:r>
            <a:r>
              <a:rPr lang="en" sz="7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Currently Working on whether the employees with </a:t>
            </a:r>
            <a:r>
              <a:rPr b="1" lang="en" sz="1200">
                <a:solidFill>
                  <a:srgbClr val="000000"/>
                </a:solidFill>
                <a:latin typeface="Arial"/>
                <a:ea typeface="Arial"/>
                <a:cs typeface="Arial"/>
                <a:sym typeface="Arial"/>
              </a:rPr>
              <a:t>longer tenures</a:t>
            </a:r>
            <a:r>
              <a:rPr lang="en" sz="1200">
                <a:solidFill>
                  <a:srgbClr val="000000"/>
                </a:solidFill>
                <a:latin typeface="Arial"/>
                <a:ea typeface="Arial"/>
                <a:cs typeface="Arial"/>
                <a:sym typeface="Arial"/>
              </a:rPr>
              <a:t> making better suggestions than those with shorter ones? This as continuation from the above visualization the above slide. </a:t>
            </a:r>
            <a:r>
              <a:rPr lang="en" sz="700">
                <a:solidFill>
                  <a:srgbClr val="000000"/>
                </a:solidFill>
                <a:latin typeface="Arial"/>
                <a:ea typeface="Arial"/>
                <a:cs typeface="Arial"/>
                <a:sym typeface="Arial"/>
              </a:rPr>
              <a:t>     </a:t>
            </a:r>
            <a:endParaRPr sz="700">
              <a:solidFill>
                <a:srgbClr val="000000"/>
              </a:solidFill>
              <a:latin typeface="Arial"/>
              <a:ea typeface="Arial"/>
              <a:cs typeface="Arial"/>
              <a:sym typeface="Arial"/>
            </a:endParaRPr>
          </a:p>
          <a:p>
            <a:pPr indent="0" lvl="0" marL="457200" rtl="0" algn="just">
              <a:spcBef>
                <a:spcPts val="1200"/>
              </a:spcBef>
              <a:spcAft>
                <a:spcPts val="0"/>
              </a:spcAft>
              <a:buNone/>
            </a:pPr>
            <a:r>
              <a:rPr lang="en" sz="1200">
                <a:solidFill>
                  <a:srgbClr val="000000"/>
                </a:solidFill>
                <a:latin typeface="Arial"/>
                <a:ea typeface="Arial"/>
                <a:cs typeface="Arial"/>
                <a:sym typeface="Arial"/>
              </a:rPr>
              <a:t>2. Can the same data be used to rank employees based on their demonstrated ability to make predominantly good suggestions? Can it be used to identify groups of employees whose suggestions could be aggregated to provide more reliable suggestions than made by the best individuals? </a:t>
            </a:r>
            <a:endParaRPr sz="1200">
              <a:solidFill>
                <a:srgbClr val="000000"/>
              </a:solidFill>
              <a:latin typeface="Arial"/>
              <a:ea typeface="Arial"/>
              <a:cs typeface="Arial"/>
              <a:sym typeface="Arial"/>
            </a:endParaRPr>
          </a:p>
          <a:p>
            <a:pPr indent="0" lvl="0" marL="457200" rtl="0" algn="just">
              <a:spcBef>
                <a:spcPts val="1200"/>
              </a:spcBef>
              <a:spcAft>
                <a:spcPts val="0"/>
              </a:spcAft>
              <a:buNone/>
            </a:pPr>
            <a:r>
              <a:rPr lang="en" sz="1200">
                <a:solidFill>
                  <a:srgbClr val="000000"/>
                </a:solidFill>
                <a:latin typeface="Arial"/>
                <a:ea typeface="Arial"/>
                <a:cs typeface="Arial"/>
                <a:sym typeface="Arial"/>
              </a:rPr>
              <a:t>3.</a:t>
            </a:r>
            <a:r>
              <a:rPr lang="en" sz="7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Making recommendations to the IT department about better ways they could collect this data in the future.  What other attributes would prove useful and why?  Would it be possible to build a completely automated suggestion ranking system?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Previous Approach </a:t>
            </a:r>
            <a:endParaRPr>
              <a:latin typeface="Times New Roman"/>
              <a:ea typeface="Times New Roman"/>
              <a:cs typeface="Times New Roman"/>
              <a:sym typeface="Times New Roman"/>
            </a:endParaRPr>
          </a:p>
        </p:txBody>
      </p:sp>
      <p:sp>
        <p:nvSpPr>
          <p:cNvPr id="291" name="Google Shape;291;p15"/>
          <p:cNvSpPr txBox="1"/>
          <p:nvPr>
            <p:ph idx="1" type="body"/>
          </p:nvPr>
        </p:nvSpPr>
        <p:spPr>
          <a:xfrm>
            <a:off x="900550" y="1522450"/>
            <a:ext cx="7966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solidFill>
                  <a:srgbClr val="374151"/>
                </a:solidFill>
                <a:latin typeface="Times New Roman"/>
                <a:ea typeface="Times New Roman"/>
                <a:cs typeface="Times New Roman"/>
                <a:sym typeface="Times New Roman"/>
              </a:rPr>
              <a:t>Intern Highlighting Process:</a:t>
            </a:r>
            <a:endParaRPr b="1" sz="20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b="1" sz="20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n" sz="2000">
                <a:solidFill>
                  <a:srgbClr val="374151"/>
                </a:solidFill>
                <a:latin typeface="Times New Roman"/>
                <a:ea typeface="Times New Roman"/>
                <a:cs typeface="Times New Roman"/>
                <a:sym typeface="Times New Roman"/>
              </a:rPr>
              <a:t>A group of interns </a:t>
            </a:r>
            <a:r>
              <a:rPr b="1" lang="en" sz="2000">
                <a:solidFill>
                  <a:srgbClr val="374151"/>
                </a:solidFill>
                <a:latin typeface="Times New Roman"/>
                <a:ea typeface="Times New Roman"/>
                <a:cs typeface="Times New Roman"/>
                <a:sym typeface="Times New Roman"/>
              </a:rPr>
              <a:t>manually evaluated and highlighted approximately 500 suggestions deemed worthy of follow-up.</a:t>
            </a:r>
            <a:r>
              <a:rPr lang="en" sz="2000">
                <a:solidFill>
                  <a:srgbClr val="374151"/>
                </a:solidFill>
                <a:latin typeface="Times New Roman"/>
                <a:ea typeface="Times New Roman"/>
                <a:cs typeface="Times New Roman"/>
                <a:sym typeface="Times New Roman"/>
              </a:rPr>
              <a:t> However, this manual process is considered impractical for scalability and sustainability, prompting the need for a more efficient method to narrow down future searches for valuable suggestions.</a:t>
            </a:r>
            <a:endParaRPr sz="20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Clr>
                <a:srgbClr val="374151"/>
              </a:buClr>
              <a:buSzPts val="2600"/>
              <a:buFont typeface="Roboto"/>
              <a:buNone/>
            </a:pPr>
            <a:r>
              <a:rPr lang="en" sz="2600">
                <a:solidFill>
                  <a:srgbClr val="374151"/>
                </a:solidFill>
                <a:latin typeface="Times New Roman"/>
                <a:ea typeface="Times New Roman"/>
                <a:cs typeface="Times New Roman"/>
                <a:sym typeface="Times New Roman"/>
              </a:rPr>
              <a:t>Motivation and Objective</a:t>
            </a:r>
            <a:endParaRPr sz="2600">
              <a:latin typeface="Times New Roman"/>
              <a:ea typeface="Times New Roman"/>
              <a:cs typeface="Times New Roman"/>
              <a:sym typeface="Times New Roman"/>
            </a:endParaRPr>
          </a:p>
        </p:txBody>
      </p:sp>
      <p:sp>
        <p:nvSpPr>
          <p:cNvPr id="297" name="Google Shape;297;p16"/>
          <p:cNvSpPr txBox="1"/>
          <p:nvPr>
            <p:ph idx="1" type="body"/>
          </p:nvPr>
        </p:nvSpPr>
        <p:spPr>
          <a:xfrm>
            <a:off x="580200" y="1597875"/>
            <a:ext cx="77541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000">
                <a:solidFill>
                  <a:srgbClr val="374151"/>
                </a:solidFill>
                <a:latin typeface="Times New Roman"/>
                <a:ea typeface="Times New Roman"/>
                <a:cs typeface="Times New Roman"/>
                <a:sym typeface="Times New Roman"/>
              </a:rPr>
              <a:t>The dataset includes details about suggestion authors, such as the number of posts they have made on the forum and their tenure with the company measured in days. This additional information can potentially be leveraged to develop a method for </a:t>
            </a:r>
            <a:r>
              <a:rPr b="1" lang="en" sz="2000">
                <a:solidFill>
                  <a:srgbClr val="374151"/>
                </a:solidFill>
                <a:latin typeface="Times New Roman"/>
                <a:ea typeface="Times New Roman"/>
                <a:cs typeface="Times New Roman"/>
                <a:sym typeface="Times New Roman"/>
              </a:rPr>
              <a:t>automatically identifying high-value suggestions, reducing the manual effort required for future evaluations.</a:t>
            </a:r>
            <a:endParaRPr b="1" sz="20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300"/>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Efficient Suggestion Evaluation.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Scalability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Time And Resource Saving.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Improved</a:t>
            </a:r>
            <a:r>
              <a:rPr lang="en" sz="1600">
                <a:latin typeface="Arial"/>
                <a:ea typeface="Arial"/>
                <a:cs typeface="Arial"/>
                <a:sym typeface="Arial"/>
              </a:rPr>
              <a:t> Decision Making </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Data Insights. </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342650" y="10500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Synopsis of Dataset(Before Cleaning the Dataset) </a:t>
            </a:r>
            <a:endParaRPr/>
          </a:p>
        </p:txBody>
      </p:sp>
      <p:sp>
        <p:nvSpPr>
          <p:cNvPr id="309" name="Google Shape;309;p18"/>
          <p:cNvSpPr txBox="1"/>
          <p:nvPr>
            <p:ph idx="1" type="body"/>
          </p:nvPr>
        </p:nvSpPr>
        <p:spPr>
          <a:xfrm>
            <a:off x="1203625" y="968275"/>
            <a:ext cx="8109300" cy="39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050">
                <a:latin typeface="Times New Roman"/>
                <a:ea typeface="Times New Roman"/>
                <a:cs typeface="Times New Roman"/>
                <a:sym typeface="Times New Roman"/>
              </a:rPr>
              <a:t>Shape of the dataset is : (16429,10)</a:t>
            </a:r>
            <a:endParaRPr b="1" sz="1050">
              <a:latin typeface="Times New Roman"/>
              <a:ea typeface="Times New Roman"/>
              <a:cs typeface="Times New Roman"/>
              <a:sym typeface="Times New Roman"/>
            </a:endParaRPr>
          </a:p>
          <a:p>
            <a:pPr indent="-295275" lvl="0" marL="457200" rtl="0" algn="l">
              <a:lnSpc>
                <a:spcPct val="115000"/>
              </a:lnSpc>
              <a:spcBef>
                <a:spcPts val="1200"/>
              </a:spcBef>
              <a:spcAft>
                <a:spcPts val="0"/>
              </a:spcAft>
              <a:buSzPts val="1050"/>
              <a:buFont typeface="Times New Roman"/>
              <a:buChar char="➢"/>
            </a:pPr>
            <a:r>
              <a:rPr lang="en" sz="1050">
                <a:latin typeface="Times New Roman"/>
                <a:ea typeface="Times New Roman"/>
                <a:cs typeface="Times New Roman"/>
                <a:sym typeface="Times New Roman"/>
              </a:rPr>
              <a:t>It contains of 16429 instances and 10 attributes. </a:t>
            </a:r>
            <a:endParaRPr sz="1050">
              <a:latin typeface="Times New Roman"/>
              <a:ea typeface="Times New Roman"/>
              <a:cs typeface="Times New Roman"/>
              <a:sym typeface="Times New Roman"/>
            </a:endParaRPr>
          </a:p>
          <a:p>
            <a:pPr indent="-295275" lvl="0" marL="457200" rtl="0" algn="l">
              <a:lnSpc>
                <a:spcPct val="115000"/>
              </a:lnSpc>
              <a:spcBef>
                <a:spcPts val="0"/>
              </a:spcBef>
              <a:spcAft>
                <a:spcPts val="0"/>
              </a:spcAft>
              <a:buSzPts val="1050"/>
              <a:buFont typeface="Times New Roman"/>
              <a:buChar char="➢"/>
            </a:pPr>
            <a:r>
              <a:rPr lang="en" sz="1050">
                <a:latin typeface="Times New Roman"/>
                <a:ea typeface="Times New Roman"/>
                <a:cs typeface="Times New Roman"/>
                <a:sym typeface="Times New Roman"/>
              </a:rPr>
              <a:t>The attributes are as follows: </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Recommended:</a:t>
            </a:r>
            <a:r>
              <a:rPr lang="en" sz="1050">
                <a:latin typeface="Times New Roman"/>
                <a:ea typeface="Times New Roman"/>
                <a:cs typeface="Times New Roman"/>
                <a:sym typeface="Times New Roman"/>
              </a:rPr>
              <a:t> Indicates whether the suggestion was recommended (0 for not recommended, 1 for recommended). </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Suggestion_Id:</a:t>
            </a:r>
            <a:r>
              <a:rPr lang="en" sz="1050">
                <a:latin typeface="Times New Roman"/>
                <a:ea typeface="Times New Roman"/>
                <a:cs typeface="Times New Roman"/>
                <a:sym typeface="Times New Roman"/>
              </a:rPr>
              <a:t> The unique identifier for each suggestion.</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Responses:</a:t>
            </a:r>
            <a:r>
              <a:rPr lang="en" sz="1050">
                <a:latin typeface="Times New Roman"/>
                <a:ea typeface="Times New Roman"/>
                <a:cs typeface="Times New Roman"/>
                <a:sym typeface="Times New Roman"/>
              </a:rPr>
              <a:t> The number of responses to the suggestion.</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Views:</a:t>
            </a:r>
            <a:r>
              <a:rPr lang="en" sz="1050">
                <a:latin typeface="Times New Roman"/>
                <a:ea typeface="Times New Roman"/>
                <a:cs typeface="Times New Roman"/>
                <a:sym typeface="Times New Roman"/>
              </a:rPr>
              <a:t> The number of views the suggestion received.</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Votes_Up:</a:t>
            </a:r>
            <a:r>
              <a:rPr lang="en" sz="1050">
                <a:latin typeface="Times New Roman"/>
                <a:ea typeface="Times New Roman"/>
                <a:cs typeface="Times New Roman"/>
                <a:sym typeface="Times New Roman"/>
              </a:rPr>
              <a:t> The number of upvotes for the suggestion.</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Votes_Down:</a:t>
            </a:r>
            <a:r>
              <a:rPr lang="en" sz="1050">
                <a:latin typeface="Times New Roman"/>
                <a:ea typeface="Times New Roman"/>
                <a:cs typeface="Times New Roman"/>
                <a:sym typeface="Times New Roman"/>
              </a:rPr>
              <a:t> The number of downvotes for the suggestion.</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Author_Id: </a:t>
            </a:r>
            <a:r>
              <a:rPr lang="en" sz="1050">
                <a:latin typeface="Times New Roman"/>
                <a:ea typeface="Times New Roman"/>
                <a:cs typeface="Times New Roman"/>
                <a:sym typeface="Times New Roman"/>
              </a:rPr>
              <a:t>The unique identifier for the author of the suggestion.</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Author_Join:</a:t>
            </a:r>
            <a:r>
              <a:rPr lang="en" sz="1050">
                <a:latin typeface="Times New Roman"/>
                <a:ea typeface="Times New Roman"/>
                <a:cs typeface="Times New Roman"/>
                <a:sym typeface="Times New Roman"/>
              </a:rPr>
              <a:t> The number of days since the author joined the platform.</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Author_TotalPosts:</a:t>
            </a:r>
            <a:r>
              <a:rPr lang="en" sz="1050">
                <a:latin typeface="Times New Roman"/>
                <a:ea typeface="Times New Roman"/>
                <a:cs typeface="Times New Roman"/>
                <a:sym typeface="Times New Roman"/>
              </a:rPr>
              <a:t> The total number of posts made by the author.</a:t>
            </a:r>
            <a:endParaRPr sz="105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 sz="1050">
                <a:latin typeface="Times New Roman"/>
                <a:ea typeface="Times New Roman"/>
                <a:cs typeface="Times New Roman"/>
                <a:sym typeface="Times New Roman"/>
              </a:rPr>
              <a:t>Author_PostsPerDay:</a:t>
            </a:r>
            <a:r>
              <a:rPr lang="en" sz="1050">
                <a:latin typeface="Times New Roman"/>
                <a:ea typeface="Times New Roman"/>
                <a:cs typeface="Times New Roman"/>
                <a:sym typeface="Times New Roman"/>
              </a:rPr>
              <a:t> The average number of posts made per day by the author.</a:t>
            </a:r>
            <a:endParaRPr sz="1050">
              <a:latin typeface="Times New Roman"/>
              <a:ea typeface="Times New Roman"/>
              <a:cs typeface="Times New Roman"/>
              <a:sym typeface="Times New Roman"/>
            </a:endParaRPr>
          </a:p>
          <a:p>
            <a:pPr indent="0" lvl="0" marL="914400" rtl="0" algn="l">
              <a:lnSpc>
                <a:spcPct val="115000"/>
              </a:lnSpc>
              <a:spcBef>
                <a:spcPts val="1200"/>
              </a:spcBef>
              <a:spcAft>
                <a:spcPts val="1200"/>
              </a:spcAft>
              <a:buSzPts val="13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2349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Datatypes of the attributes.  </a:t>
            </a:r>
            <a:endParaRPr>
              <a:latin typeface="Times New Roman"/>
              <a:ea typeface="Times New Roman"/>
              <a:cs typeface="Times New Roman"/>
              <a:sym typeface="Times New Roman"/>
            </a:endParaRPr>
          </a:p>
        </p:txBody>
      </p:sp>
      <p:pic>
        <p:nvPicPr>
          <p:cNvPr id="315" name="Google Shape;315;p19"/>
          <p:cNvPicPr preferRelativeResize="0"/>
          <p:nvPr/>
        </p:nvPicPr>
        <p:blipFill rotWithShape="1">
          <a:blip r:embed="rId3">
            <a:alphaModFix/>
          </a:blip>
          <a:srcRect b="0" l="0" r="0" t="0"/>
          <a:stretch/>
        </p:blipFill>
        <p:spPr>
          <a:xfrm>
            <a:off x="56250" y="1402775"/>
            <a:ext cx="9031501" cy="289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Data Cleaning</a:t>
            </a:r>
            <a:endParaRPr>
              <a:latin typeface="Times New Roman"/>
              <a:ea typeface="Times New Roman"/>
              <a:cs typeface="Times New Roman"/>
              <a:sym typeface="Times New Roman"/>
            </a:endParaRPr>
          </a:p>
        </p:txBody>
      </p:sp>
      <p:sp>
        <p:nvSpPr>
          <p:cNvPr id="321" name="Google Shape;321;p2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The data cleaning of this dataset included the following steps: </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alphaLcPeriod"/>
            </a:pPr>
            <a:r>
              <a:rPr lang="en">
                <a:latin typeface="Times New Roman"/>
                <a:ea typeface="Times New Roman"/>
                <a:cs typeface="Times New Roman"/>
                <a:sym typeface="Times New Roman"/>
              </a:rPr>
              <a:t>Identifying the missing values. </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alphaLcPeriod"/>
            </a:pPr>
            <a:r>
              <a:rPr lang="en">
                <a:latin typeface="Times New Roman"/>
                <a:ea typeface="Times New Roman"/>
                <a:cs typeface="Times New Roman"/>
                <a:sym typeface="Times New Roman"/>
              </a:rPr>
              <a:t>Checking for duplicate values and deleting them. </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alphaLcPeriod"/>
            </a:pPr>
            <a:r>
              <a:rPr lang="en">
                <a:latin typeface="Times New Roman"/>
                <a:ea typeface="Times New Roman"/>
                <a:cs typeface="Times New Roman"/>
                <a:sym typeface="Times New Roman"/>
              </a:rPr>
              <a:t>Checking for null values.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1"/>
          <p:cNvPicPr preferRelativeResize="0"/>
          <p:nvPr/>
        </p:nvPicPr>
        <p:blipFill>
          <a:blip r:embed="rId3">
            <a:alphaModFix/>
          </a:blip>
          <a:stretch>
            <a:fillRect/>
          </a:stretch>
        </p:blipFill>
        <p:spPr>
          <a:xfrm>
            <a:off x="1159225" y="454650"/>
            <a:ext cx="4340950" cy="4434800"/>
          </a:xfrm>
          <a:prstGeom prst="rect">
            <a:avLst/>
          </a:prstGeom>
          <a:noFill/>
          <a:ln>
            <a:noFill/>
          </a:ln>
        </p:spPr>
      </p:pic>
      <p:sp>
        <p:nvSpPr>
          <p:cNvPr id="327" name="Google Shape;327;p21"/>
          <p:cNvSpPr txBox="1"/>
          <p:nvPr/>
        </p:nvSpPr>
        <p:spPr>
          <a:xfrm>
            <a:off x="1496625" y="56750"/>
            <a:ext cx="51162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Times New Roman"/>
                <a:ea typeface="Times New Roman"/>
                <a:cs typeface="Times New Roman"/>
                <a:sym typeface="Times New Roman"/>
              </a:rPr>
              <a:t>Identifying the repeated suggestion_id from the dataset</a:t>
            </a:r>
            <a:endParaRPr b="1"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