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258" r:id="rId5"/>
    <p:sldId id="259" r:id="rId6"/>
    <p:sldId id="261" r:id="rId7"/>
    <p:sldId id="262" r:id="rId8"/>
    <p:sldId id="263" r:id="rId9"/>
    <p:sldId id="272" r:id="rId10"/>
    <p:sldId id="264" r:id="rId11"/>
    <p:sldId id="265" r:id="rId12"/>
    <p:sldId id="269" r:id="rId13"/>
    <p:sldId id="266" r:id="rId14"/>
    <p:sldId id="270" r:id="rId15"/>
    <p:sldId id="267" r:id="rId16"/>
    <p:sldId id="268" r:id="rId17"/>
    <p:sldId id="271" r:id="rId18"/>
    <p:sldId id="260" r:id="rId19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D7097-4516-481E-9E53-B8AE4436533E}" v="1" dt="2025-04-21T03:30:17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a P" userId="f539c6ec795fc572" providerId="LiveId" clId="{796CCD0A-E266-4DDC-A7FC-095D55C63986}"/>
    <pc:docChg chg="undo custSel modSld">
      <pc:chgData name="Ramya P" userId="f539c6ec795fc572" providerId="LiveId" clId="{796CCD0A-E266-4DDC-A7FC-095D55C63986}" dt="2025-04-21T05:12:22.608" v="137" actId="207"/>
      <pc:docMkLst>
        <pc:docMk/>
      </pc:docMkLst>
      <pc:sldChg chg="addSp delSp modSp mod">
        <pc:chgData name="Ramya P" userId="f539c6ec795fc572" providerId="LiveId" clId="{796CCD0A-E266-4DDC-A7FC-095D55C63986}" dt="2025-04-21T05:12:22.608" v="137" actId="207"/>
        <pc:sldMkLst>
          <pc:docMk/>
          <pc:sldMk cId="4017226469" sldId="260"/>
        </pc:sldMkLst>
        <pc:spChg chg="mod">
          <ac:chgData name="Ramya P" userId="f539c6ec795fc572" providerId="LiveId" clId="{796CCD0A-E266-4DDC-A7FC-095D55C63986}" dt="2025-04-21T05:12:22.608" v="137" actId="207"/>
          <ac:spMkLst>
            <pc:docMk/>
            <pc:sldMk cId="4017226469" sldId="260"/>
            <ac:spMk id="13" creationId="{00000000-0000-0000-0000-000000000000}"/>
          </ac:spMkLst>
        </pc:spChg>
        <pc:spChg chg="del mod">
          <ac:chgData name="Ramya P" userId="f539c6ec795fc572" providerId="LiveId" clId="{796CCD0A-E266-4DDC-A7FC-095D55C63986}" dt="2025-04-21T05:11:19.459" v="68" actId="478"/>
          <ac:spMkLst>
            <pc:docMk/>
            <pc:sldMk cId="4017226469" sldId="260"/>
            <ac:spMk id="16" creationId="{00000000-0000-0000-0000-000000000000}"/>
          </ac:spMkLst>
        </pc:spChg>
        <pc:spChg chg="add del mod">
          <ac:chgData name="Ramya P" userId="f539c6ec795fc572" providerId="LiveId" clId="{796CCD0A-E266-4DDC-A7FC-095D55C63986}" dt="2025-04-21T05:11:08.454" v="66" actId="113"/>
          <ac:spMkLst>
            <pc:docMk/>
            <pc:sldMk cId="4017226469" sldId="260"/>
            <ac:spMk id="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17/file/3f5ee243547dee91fbd053c1c4a845aa-Paper.pd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6"/>
            <a:ext cx="5867778" cy="2175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47770" y="204728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Successfully implemented attention layer using RISC-V vector extensions.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matrix multiplications (Q × Kᵀ and result × V) using pulp simulator.</a:t>
            </a:r>
          </a:p>
          <a:p>
            <a:endParaRPr lang="en-IN" sz="14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/>
                </a:solidFill>
              </a:rPr>
              <a:t>Integrated basic </a:t>
            </a:r>
            <a:r>
              <a:rPr lang="en-IN" sz="1400" dirty="0" err="1">
                <a:solidFill>
                  <a:schemeClr val="tx1"/>
                </a:solidFill>
              </a:rPr>
              <a:t>softmax</a:t>
            </a:r>
            <a:r>
              <a:rPr lang="en-IN" sz="1400" dirty="0">
                <a:solidFill>
                  <a:schemeClr val="tx1"/>
                </a:solidFill>
              </a:rPr>
              <a:t> approximation and scaling for attention mechanism.</a:t>
            </a:r>
          </a:p>
          <a:p>
            <a:pPr marL="93663" lvl="1"/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Benchmark attention layer performance (latency, resource usage) vs standard CPU/GPU.</a:t>
            </a:r>
          </a:p>
          <a:p>
            <a:pPr marL="269875" indent="-269875"/>
            <a:endParaRPr lang="en-IN" sz="14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Extend to multi-head attention and integrate with a simplified transformer encoder block.</a:t>
            </a:r>
          </a:p>
          <a:p>
            <a:pPr marL="269875" indent="-269875"/>
            <a:endParaRPr lang="en-IN" sz="1400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Explore deployment for on-chip AI use cases (low-power NLP/computer vision).</a:t>
            </a:r>
          </a:p>
          <a:p>
            <a:pPr marL="269875" indent="-269875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087514" y="4195156"/>
            <a:ext cx="5867778" cy="21751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Attention mechanism successfully simulated with matrix-vector operations on CVA6.</a:t>
            </a:r>
          </a:p>
          <a:p>
            <a:endParaRPr lang="en-US" sz="14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Demonstrated feasibility of transformer-like workloads on RISC-V architecture.</a:t>
            </a:r>
          </a:p>
          <a:p>
            <a:endParaRPr lang="en-US" sz="14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Gained insight into optimizing neural net primitives for open hardware.</a:t>
            </a:r>
            <a:endParaRPr lang="en-IN" sz="14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96000" y="204728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200" b="1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200" b="1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581530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endParaRPr lang="en-IN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Limited hardware support for floating-point operations and </a:t>
            </a:r>
            <a:r>
              <a:rPr lang="en-IN" sz="1400" dirty="0" err="1"/>
              <a:t>softmax</a:t>
            </a:r>
            <a:r>
              <a:rPr lang="en-IN" sz="1400" dirty="0"/>
              <a:t> on embedded RISC-V platforms.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58223-7ECB-A47C-1106-F42A7762B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E196D7-7F84-CDB2-F76A-E300155DBC70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204230-9B75-68DD-702D-B25CBB80A8E9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4B5F4-9922-8C5C-A3BB-BD0898AE1AE7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74BAFA-CD19-BC6F-5AB8-0EE255C78391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15854E6-5E48-4666-A8E8-DFA26C6D19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93E8DDE-CA0D-7B8D-5693-7FFC37BD2F30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6513908-2FEC-3B3D-68D8-DFEC211A67CC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D9582-5277-863A-1AAF-C347682DE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97" y="1778600"/>
            <a:ext cx="9900438" cy="4756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434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D63E7-5EFB-EF2D-5F71-D2E470D35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4DAE51-C5DE-B402-B443-D626D63D50EF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E3A6FA-C1B7-E07C-E4F5-22D6C50088DC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561AC4-CED6-3AF0-A726-B3DF985C7CB2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0F4CE9-9325-FAE9-F810-48B182959483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4F702BA-AD89-1AB8-427A-21415DF9D06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D07A7E58-3B76-0D1F-613B-E2F61025C94D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11FCA7-D7BA-064F-1117-36A65CACD66C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0E0389-CAB5-9D93-D884-5DCCFD50DF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0" y="2316480"/>
            <a:ext cx="8515719" cy="431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6E6F67-8555-39B3-8AA9-DD8E8FC250CE}"/>
              </a:ext>
            </a:extLst>
          </p:cNvPr>
          <p:cNvSpPr txBox="1"/>
          <p:nvPr/>
        </p:nvSpPr>
        <p:spPr>
          <a:xfrm>
            <a:off x="1374769" y="1833952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4682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00FAB-707C-CBE5-692D-A73622A21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DEFF89-C3D6-060F-4F09-EBAC7428A053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AFF342-E284-7949-C06B-51DCD0CB9659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ABCADA7-F6FA-A26A-B669-A718D2F38A8F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2CA2D8E-E51F-C2A3-725C-D159A770F7C0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CC68600-01EF-3D6B-3BE2-5FACA60C3F2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47B6D88-24D9-7067-8205-AC5C74041818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B4F51D-4B53-F02A-63DA-8E296CD57E7D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F0691A-B10A-BE42-8DEC-7426F6068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91" y="2034007"/>
            <a:ext cx="9840698" cy="48347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474D57-CE23-CC7D-11F0-EC779E662C09}"/>
              </a:ext>
            </a:extLst>
          </p:cNvPr>
          <p:cNvSpPr txBox="1"/>
          <p:nvPr/>
        </p:nvSpPr>
        <p:spPr>
          <a:xfrm>
            <a:off x="1686560" y="1778600"/>
            <a:ext cx="1595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</a:rPr>
              <a:t>8*8 Matrix</a:t>
            </a:r>
          </a:p>
        </p:txBody>
      </p:sp>
    </p:spTree>
    <p:extLst>
      <p:ext uri="{BB962C8B-B14F-4D97-AF65-F5344CB8AC3E}">
        <p14:creationId xmlns:p14="http://schemas.microsoft.com/office/powerpoint/2010/main" val="26297555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01D4E-C27B-C72E-D25B-99461F852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385156-5C87-FABA-5561-B056DE7A4977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8D2BFF-F143-977B-7AE4-A922FE10F1E4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179EEB-C857-9B3E-4D79-DF32E22154B9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B88ADB-227C-AA6B-48EB-0119D600B8E5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C116E93-E222-58A7-C217-4A0171435D5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5F8B515-62DD-C2E0-6590-0191344BA048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525BE6-7E42-9426-3BB7-170CE8E50033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A39096AB-D0D9-61A9-8199-CD2A00180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460" y="2653546"/>
            <a:ext cx="9417736" cy="4020312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495C1C9-5E30-F106-2404-B44741371C80}"/>
              </a:ext>
            </a:extLst>
          </p:cNvPr>
          <p:cNvSpPr txBox="1"/>
          <p:nvPr/>
        </p:nvSpPr>
        <p:spPr>
          <a:xfrm>
            <a:off x="1046480" y="2174240"/>
            <a:ext cx="9316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rgbClr val="0070C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99383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5DA35-FD9F-E56C-D2BE-0E16B992B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76631DE-DA4A-5D98-0ABF-62555B4900DA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507207-4EDE-82EA-9D6A-10E8DBB1CC14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A880B1-4A5A-8594-337B-7F3C9C660E91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566689-A06C-D339-62C6-3BC9F6089669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ED9DE16-DFB9-76AD-AA34-66C959799E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75D389B-3A4A-1782-CAFA-48C47B2F5907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3C08052-4EEB-B543-289E-E53190C94DBC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B1178-5473-9DB4-0C8F-7F953C922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Output comparison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FE015E6-2334-41B7-6578-E7103712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244090"/>
              </p:ext>
            </p:extLst>
          </p:nvPr>
        </p:nvGraphicFramePr>
        <p:xfrm>
          <a:off x="1178560" y="2655020"/>
          <a:ext cx="8981440" cy="2755984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885440">
                  <a:extLst>
                    <a:ext uri="{9D8B030D-6E8A-4147-A177-3AD203B41FA5}">
                      <a16:colId xmlns:a16="http://schemas.microsoft.com/office/drawing/2014/main" val="3152264107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193904782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248255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63525782"/>
                    </a:ext>
                  </a:extLst>
                </a:gridCol>
              </a:tblGrid>
              <a:tr h="688996">
                <a:tc>
                  <a:txBody>
                    <a:bodyPr/>
                    <a:lstStyle/>
                    <a:p>
                      <a:r>
                        <a:rPr lang="en-US" dirty="0" err="1"/>
                        <a:t>Softmax</a:t>
                      </a:r>
                      <a:r>
                        <a:rPr lang="en-US" dirty="0"/>
                        <a:t> 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</a:t>
                      </a:r>
                      <a:r>
                        <a:rPr lang="en-IN" b="1" dirty="0"/>
                        <a:t>3*3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</a:t>
                      </a:r>
                      <a:r>
                        <a:rPr lang="en-IN" b="1" dirty="0"/>
                        <a:t>4*4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     8*8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658329"/>
                  </a:ext>
                </a:extLst>
              </a:tr>
              <a:tr h="688996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b="1" dirty="0"/>
                        <a:t>Executed cycle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16222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58023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239567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645938"/>
                  </a:ext>
                </a:extLst>
              </a:tr>
              <a:tr h="688996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b="1" dirty="0" err="1"/>
                        <a:t>WallClock</a:t>
                      </a:r>
                      <a:r>
                        <a:rPr lang="en-IN" b="1" dirty="0"/>
                        <a:t>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4.273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14.876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70.657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030882"/>
                  </a:ext>
                </a:extLst>
              </a:tr>
              <a:tr h="688996">
                <a:tc>
                  <a:txBody>
                    <a:bodyPr/>
                    <a:lstStyle/>
                    <a:p>
                      <a:r>
                        <a:rPr lang="en-IN" dirty="0"/>
                        <a:t>   </a:t>
                      </a:r>
                      <a:r>
                        <a:rPr lang="en-IN" b="1" dirty="0"/>
                        <a:t>Simulation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3796.4 cycles/s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3900.44 cycles/s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3381.51 cycles 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869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380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301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>
            <a:off x="167259" y="2040740"/>
            <a:ext cx="11840507" cy="2016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US" sz="16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We will update by next session</a:t>
            </a:r>
            <a:endParaRPr lang="en-IN" sz="16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640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Professor Comments (To be filled in and presented by professor </a:t>
            </a:r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(Either)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7260" y="4172422"/>
            <a:ext cx="11840507" cy="2263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US" sz="16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It will be updated in next session</a:t>
            </a:r>
            <a:endParaRPr lang="en-IN" sz="16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6025" y="4286119"/>
            <a:ext cx="322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COMPUTATION RESOURCE Details:</a:t>
            </a:r>
          </a:p>
        </p:txBody>
      </p:sp>
    </p:spTree>
    <p:extLst>
      <p:ext uri="{BB962C8B-B14F-4D97-AF65-F5344CB8AC3E}">
        <p14:creationId xmlns:p14="http://schemas.microsoft.com/office/powerpoint/2010/main" val="401722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  <a:p>
            <a:pPr marL="228600" indent="-228600">
              <a:buAutoNum type="arabicPeriod"/>
            </a:pP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</a:t>
            </a:r>
            <a:r>
              <a:rPr lang="en-IN" sz="1200" dirty="0" err="1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xxxxxxxxxxxxxxxxxxxxxxxxxxxxxxxxxxxxxxx</a:t>
            </a:r>
            <a:endParaRPr lang="en-IN" sz="1200" dirty="0">
              <a:solidFill>
                <a:schemeClr val="bg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1" y="4180666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instruction manual and performance profiler for CVA6.</a:t>
            </a:r>
          </a:p>
          <a:p>
            <a:pPr marL="93663" lvl="1"/>
            <a:endParaRPr lang="en-US" sz="14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93663" lvl="1"/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Anticipated Break (Due to exams etc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Lab internal is on 24-04-2025 and 25-04-2025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2</a:t>
            </a:r>
            <a:r>
              <a:rPr lang="en-US" sz="1400" baseline="30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nd</a:t>
            </a:r>
            <a:r>
              <a:rPr lang="en-US" sz="14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 internals-23-05-2025 to 26-05-2025</a:t>
            </a: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4111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Resource Requirement Identified with Status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Attention is All you Need (neurips.cc)</a:t>
            </a:r>
            <a:endParaRPr lang="en-IN" sz="1200" dirty="0">
              <a:solidFill>
                <a:schemeClr val="tx1"/>
              </a:solidFill>
            </a:endParaRPr>
          </a:p>
          <a:p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261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 Collection Information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87514" y="2037122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Samsung prism registration is done waiting for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Github</a:t>
            </a:r>
            <a:r>
              <a:rPr lang="en-US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link request for access</a:t>
            </a:r>
            <a:endParaRPr lang="en-IN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565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Github</a:t>
            </a:r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Repository Link and PRISM Portal Registration Status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</a:t>
            </a:r>
            <a:r>
              <a:rPr lang="en-IN" dirty="0" err="1">
                <a:latin typeface="SamsungOne 600C" panose="020B0706030303020204" pitchFamily="34" charset="0"/>
                <a:ea typeface="SamsungOne 600C" panose="020B0706030303020204" pitchFamily="34" charset="0"/>
              </a:rPr>
              <a:t>xxxxxxx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8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10E09-5995-17EE-5195-27C8CF6B4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7685A6-F58A-0AFA-9447-06A9033B6990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21732C-F103-984A-0F27-67864D06CF29}"/>
              </a:ext>
            </a:extLst>
          </p:cNvPr>
          <p:cNvSpPr txBox="1"/>
          <p:nvPr/>
        </p:nvSpPr>
        <p:spPr>
          <a:xfrm>
            <a:off x="42253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F55319-90C2-6144-E846-175096A9A135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DA33CD7-8CE5-F280-0437-420E27288C62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B3E851A-9B32-31FE-CD04-F2433518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4F28B94-D175-EB2B-2B21-A02CE9EA28D2}"/>
              </a:ext>
            </a:extLst>
          </p:cNvPr>
          <p:cNvSpPr/>
          <p:nvPr/>
        </p:nvSpPr>
        <p:spPr>
          <a:xfrm>
            <a:off x="189189" y="4269723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Limited support for floating-point operations and </a:t>
            </a:r>
            <a:r>
              <a:rPr lang="en-US" sz="1400" dirty="0" err="1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softmax</a:t>
            </a: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on CVA6 hardware.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Ensuring memory alignment and vector width compatibility.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609140-BB74-EA12-EF20-5FB90CBBAF09}"/>
              </a:ext>
            </a:extLst>
          </p:cNvPr>
          <p:cNvSpPr/>
          <p:nvPr/>
        </p:nvSpPr>
        <p:spPr>
          <a:xfrm>
            <a:off x="167261" y="2034007"/>
            <a:ext cx="5662039" cy="194363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Carried out the matrix operations: Query × Keyᵀ, followed by scaling, </a:t>
            </a:r>
            <a:r>
              <a:rPr lang="en-US" sz="1400" dirty="0" err="1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softmax</a:t>
            </a: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approximation, and then multiplication with Value matrix.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D6E22F6-058B-CFC1-7226-4D1136B49908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Technical Challenges and Solutions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3F66AF-0A70-7E7A-F2E2-67F977F15C0C}"/>
              </a:ext>
            </a:extLst>
          </p:cNvPr>
          <p:cNvSpPr/>
          <p:nvPr/>
        </p:nvSpPr>
        <p:spPr>
          <a:xfrm>
            <a:off x="265768" y="2110196"/>
            <a:ext cx="2324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Last Month’s Progress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F7BEA8C-6AAA-7C2C-4EE9-E48F4A05958F}"/>
              </a:ext>
            </a:extLst>
          </p:cNvPr>
          <p:cNvSpPr/>
          <p:nvPr/>
        </p:nvSpPr>
        <p:spPr>
          <a:xfrm>
            <a:off x="6156962" y="4262104"/>
            <a:ext cx="5850806" cy="185798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Functional </a:t>
            </a:r>
            <a:r>
              <a:rPr lang="en-US" sz="1400" dirty="0" err="1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softmax</a:t>
            </a: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module implemented and tested on the RISC-V CVA6 core.</a:t>
            </a:r>
          </a:p>
          <a:p>
            <a:pPr algn="ctr"/>
            <a:endParaRPr lang="en-US" sz="14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77E9C17-5742-E278-7FDD-9F350CB5082C}"/>
              </a:ext>
            </a:extLst>
          </p:cNvPr>
          <p:cNvSpPr/>
          <p:nvPr/>
        </p:nvSpPr>
        <p:spPr>
          <a:xfrm>
            <a:off x="6139991" y="4277046"/>
            <a:ext cx="1641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Results till now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C7BB9A-2D68-6817-06CE-FAE1427797C1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220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55C3A-61DA-1AB8-4C9E-E333A119D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3A710B9-6250-ED63-109C-C094B7CE4BE7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37F114-77CF-B8E1-B090-C1D23DAEF0CB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D78052-CC12-858F-2C2B-815555B685E7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52824C-7293-46B6-5901-9E0B68DD9965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3763423-56BA-82D6-773F-D3E4A39AE13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5B8350F-B28C-9A75-3306-542D3822C70C}"/>
              </a:ext>
            </a:extLst>
          </p:cNvPr>
          <p:cNvSpPr/>
          <p:nvPr/>
        </p:nvSpPr>
        <p:spPr>
          <a:xfrm>
            <a:off x="167261" y="2018979"/>
            <a:ext cx="5867779" cy="200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93663" lvl="1"/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93663" lvl="1"/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93663" lvl="1"/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The vectorized attention mechanism significantly reduces the compute cycles required for core matrix operations like Q × Kᵀ and V multiplication.</a:t>
            </a:r>
          </a:p>
          <a:p>
            <a:pPr marL="93663" lvl="1"/>
            <a:endParaRPr lang="en-US" sz="14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Fixed-point and </a:t>
            </a:r>
            <a:r>
              <a:rPr lang="en-US" sz="1400" dirty="0" err="1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softmax</a:t>
            </a: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approximations produced results with minimal loss in accuracy, validating the efficiency of low-resource implementations.</a:t>
            </a:r>
          </a:p>
          <a:p>
            <a:pPr marL="93663" lvl="1"/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F54B17D-AAF2-3D97-8270-001C3E0E82D1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5F958B1-E657-6D2E-A91D-57BDED1751E8}"/>
              </a:ext>
            </a:extLst>
          </p:cNvPr>
          <p:cNvSpPr/>
          <p:nvPr/>
        </p:nvSpPr>
        <p:spPr>
          <a:xfrm>
            <a:off x="265768" y="2110196"/>
            <a:ext cx="102295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Observations based on the results obtained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6C26F8D-0222-A0C2-CCEA-DC377F0886F3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334CD9-36C1-771D-46F0-29096E2C155A}"/>
              </a:ext>
            </a:extLst>
          </p:cNvPr>
          <p:cNvSpPr/>
          <p:nvPr/>
        </p:nvSpPr>
        <p:spPr>
          <a:xfrm>
            <a:off x="6156962" y="2018979"/>
            <a:ext cx="5867779" cy="2004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US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Upcoming Month’s plan </a:t>
            </a:r>
          </a:p>
          <a:p>
            <a:pPr marL="93663" lvl="1"/>
            <a:endParaRPr lang="en-US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Extend the single-head attention module into a multi-head attention framework.</a:t>
            </a:r>
          </a:p>
          <a:p>
            <a:pPr marL="93663" lvl="1"/>
            <a:endParaRPr lang="en-US" sz="1400" dirty="0">
              <a:solidFill>
                <a:schemeClr val="tx1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379413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Benchmark performance with larger input sizes and various vector lengths to identify optimal configurations.</a:t>
            </a:r>
          </a:p>
          <a:p>
            <a:pPr marL="93663" lvl="1"/>
            <a:endParaRPr lang="en-US" sz="1400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395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B6520-470D-D0B4-4CF7-20ED2C721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C581CF-08AE-93B8-9D58-34D0D2151B0B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DC11EA-6B54-C6E9-0DC8-B88B4479CE0B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3FFAF5-2BF7-85D7-B270-CABF32E521F7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AD81B2-02E5-FCF2-5822-53A95BC85B84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8FA120A-5694-5B3A-A98B-91AD53405C0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71B578E-7ACF-31EE-8E94-3A7934371EDA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A409B5F-6E4E-7AEC-6161-137A5CCB7046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4FD472-8B7A-3E9F-08EB-38E800136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4" y="1847283"/>
            <a:ext cx="11840506" cy="463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45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1A8D7-F1FB-9A01-65BD-1E8E02B6E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3A6BC5-F08D-31CA-FFFA-E3044E75D0AB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C222A7-389C-B0B1-79BC-512EF99645E6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84032BA-4976-66FD-F065-0ED6E9B2097C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225523-BFE6-13F1-E234-ED72C79EA7D0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1A8A357-3D0B-76F1-AB95-296CB19082A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9A0D60E-2026-7684-C855-979CAA65CC09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BD507B6-9AEF-E652-090A-6C5F77A0CC9B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79E4A-E695-2DE2-8DF0-0E24F0A42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1678188"/>
            <a:ext cx="10116039" cy="475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18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A08EE-A622-1C9A-F783-C0A865D94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17E04D6-8F1C-7AA0-56B2-844EA823510A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629B68-B055-3CEC-7D38-11400E0BF74C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819195-4B42-F40A-FCA1-A6E314221036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81EBB7F-6E32-B740-9435-B1B7EA125CB8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4A09F24-76FC-3402-BED3-F9368DFD551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1F744372-9F7C-60D2-75E9-BB7213CB600B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D60C60-3CBA-7D28-2C17-25B5ED137E38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406059-7AB0-43BB-CE2A-2C484B968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671" y="1821291"/>
            <a:ext cx="10812384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74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70E9B-7F3A-D5AC-0966-59992789F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4869810-F6B8-BF88-B42F-5A9CD1D3C33A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504794-1A76-0A6D-ACE1-703793369A48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1E967F0-F402-FB85-33B0-2A933AF515AA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474713-8C01-D234-7E72-BA7A0E6E6583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9D7E7F2B-82B4-E197-BD72-E71B641787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8CB157ED-AF3B-3FD6-20C9-4C9DB964BD77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8B8245-392C-FC6B-735E-77A40D1F814A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4F5454-18C6-8E35-F3D9-C1C7404B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2" y="1745010"/>
            <a:ext cx="10450976" cy="48106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8BB601C-B27F-91A2-3D91-0A09845534B4}"/>
              </a:ext>
            </a:extLst>
          </p:cNvPr>
          <p:cNvSpPr txBox="1"/>
          <p:nvPr/>
        </p:nvSpPr>
        <p:spPr>
          <a:xfrm>
            <a:off x="1066800" y="2499361"/>
            <a:ext cx="18084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1">
                    <a:lumMod val="50000"/>
                  </a:schemeClr>
                </a:solidFill>
              </a:rPr>
              <a:t>3*3 Matrix </a:t>
            </a:r>
          </a:p>
        </p:txBody>
      </p:sp>
    </p:spTree>
    <p:extLst>
      <p:ext uri="{BB962C8B-B14F-4D97-AF65-F5344CB8AC3E}">
        <p14:creationId xmlns:p14="http://schemas.microsoft.com/office/powerpoint/2010/main" val="88417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E3FC2-5A78-723D-A371-9459CC5E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578092E-81D9-6EB1-1E9A-F1F1DCB93653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81405-D3B4-0AD3-6B84-ECB7BA6A6CA8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US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Attention layer on CVA6 RISC-V core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36D1B9F-BAC5-F41A-F3D0-455260F4D7A2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64124F4-8724-BF29-68B2-9F137692A611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24CTO09CITB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9D6D29B-076C-B295-2007-12A0D8DCE9B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F2723D11-0F95-3510-4218-4A53038A7181}"/>
              </a:ext>
            </a:extLst>
          </p:cNvPr>
          <p:cNvSpPr/>
          <p:nvPr/>
        </p:nvSpPr>
        <p:spPr>
          <a:xfrm>
            <a:off x="167262" y="4262103"/>
            <a:ext cx="58677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E409079-FCC0-D621-AB4D-0490D1F6094F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A6C08DE4-0AF1-04E2-1200-0109BCD5FF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7" y="2177845"/>
            <a:ext cx="9674994" cy="468015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72A87A-5BBD-B615-85EB-4F7D06FE3936}"/>
              </a:ext>
            </a:extLst>
          </p:cNvPr>
          <p:cNvSpPr txBox="1"/>
          <p:nvPr/>
        </p:nvSpPr>
        <p:spPr>
          <a:xfrm>
            <a:off x="283464" y="1649435"/>
            <a:ext cx="2998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27939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5048</TotalTime>
  <Words>857</Words>
  <Application>Microsoft Office PowerPoint</Application>
  <PresentationFormat>Widescreen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SamsungOne 600C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Ramya P</cp:lastModifiedBy>
  <cp:revision>62</cp:revision>
  <cp:lastPrinted>2019-06-27T12:08:24Z</cp:lastPrinted>
  <dcterms:created xsi:type="dcterms:W3CDTF">2019-04-12T08:37:01Z</dcterms:created>
  <dcterms:modified xsi:type="dcterms:W3CDTF">2025-04-21T05:12:25Z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