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43"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305" r:id="rId19"/>
    <p:sldId id="297" r:id="rId20"/>
    <p:sldId id="298" r:id="rId21"/>
  </p:sldIdLst>
  <p:sldSz cx="9144000" cy="5143500" type="screen16x9"/>
  <p:notesSz cx="6858000" cy="9144000"/>
  <p:embeddedFontLst>
    <p:embeddedFont>
      <p:font typeface="Aharoni" panose="02010803020104030203" pitchFamily="2" charset="-79"/>
      <p:bold r:id="rId23"/>
    </p:embeddedFont>
    <p:embeddedFont>
      <p:font typeface="Arial Black" panose="020B0A04020102020204" pitchFamily="34" charset="0"/>
      <p:bold r:id="rId24"/>
    </p:embeddedFont>
    <p:embeddedFont>
      <p:font typeface="Average" panose="020B0604020202020204" charset="0"/>
      <p:regular r:id="rId25"/>
    </p:embeddedFont>
    <p:embeddedFont>
      <p:font typeface="Corbel" panose="020B0503020204020204" pitchFamily="34" charset="0"/>
      <p:regular r:id="rId26"/>
      <p:bold r:id="rId27"/>
      <p:italic r:id="rId28"/>
      <p:boldItalic r:id="rId29"/>
    </p:embeddedFont>
    <p:embeddedFont>
      <p:font typeface="Lato" panose="020F0502020204030203" pitchFamily="34" charset="0"/>
      <p:regular r:id="rId30"/>
      <p:bold r:id="rId31"/>
      <p:italic r:id="rId32"/>
      <p:boldItalic r:id="rId33"/>
    </p:embeddedFont>
    <p:embeddedFont>
      <p:font typeface="Montserrat" panose="00000500000000000000" pitchFamily="2" charset="0"/>
      <p:regular r:id="rId34"/>
      <p:bold r:id="rId35"/>
      <p:italic r:id="rId36"/>
      <p:boldItalic r:id="rId3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4660"/>
  </p:normalViewPr>
  <p:slideViewPr>
    <p:cSldViewPr snapToGrid="0">
      <p:cViewPr varScale="1">
        <p:scale>
          <a:sx n="82" d="100"/>
          <a:sy n="82" d="100"/>
        </p:scale>
        <p:origin x="7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f87997393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f87997393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6e4ceaa511_7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6e4ceaa511_7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6e4ceaa511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6e4ceaa511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6e4ceaa511_8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6e4ceaa511_8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6e4ceaa51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6e4ceaa51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6e4ceaa51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6e4ceaa51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6e4ceaa511_3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6e4ceaa511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6e4ceaa51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6e4ceaa51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6d47898c50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6d47898c50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6d47898c50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6d47898c50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5394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6e4ceaa511_7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6e4ceaa511_7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f87997393_0_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f87997393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6d47898c50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6d47898c50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f87997393_0_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f87997393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f87997393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f87997393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f87997393_0_8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f87997393_0_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6e4ceaa51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6e4ceaa51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6e4ceaa51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6e4ceaa51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6e4ceaa51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6e4ceaa51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6e4ceaa511_3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6e4ceaa511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12/18/2023</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815843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560367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956675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8203188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6565908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054125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7206403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9156228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5136974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OC">
  <p:cSld name="TOC">
    <p:spTree>
      <p:nvGrpSpPr>
        <p:cNvPr id="1" name="Shape 43"/>
        <p:cNvGrpSpPr/>
        <p:nvPr/>
      </p:nvGrpSpPr>
      <p:grpSpPr>
        <a:xfrm>
          <a:off x="0" y="0"/>
          <a:ext cx="0" cy="0"/>
          <a:chOff x="0" y="0"/>
          <a:chExt cx="0" cy="0"/>
        </a:xfrm>
      </p:grpSpPr>
      <p:sp>
        <p:nvSpPr>
          <p:cNvPr id="63" name="Google Shape;6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64" name="Google Shape;64;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extLst>
      <p:ext uri="{BB962C8B-B14F-4D97-AF65-F5344CB8AC3E}">
        <p14:creationId xmlns:p14="http://schemas.microsoft.com/office/powerpoint/2010/main" val="25214225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5"/>
        <p:cNvGrpSpPr/>
        <p:nvPr/>
      </p:nvGrpSpPr>
      <p:grpSpPr>
        <a:xfrm>
          <a:off x="0" y="0"/>
          <a:ext cx="0" cy="0"/>
          <a:chOff x="0" y="0"/>
          <a:chExt cx="0" cy="0"/>
        </a:xfrm>
      </p:grpSpPr>
      <p:sp>
        <p:nvSpPr>
          <p:cNvPr id="73" name="Google Shape;73;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4" name="Google Shape;74;p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5" name="Google Shape;7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281409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34309857"/>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24"/>
        <p:cNvGrpSpPr/>
        <p:nvPr/>
      </p:nvGrpSpPr>
      <p:grpSpPr>
        <a:xfrm>
          <a:off x="0" y="0"/>
          <a:ext cx="0" cy="0"/>
          <a:chOff x="0" y="0"/>
          <a:chExt cx="0" cy="0"/>
        </a:xfrm>
      </p:grpSpPr>
      <p:sp>
        <p:nvSpPr>
          <p:cNvPr id="132" name="Google Shape;132;p10"/>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33" name="Google Shape;133;p10"/>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420281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9124932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1188770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2259383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9951165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85865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106720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6985246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smtClean="0"/>
              <a:pPr/>
              <a:t>12/18/2023</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06177531"/>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 id="2147483862" r:id="rId19"/>
    <p:sldLayoutId id="2147483863" r:id="rId20"/>
  </p:sldLayoutIdLst>
  <p:hf sldNum="0"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LLPROJECT-2023/RLL-2023-E-Medicare-06"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7"/>
          <p:cNvSpPr txBox="1">
            <a:spLocks noGrp="1"/>
          </p:cNvSpPr>
          <p:nvPr>
            <p:ph type="ctrTitle"/>
          </p:nvPr>
        </p:nvSpPr>
        <p:spPr>
          <a:xfrm>
            <a:off x="4126500" y="1637581"/>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5000" dirty="0">
                <a:latin typeface="Aharoni" panose="02010803020104030203" pitchFamily="2" charset="-79"/>
                <a:cs typeface="Aharoni" panose="02010803020104030203" pitchFamily="2" charset="-79"/>
              </a:rPr>
              <a:t>E-Medicare</a:t>
            </a:r>
            <a:endParaRPr sz="5000" dirty="0">
              <a:latin typeface="Aharoni" panose="02010803020104030203" pitchFamily="2" charset="-79"/>
              <a:cs typeface="Aharoni" panose="02010803020104030203" pitchFamily="2" charset="-79"/>
            </a:endParaRPr>
          </a:p>
          <a:p>
            <a:pPr marL="0" lvl="0" indent="0" algn="l" rtl="0">
              <a:spcBef>
                <a:spcPts val="0"/>
              </a:spcBef>
              <a:spcAft>
                <a:spcPts val="0"/>
              </a:spcAft>
              <a:buNone/>
            </a:pPr>
            <a:r>
              <a:rPr lang="en-GB" sz="2000" dirty="0"/>
              <a:t> </a:t>
            </a:r>
            <a:r>
              <a:rPr lang="en-GB" sz="2000" b="1" dirty="0">
                <a:latin typeface="Arial Black" panose="020B0A04020102020204" pitchFamily="34" charset="0"/>
              </a:rPr>
              <a:t>RLL Project Group -O6</a:t>
            </a:r>
            <a:endParaRPr sz="2000" b="1" dirty="0">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title"/>
          </p:nvPr>
        </p:nvSpPr>
        <p:spPr>
          <a:xfrm>
            <a:off x="1297500" y="384825"/>
            <a:ext cx="5609700" cy="598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b="1" dirty="0">
                <a:latin typeface="Times New Roman" panose="02020603050405020304" pitchFamily="18" charset="0"/>
                <a:cs typeface="Times New Roman" panose="02020603050405020304" pitchFamily="18" charset="0"/>
              </a:rPr>
              <a:t>FUNCTIONAL FLOW</a:t>
            </a:r>
          </a:p>
        </p:txBody>
      </p:sp>
      <p:sp>
        <p:nvSpPr>
          <p:cNvPr id="297" name="Google Shape;297;p26"/>
          <p:cNvSpPr/>
          <p:nvPr/>
        </p:nvSpPr>
        <p:spPr>
          <a:xfrm>
            <a:off x="1495050" y="1426475"/>
            <a:ext cx="1933800" cy="2578500"/>
          </a:xfrm>
          <a:prstGeom prst="rect">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5702800" y="1385325"/>
            <a:ext cx="2359200" cy="2619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6007600" y="2891025"/>
            <a:ext cx="1769400" cy="754500"/>
          </a:xfrm>
          <a:prstGeom prst="can">
            <a:avLst>
              <a:gd name="adj" fmla="val 25000"/>
            </a:avLst>
          </a:prstGeom>
          <a:solidFill>
            <a:schemeClr val="lt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txBox="1"/>
          <p:nvPr/>
        </p:nvSpPr>
        <p:spPr>
          <a:xfrm>
            <a:off x="6460250" y="3140950"/>
            <a:ext cx="253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Lato"/>
                <a:ea typeface="Lato"/>
                <a:cs typeface="Lato"/>
                <a:sym typeface="Lato"/>
              </a:rPr>
              <a:t>Database</a:t>
            </a:r>
            <a:endParaRPr>
              <a:latin typeface="Lato"/>
              <a:ea typeface="Lato"/>
              <a:cs typeface="Lato"/>
              <a:sym typeface="Lato"/>
            </a:endParaRPr>
          </a:p>
        </p:txBody>
      </p:sp>
      <p:sp>
        <p:nvSpPr>
          <p:cNvPr id="301" name="Google Shape;301;p26"/>
          <p:cNvSpPr/>
          <p:nvPr/>
        </p:nvSpPr>
        <p:spPr>
          <a:xfrm>
            <a:off x="1700775" y="1783075"/>
            <a:ext cx="1536300" cy="400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1693800" y="3220575"/>
            <a:ext cx="1536300" cy="4002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txBox="1"/>
          <p:nvPr/>
        </p:nvSpPr>
        <p:spPr>
          <a:xfrm>
            <a:off x="2063475" y="1825650"/>
            <a:ext cx="680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lt1"/>
                </a:solidFill>
                <a:latin typeface="Lato"/>
                <a:ea typeface="Lato"/>
                <a:cs typeface="Lato"/>
                <a:sym typeface="Lato"/>
              </a:rPr>
              <a:t>Admin</a:t>
            </a:r>
            <a:endParaRPr>
              <a:solidFill>
                <a:schemeClr val="lt1"/>
              </a:solidFill>
              <a:latin typeface="Lato"/>
              <a:ea typeface="Lato"/>
              <a:cs typeface="Lato"/>
              <a:sym typeface="Lato"/>
            </a:endParaRPr>
          </a:p>
        </p:txBody>
      </p:sp>
      <p:sp>
        <p:nvSpPr>
          <p:cNvPr id="304" name="Google Shape;304;p26"/>
          <p:cNvSpPr txBox="1"/>
          <p:nvPr/>
        </p:nvSpPr>
        <p:spPr>
          <a:xfrm>
            <a:off x="2139675" y="3220575"/>
            <a:ext cx="680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lt1"/>
                </a:solidFill>
                <a:latin typeface="Lato"/>
                <a:ea typeface="Lato"/>
                <a:cs typeface="Lato"/>
                <a:sym typeface="Lato"/>
              </a:rPr>
              <a:t>User</a:t>
            </a:r>
            <a:endParaRPr>
              <a:solidFill>
                <a:schemeClr val="lt1"/>
              </a:solidFill>
              <a:latin typeface="Lato"/>
              <a:ea typeface="Lato"/>
              <a:cs typeface="Lato"/>
              <a:sym typeface="Lato"/>
            </a:endParaRPr>
          </a:p>
        </p:txBody>
      </p:sp>
      <p:sp>
        <p:nvSpPr>
          <p:cNvPr id="305" name="Google Shape;305;p26"/>
          <p:cNvSpPr/>
          <p:nvPr/>
        </p:nvSpPr>
        <p:spPr>
          <a:xfrm>
            <a:off x="5939025" y="1865375"/>
            <a:ext cx="1838100" cy="400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txBox="1"/>
          <p:nvPr/>
        </p:nvSpPr>
        <p:spPr>
          <a:xfrm>
            <a:off x="5945175" y="1849775"/>
            <a:ext cx="29214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solidFill>
                  <a:schemeClr val="bg2"/>
                </a:solidFill>
                <a:latin typeface="Lato"/>
                <a:ea typeface="Lato"/>
                <a:cs typeface="Lato"/>
                <a:sym typeface="Lato"/>
              </a:rPr>
              <a:t>DES Application</a:t>
            </a:r>
            <a:endParaRPr dirty="0">
              <a:solidFill>
                <a:schemeClr val="bg2"/>
              </a:solidFill>
              <a:latin typeface="Lato"/>
              <a:ea typeface="Lato"/>
              <a:cs typeface="Lato"/>
              <a:sym typeface="Lato"/>
            </a:endParaRPr>
          </a:p>
        </p:txBody>
      </p:sp>
      <p:sp>
        <p:nvSpPr>
          <p:cNvPr id="307" name="Google Shape;307;p26"/>
          <p:cNvSpPr/>
          <p:nvPr/>
        </p:nvSpPr>
        <p:spPr>
          <a:xfrm>
            <a:off x="6726925" y="2290575"/>
            <a:ext cx="342900" cy="598500"/>
          </a:xfrm>
          <a:prstGeom prst="upDownArrow">
            <a:avLst>
              <a:gd name="adj1" fmla="val 50000"/>
              <a:gd name="adj2" fmla="val 5000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3442725" y="2606050"/>
            <a:ext cx="2260200" cy="282900"/>
          </a:xfrm>
          <a:prstGeom prst="leftRightArrow">
            <a:avLst>
              <a:gd name="adj1" fmla="val 50000"/>
              <a:gd name="adj2" fmla="val 5000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3646775" y="2142800"/>
            <a:ext cx="1838100" cy="400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3646775" y="2952000"/>
            <a:ext cx="1838100" cy="400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txBox="1"/>
          <p:nvPr/>
        </p:nvSpPr>
        <p:spPr>
          <a:xfrm>
            <a:off x="4004313" y="2142800"/>
            <a:ext cx="1649837"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solidFill>
                  <a:schemeClr val="bg2"/>
                </a:solidFill>
                <a:latin typeface="Lato"/>
                <a:ea typeface="Lato"/>
                <a:cs typeface="Lato"/>
                <a:sym typeface="Lato"/>
              </a:rPr>
              <a:t>HTTP /GET</a:t>
            </a:r>
            <a:endParaRPr dirty="0">
              <a:solidFill>
                <a:schemeClr val="bg2"/>
              </a:solidFill>
              <a:latin typeface="Lato"/>
              <a:ea typeface="Lato"/>
              <a:cs typeface="Lato"/>
              <a:sym typeface="Lato"/>
            </a:endParaRPr>
          </a:p>
        </p:txBody>
      </p:sp>
      <p:sp>
        <p:nvSpPr>
          <p:cNvPr id="312" name="Google Shape;312;p26"/>
          <p:cNvSpPr txBox="1"/>
          <p:nvPr/>
        </p:nvSpPr>
        <p:spPr>
          <a:xfrm>
            <a:off x="3682751" y="2953800"/>
            <a:ext cx="203985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solidFill>
                  <a:schemeClr val="bg2"/>
                </a:solidFill>
                <a:latin typeface="Lato"/>
                <a:ea typeface="Lato"/>
                <a:cs typeface="Lato"/>
                <a:sym typeface="Lato"/>
              </a:rPr>
              <a:t>HTTP Response</a:t>
            </a:r>
            <a:endParaRPr dirty="0">
              <a:solidFill>
                <a:schemeClr val="bg2"/>
              </a:solidFill>
              <a:latin typeface="Lato"/>
              <a:ea typeface="Lato"/>
              <a:cs typeface="Lato"/>
              <a:sym typeface="Lato"/>
            </a:endParaRPr>
          </a:p>
        </p:txBody>
      </p:sp>
      <p:sp>
        <p:nvSpPr>
          <p:cNvPr id="313" name="Google Shape;313;p26"/>
          <p:cNvSpPr/>
          <p:nvPr/>
        </p:nvSpPr>
        <p:spPr>
          <a:xfrm>
            <a:off x="1495050" y="4114800"/>
            <a:ext cx="1933800" cy="4002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5695975" y="4118425"/>
            <a:ext cx="23592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txBox="1"/>
          <p:nvPr/>
        </p:nvSpPr>
        <p:spPr>
          <a:xfrm>
            <a:off x="2174775" y="4118425"/>
            <a:ext cx="2831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a:solidFill>
                  <a:schemeClr val="lt1"/>
                </a:solidFill>
                <a:latin typeface="Lato"/>
                <a:ea typeface="Lato"/>
                <a:cs typeface="Lato"/>
                <a:sym typeface="Lato"/>
              </a:rPr>
              <a:t>GUI</a:t>
            </a:r>
            <a:endParaRPr sz="1200" b="1">
              <a:solidFill>
                <a:schemeClr val="lt1"/>
              </a:solidFill>
              <a:latin typeface="Lato"/>
              <a:ea typeface="Lato"/>
              <a:cs typeface="Lato"/>
              <a:sym typeface="Lato"/>
            </a:endParaRPr>
          </a:p>
        </p:txBody>
      </p:sp>
      <p:sp>
        <p:nvSpPr>
          <p:cNvPr id="316" name="Google Shape;316;p26"/>
          <p:cNvSpPr txBox="1"/>
          <p:nvPr/>
        </p:nvSpPr>
        <p:spPr>
          <a:xfrm>
            <a:off x="6460250" y="4139100"/>
            <a:ext cx="278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Lato"/>
                <a:ea typeface="Lato"/>
                <a:cs typeface="Lato"/>
                <a:sym typeface="Lato"/>
              </a:rPr>
              <a:t>Server</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7"/>
          <p:cNvSpPr txBox="1">
            <a:spLocks noGrp="1"/>
          </p:cNvSpPr>
          <p:nvPr>
            <p:ph type="title"/>
          </p:nvPr>
        </p:nvSpPr>
        <p:spPr>
          <a:xfrm>
            <a:off x="1204632" y="684862"/>
            <a:ext cx="5609700" cy="598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b="1" dirty="0">
                <a:latin typeface="Times New Roman" panose="02020603050405020304" pitchFamily="18" charset="0"/>
                <a:cs typeface="Times New Roman" panose="02020603050405020304" pitchFamily="18" charset="0"/>
              </a:rPr>
              <a:t>ENVIRONMENT</a:t>
            </a:r>
          </a:p>
        </p:txBody>
      </p:sp>
      <p:sp>
        <p:nvSpPr>
          <p:cNvPr id="322" name="Google Shape;322;p27"/>
          <p:cNvSpPr txBox="1">
            <a:spLocks noGrp="1"/>
          </p:cNvSpPr>
          <p:nvPr>
            <p:ph type="body" idx="1"/>
          </p:nvPr>
        </p:nvSpPr>
        <p:spPr>
          <a:xfrm>
            <a:off x="1111375" y="1335550"/>
            <a:ext cx="5609700" cy="31827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Clr>
                <a:schemeClr val="tx1"/>
              </a:buClr>
              <a:buSzPts val="1500"/>
              <a:buChar char="●"/>
            </a:pPr>
            <a:r>
              <a:rPr lang="en-GB" sz="1600" dirty="0">
                <a:latin typeface="Times New Roman" panose="02020603050405020304" pitchFamily="18" charset="0"/>
                <a:cs typeface="Times New Roman" panose="02020603050405020304" pitchFamily="18" charset="0"/>
              </a:rPr>
              <a:t>Server – Apache Tomcat 9.0.8</a:t>
            </a:r>
            <a:endParaRPr sz="1600" dirty="0">
              <a:latin typeface="Times New Roman" panose="02020603050405020304" pitchFamily="18" charset="0"/>
              <a:cs typeface="Times New Roman" panose="02020603050405020304" pitchFamily="18" charset="0"/>
            </a:endParaRPr>
          </a:p>
          <a:p>
            <a:pPr marL="457200" lvl="0" indent="-323850" algn="l" rtl="0">
              <a:lnSpc>
                <a:spcPct val="150000"/>
              </a:lnSpc>
              <a:spcBef>
                <a:spcPts val="0"/>
              </a:spcBef>
              <a:spcAft>
                <a:spcPts val="0"/>
              </a:spcAft>
              <a:buClr>
                <a:schemeClr val="tx1"/>
              </a:buClr>
              <a:buSzPts val="1500"/>
              <a:buChar char="●"/>
            </a:pPr>
            <a:r>
              <a:rPr lang="en-GB" sz="1600" dirty="0">
                <a:latin typeface="Times New Roman" panose="02020603050405020304" pitchFamily="18" charset="0"/>
                <a:cs typeface="Times New Roman" panose="02020603050405020304" pitchFamily="18" charset="0"/>
              </a:rPr>
              <a:t>Database – MySQL    </a:t>
            </a:r>
            <a:endParaRPr sz="1600" dirty="0">
              <a:latin typeface="Times New Roman" panose="02020603050405020304" pitchFamily="18" charset="0"/>
              <a:cs typeface="Times New Roman" panose="02020603050405020304" pitchFamily="18" charset="0"/>
            </a:endParaRPr>
          </a:p>
          <a:p>
            <a:pPr marL="457200" lvl="0" indent="-323850" algn="l" rtl="0">
              <a:lnSpc>
                <a:spcPct val="150000"/>
              </a:lnSpc>
              <a:spcBef>
                <a:spcPts val="0"/>
              </a:spcBef>
              <a:spcAft>
                <a:spcPts val="0"/>
              </a:spcAft>
              <a:buClr>
                <a:schemeClr val="tx1"/>
              </a:buClr>
              <a:buSzPts val="1500"/>
              <a:buChar char="●"/>
            </a:pPr>
            <a:r>
              <a:rPr lang="en-GB" sz="1600" dirty="0">
                <a:latin typeface="Times New Roman" panose="02020603050405020304" pitchFamily="18" charset="0"/>
                <a:cs typeface="Times New Roman" panose="02020603050405020304" pitchFamily="18" charset="0"/>
              </a:rPr>
              <a:t>My SQL J Connector </a:t>
            </a:r>
            <a:endParaRPr sz="1600" dirty="0">
              <a:latin typeface="Times New Roman" panose="02020603050405020304" pitchFamily="18" charset="0"/>
              <a:cs typeface="Times New Roman" panose="02020603050405020304" pitchFamily="18" charset="0"/>
            </a:endParaRPr>
          </a:p>
          <a:p>
            <a:pPr marL="457200" lvl="0" indent="-323850" algn="l" rtl="0">
              <a:lnSpc>
                <a:spcPct val="150000"/>
              </a:lnSpc>
              <a:spcBef>
                <a:spcPts val="0"/>
              </a:spcBef>
              <a:spcAft>
                <a:spcPts val="0"/>
              </a:spcAft>
              <a:buClr>
                <a:schemeClr val="tx1"/>
              </a:buClr>
              <a:buSzPts val="1500"/>
              <a:buChar char="●"/>
            </a:pPr>
            <a:r>
              <a:rPr lang="en-GB" sz="1600" dirty="0">
                <a:latin typeface="Times New Roman" panose="02020603050405020304" pitchFamily="18" charset="0"/>
                <a:cs typeface="Times New Roman" panose="02020603050405020304" pitchFamily="18" charset="0"/>
              </a:rPr>
              <a:t>Node Version 18.8.2</a:t>
            </a:r>
            <a:endParaRPr sz="1600" dirty="0">
              <a:latin typeface="Times New Roman" panose="02020603050405020304" pitchFamily="18" charset="0"/>
              <a:cs typeface="Times New Roman" panose="02020603050405020304" pitchFamily="18" charset="0"/>
            </a:endParaRPr>
          </a:p>
          <a:p>
            <a:pPr marL="457200" lvl="0" indent="-323850" algn="l" rtl="0">
              <a:lnSpc>
                <a:spcPct val="150000"/>
              </a:lnSpc>
              <a:spcBef>
                <a:spcPts val="0"/>
              </a:spcBef>
              <a:spcAft>
                <a:spcPts val="0"/>
              </a:spcAft>
              <a:buClr>
                <a:schemeClr val="tx1"/>
              </a:buClr>
              <a:buSzPts val="1500"/>
              <a:buChar char="●"/>
            </a:pPr>
            <a:r>
              <a:rPr lang="en-GB" sz="1600" dirty="0">
                <a:latin typeface="Times New Roman" panose="02020603050405020304" pitchFamily="18" charset="0"/>
                <a:cs typeface="Times New Roman" panose="02020603050405020304" pitchFamily="18" charset="0"/>
              </a:rPr>
              <a:t>Angular CLI </a:t>
            </a:r>
            <a:endParaRPr sz="1600" dirty="0">
              <a:latin typeface="Times New Roman" panose="02020603050405020304" pitchFamily="18" charset="0"/>
              <a:cs typeface="Times New Roman" panose="02020603050405020304" pitchFamily="18" charset="0"/>
            </a:endParaRPr>
          </a:p>
          <a:p>
            <a:pPr marL="457200" lvl="0" indent="-323850" algn="l" rtl="0">
              <a:lnSpc>
                <a:spcPct val="150000"/>
              </a:lnSpc>
              <a:spcBef>
                <a:spcPts val="0"/>
              </a:spcBef>
              <a:spcAft>
                <a:spcPts val="0"/>
              </a:spcAft>
              <a:buClr>
                <a:schemeClr val="tx1"/>
              </a:buClr>
              <a:buSzPts val="1500"/>
              <a:buChar char="●"/>
            </a:pPr>
            <a:r>
              <a:rPr lang="en-GB" sz="1600" dirty="0">
                <a:latin typeface="Times New Roman" panose="02020603050405020304" pitchFamily="18" charset="0"/>
                <a:cs typeface="Times New Roman" panose="02020603050405020304" pitchFamily="18" charset="0"/>
              </a:rPr>
              <a:t>JDK 1.8  </a:t>
            </a:r>
            <a:endParaRPr sz="1600" dirty="0">
              <a:latin typeface="Times New Roman" panose="02020603050405020304" pitchFamily="18" charset="0"/>
              <a:cs typeface="Times New Roman" panose="02020603050405020304" pitchFamily="18" charset="0"/>
            </a:endParaRPr>
          </a:p>
          <a:p>
            <a:pPr marL="457200" lvl="0" indent="-323850" algn="l" rtl="0">
              <a:lnSpc>
                <a:spcPct val="150000"/>
              </a:lnSpc>
              <a:spcBef>
                <a:spcPts val="0"/>
              </a:spcBef>
              <a:spcAft>
                <a:spcPts val="0"/>
              </a:spcAft>
              <a:buClr>
                <a:schemeClr val="tx1"/>
              </a:buClr>
              <a:buSzPts val="1500"/>
              <a:buChar char="●"/>
            </a:pPr>
            <a:r>
              <a:rPr lang="en-GB" sz="1600" dirty="0">
                <a:latin typeface="Times New Roman" panose="02020603050405020304" pitchFamily="18" charset="0"/>
                <a:cs typeface="Times New Roman" panose="02020603050405020304" pitchFamily="18" charset="0"/>
              </a:rPr>
              <a:t>Eclipse IDE or Spring Tool Suite</a:t>
            </a:r>
            <a:endParaRPr sz="1600" dirty="0">
              <a:latin typeface="Times New Roman" panose="02020603050405020304" pitchFamily="18" charset="0"/>
              <a:cs typeface="Times New Roman" panose="02020603050405020304" pitchFamily="18" charset="0"/>
            </a:endParaRPr>
          </a:p>
          <a:p>
            <a:pPr marL="0" lvl="0" indent="0" algn="l" rtl="0">
              <a:lnSpc>
                <a:spcPct val="100000"/>
              </a:lnSpc>
              <a:spcBef>
                <a:spcPts val="1600"/>
              </a:spcBef>
              <a:spcAft>
                <a:spcPts val="1600"/>
              </a:spcAft>
              <a:buNone/>
            </a:pPr>
            <a:endParaRPr sz="1500" dirty="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8"/>
          <p:cNvSpPr txBox="1">
            <a:spLocks noGrp="1"/>
          </p:cNvSpPr>
          <p:nvPr>
            <p:ph type="title"/>
          </p:nvPr>
        </p:nvSpPr>
        <p:spPr>
          <a:xfrm>
            <a:off x="1297500" y="393750"/>
            <a:ext cx="7038900" cy="53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Times New Roman" panose="02020603050405020304" pitchFamily="18" charset="0"/>
                <a:cs typeface="Times New Roman" panose="02020603050405020304" pitchFamily="18" charset="0"/>
              </a:rPr>
              <a:t>UML DIAGRAM</a:t>
            </a:r>
          </a:p>
        </p:txBody>
      </p:sp>
      <p:sp>
        <p:nvSpPr>
          <p:cNvPr id="328" name="Google Shape;328;p28"/>
          <p:cNvSpPr txBox="1">
            <a:spLocks noGrp="1"/>
          </p:cNvSpPr>
          <p:nvPr>
            <p:ph type="body" idx="1"/>
          </p:nvPr>
        </p:nvSpPr>
        <p:spPr>
          <a:xfrm>
            <a:off x="1068450" y="931650"/>
            <a:ext cx="7558800" cy="3621600"/>
          </a:xfrm>
          <a:prstGeom prst="rect">
            <a:avLst/>
          </a:prstGeom>
        </p:spPr>
        <p:txBody>
          <a:bodyPr spcFirstLastPara="1" wrap="square" lIns="91425" tIns="91425" rIns="91425" bIns="91425" anchor="t" anchorCtr="0">
            <a:noAutofit/>
          </a:bodyPr>
          <a:lstStyle/>
          <a:p>
            <a:pPr marL="457200" lvl="0" indent="-323850" algn="just" rtl="0">
              <a:lnSpc>
                <a:spcPct val="150000"/>
              </a:lnSpc>
              <a:spcBef>
                <a:spcPts val="1000"/>
              </a:spcBef>
              <a:spcAft>
                <a:spcPts val="0"/>
              </a:spcAft>
              <a:buSzPts val="1500"/>
              <a:buChar char="●"/>
            </a:pPr>
            <a:r>
              <a:rPr lang="en-GB" sz="1600" dirty="0">
                <a:latin typeface="Times New Roman" panose="02020603050405020304" pitchFamily="18" charset="0"/>
                <a:cs typeface="Times New Roman" panose="02020603050405020304" pitchFamily="18" charset="0"/>
              </a:rPr>
              <a:t>UML - - - Unified </a:t>
            </a:r>
            <a:r>
              <a:rPr lang="en-GB" sz="1600" dirty="0" err="1">
                <a:latin typeface="Times New Roman" panose="02020603050405020304" pitchFamily="18" charset="0"/>
                <a:cs typeface="Times New Roman" panose="02020603050405020304" pitchFamily="18" charset="0"/>
              </a:rPr>
              <a:t>Modeling</a:t>
            </a:r>
            <a:r>
              <a:rPr lang="en-GB" sz="1600" dirty="0">
                <a:latin typeface="Times New Roman" panose="02020603050405020304" pitchFamily="18" charset="0"/>
                <a:cs typeface="Times New Roman" panose="02020603050405020304" pitchFamily="18" charset="0"/>
              </a:rPr>
              <a:t> Language</a:t>
            </a:r>
            <a:endParaRPr sz="1600" dirty="0">
              <a:latin typeface="Times New Roman" panose="02020603050405020304" pitchFamily="18" charset="0"/>
              <a:cs typeface="Times New Roman" panose="02020603050405020304" pitchFamily="18" charset="0"/>
            </a:endParaRPr>
          </a:p>
          <a:p>
            <a:pPr marL="457200" lvl="0" indent="-323850" algn="just" rtl="0">
              <a:lnSpc>
                <a:spcPct val="150000"/>
              </a:lnSpc>
              <a:spcBef>
                <a:spcPts val="0"/>
              </a:spcBef>
              <a:spcAft>
                <a:spcPts val="0"/>
              </a:spcAft>
              <a:buSzPts val="1500"/>
              <a:buChar char="●"/>
            </a:pPr>
            <a:r>
              <a:rPr lang="en-GB" sz="1600" dirty="0">
                <a:latin typeface="Times New Roman" panose="02020603050405020304" pitchFamily="18" charset="0"/>
                <a:cs typeface="Times New Roman" panose="02020603050405020304" pitchFamily="18" charset="0"/>
              </a:rPr>
              <a:t>It is a standardized </a:t>
            </a:r>
            <a:r>
              <a:rPr lang="en-GB" sz="1600" dirty="0" err="1">
                <a:latin typeface="Times New Roman" panose="02020603050405020304" pitchFamily="18" charset="0"/>
                <a:cs typeface="Times New Roman" panose="02020603050405020304" pitchFamily="18" charset="0"/>
              </a:rPr>
              <a:t>modeling</a:t>
            </a:r>
            <a:r>
              <a:rPr lang="en-GB" sz="1600" dirty="0">
                <a:latin typeface="Times New Roman" panose="02020603050405020304" pitchFamily="18" charset="0"/>
                <a:cs typeface="Times New Roman" panose="02020603050405020304" pitchFamily="18" charset="0"/>
              </a:rPr>
              <a:t> language consisting of an integrated set of diagrams, developed to help system and software developers for specifying, visualizing, constructing, and documenting the artifacts of software systems, as well as for business </a:t>
            </a:r>
            <a:r>
              <a:rPr lang="en-GB" sz="1600" dirty="0" err="1">
                <a:latin typeface="Times New Roman" panose="02020603050405020304" pitchFamily="18" charset="0"/>
                <a:cs typeface="Times New Roman" panose="02020603050405020304" pitchFamily="18" charset="0"/>
              </a:rPr>
              <a:t>modeling</a:t>
            </a:r>
            <a:r>
              <a:rPr lang="en-GB" sz="1600" dirty="0">
                <a:latin typeface="Times New Roman" panose="02020603050405020304" pitchFamily="18" charset="0"/>
                <a:cs typeface="Times New Roman" panose="02020603050405020304" pitchFamily="18" charset="0"/>
              </a:rPr>
              <a:t> and other non-software systems. </a:t>
            </a:r>
            <a:endParaRPr sz="1600" dirty="0">
              <a:latin typeface="Times New Roman" panose="02020603050405020304" pitchFamily="18" charset="0"/>
              <a:cs typeface="Times New Roman" panose="02020603050405020304" pitchFamily="18" charset="0"/>
            </a:endParaRPr>
          </a:p>
          <a:p>
            <a:pPr marL="457200" lvl="0" indent="-323850" algn="just" rtl="0">
              <a:lnSpc>
                <a:spcPct val="150000"/>
              </a:lnSpc>
              <a:spcBef>
                <a:spcPts val="0"/>
              </a:spcBef>
              <a:spcAft>
                <a:spcPts val="0"/>
              </a:spcAft>
              <a:buSzPts val="1500"/>
              <a:buChar char="●"/>
            </a:pPr>
            <a:r>
              <a:rPr lang="en-GB" sz="1600" dirty="0">
                <a:latin typeface="Times New Roman" panose="02020603050405020304" pitchFamily="18" charset="0"/>
                <a:cs typeface="Times New Roman" panose="02020603050405020304" pitchFamily="18" charset="0"/>
              </a:rPr>
              <a:t>The UML is a very important part of developing object oriented software and the software development process. </a:t>
            </a:r>
            <a:endParaRPr sz="1600" dirty="0">
              <a:latin typeface="Times New Roman" panose="02020603050405020304" pitchFamily="18" charset="0"/>
              <a:cs typeface="Times New Roman" panose="02020603050405020304" pitchFamily="18" charset="0"/>
            </a:endParaRPr>
          </a:p>
          <a:p>
            <a:pPr marL="457200" lvl="0" indent="-323850" algn="just" rtl="0">
              <a:lnSpc>
                <a:spcPct val="150000"/>
              </a:lnSpc>
              <a:spcBef>
                <a:spcPts val="0"/>
              </a:spcBef>
              <a:spcAft>
                <a:spcPts val="0"/>
              </a:spcAft>
              <a:buSzPts val="1500"/>
              <a:buChar char="●"/>
            </a:pPr>
            <a:r>
              <a:rPr lang="en-GB" sz="1600" dirty="0">
                <a:latin typeface="Times New Roman" panose="02020603050405020304" pitchFamily="18" charset="0"/>
                <a:cs typeface="Times New Roman" panose="02020603050405020304" pitchFamily="18" charset="0"/>
              </a:rPr>
              <a:t>The UML uses mostly graphical notations to express the design of software projects. </a:t>
            </a:r>
            <a:endParaRPr sz="1600" dirty="0">
              <a:latin typeface="Times New Roman" panose="02020603050405020304" pitchFamily="18" charset="0"/>
              <a:cs typeface="Times New Roman" panose="02020603050405020304" pitchFamily="18" charset="0"/>
            </a:endParaRPr>
          </a:p>
          <a:p>
            <a:pPr marL="0" lvl="0" indent="0" algn="l" rtl="0">
              <a:spcBef>
                <a:spcPts val="0"/>
              </a:spcBef>
              <a:spcAft>
                <a:spcPts val="16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9"/>
          <p:cNvSpPr txBox="1">
            <a:spLocks noGrp="1"/>
          </p:cNvSpPr>
          <p:nvPr>
            <p:ph type="title"/>
          </p:nvPr>
        </p:nvSpPr>
        <p:spPr>
          <a:xfrm>
            <a:off x="1297500" y="384825"/>
            <a:ext cx="5609700" cy="598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b="1" dirty="0">
                <a:latin typeface="Times New Roman" panose="02020603050405020304" pitchFamily="18" charset="0"/>
                <a:cs typeface="Times New Roman" panose="02020603050405020304" pitchFamily="18" charset="0"/>
              </a:rPr>
              <a:t>CASE DIAGRAM</a:t>
            </a:r>
          </a:p>
        </p:txBody>
      </p:sp>
      <p:pic>
        <p:nvPicPr>
          <p:cNvPr id="3" name="Picture 2">
            <a:extLst>
              <a:ext uri="{FF2B5EF4-FFF2-40B4-BE49-F238E27FC236}">
                <a16:creationId xmlns:a16="http://schemas.microsoft.com/office/drawing/2014/main" id="{A4F2556F-0730-9AEB-C363-2D196B6CCF1D}"/>
              </a:ext>
            </a:extLst>
          </p:cNvPr>
          <p:cNvPicPr>
            <a:picLocks noChangeAspect="1"/>
          </p:cNvPicPr>
          <p:nvPr/>
        </p:nvPicPr>
        <p:blipFill>
          <a:blip r:embed="rId3"/>
          <a:stretch>
            <a:fillRect/>
          </a:stretch>
        </p:blipFill>
        <p:spPr>
          <a:xfrm>
            <a:off x="1681565" y="1069383"/>
            <a:ext cx="6935493" cy="376536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0"/>
          <p:cNvSpPr txBox="1">
            <a:spLocks noGrp="1"/>
          </p:cNvSpPr>
          <p:nvPr>
            <p:ph type="title"/>
          </p:nvPr>
        </p:nvSpPr>
        <p:spPr>
          <a:xfrm>
            <a:off x="1297500" y="384825"/>
            <a:ext cx="5609700" cy="598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b="1" dirty="0">
                <a:latin typeface="Times New Roman" panose="02020603050405020304" pitchFamily="18" charset="0"/>
                <a:cs typeface="Times New Roman" panose="02020603050405020304" pitchFamily="18" charset="0"/>
              </a:rPr>
              <a:t>SEQUENCE DIAGRAM</a:t>
            </a:r>
          </a:p>
        </p:txBody>
      </p:sp>
      <p:sp>
        <p:nvSpPr>
          <p:cNvPr id="366" name="Google Shape;366;p30"/>
          <p:cNvSpPr txBox="1">
            <a:spLocks noGrp="1"/>
          </p:cNvSpPr>
          <p:nvPr>
            <p:ph type="body" idx="1"/>
          </p:nvPr>
        </p:nvSpPr>
        <p:spPr>
          <a:xfrm>
            <a:off x="2656150" y="1946400"/>
            <a:ext cx="5609700" cy="1250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sz="1900"/>
          </a:p>
        </p:txBody>
      </p:sp>
      <p:pic>
        <p:nvPicPr>
          <p:cNvPr id="3" name="Picture 2">
            <a:extLst>
              <a:ext uri="{FF2B5EF4-FFF2-40B4-BE49-F238E27FC236}">
                <a16:creationId xmlns:a16="http://schemas.microsoft.com/office/drawing/2014/main" id="{4965E0B9-9EC0-AEAA-8DF7-CDD12E00D2F5}"/>
              </a:ext>
            </a:extLst>
          </p:cNvPr>
          <p:cNvPicPr>
            <a:picLocks noChangeAspect="1"/>
          </p:cNvPicPr>
          <p:nvPr/>
        </p:nvPicPr>
        <p:blipFill>
          <a:blip r:embed="rId3"/>
          <a:stretch>
            <a:fillRect/>
          </a:stretch>
        </p:blipFill>
        <p:spPr>
          <a:xfrm>
            <a:off x="1952785" y="983325"/>
            <a:ext cx="7012983" cy="392079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1"/>
          <p:cNvSpPr txBox="1">
            <a:spLocks noGrp="1"/>
          </p:cNvSpPr>
          <p:nvPr>
            <p:ph type="title"/>
          </p:nvPr>
        </p:nvSpPr>
        <p:spPr>
          <a:xfrm>
            <a:off x="1238109" y="608063"/>
            <a:ext cx="6667781" cy="6206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Times New Roman" panose="02020603050405020304" pitchFamily="18" charset="0"/>
                <a:cs typeface="Times New Roman" panose="02020603050405020304" pitchFamily="18" charset="0"/>
              </a:rPr>
              <a:t>UNIT TESTING</a:t>
            </a:r>
            <a:endParaRPr b="1" dirty="0">
              <a:latin typeface="Times New Roman" panose="02020603050405020304" pitchFamily="18" charset="0"/>
              <a:cs typeface="Times New Roman" panose="02020603050405020304" pitchFamily="18" charset="0"/>
            </a:endParaRPr>
          </a:p>
        </p:txBody>
      </p:sp>
      <p:sp>
        <p:nvSpPr>
          <p:cNvPr id="373" name="Google Shape;373;p31"/>
          <p:cNvSpPr txBox="1">
            <a:spLocks noGrp="1"/>
          </p:cNvSpPr>
          <p:nvPr>
            <p:ph type="body" idx="1"/>
          </p:nvPr>
        </p:nvSpPr>
        <p:spPr>
          <a:xfrm>
            <a:off x="1347506" y="1228726"/>
            <a:ext cx="7038900" cy="2911200"/>
          </a:xfrm>
          <a:prstGeom prst="rect">
            <a:avLst/>
          </a:prstGeom>
        </p:spPr>
        <p:txBody>
          <a:bodyPr spcFirstLastPara="1" wrap="square" lIns="91425" tIns="91425" rIns="91425" bIns="91425" anchor="t" anchorCtr="0">
            <a:noAutofit/>
          </a:bodyPr>
          <a:lstStyle/>
          <a:p>
            <a:pPr marL="0" marR="25400" lvl="0" indent="0" algn="just" rtl="0">
              <a:spcBef>
                <a:spcPts val="600"/>
              </a:spcBef>
              <a:spcAft>
                <a:spcPts val="0"/>
              </a:spcAft>
              <a:buNone/>
            </a:pPr>
            <a:r>
              <a:rPr lang="en-GB" sz="1600" dirty="0">
                <a:latin typeface="Times New Roman" panose="02020603050405020304" pitchFamily="18" charset="0"/>
                <a:cs typeface="Times New Roman" panose="02020603050405020304" pitchFamily="18" charset="0"/>
              </a:rPr>
              <a:t>JUnit is a unit testing framework for Java programming language. It plays a crucial role test-driven development, and is a family of unit testing frameworks collectively known as </a:t>
            </a:r>
            <a:r>
              <a:rPr lang="en-GB" sz="1600" dirty="0" err="1">
                <a:latin typeface="Times New Roman" panose="02020603050405020304" pitchFamily="18" charset="0"/>
                <a:cs typeface="Times New Roman" panose="02020603050405020304" pitchFamily="18" charset="0"/>
              </a:rPr>
              <a:t>XUnit</a:t>
            </a:r>
            <a:r>
              <a:rPr lang="en-GB" sz="1600" dirty="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GB" b="1" dirty="0">
                <a:latin typeface="Times New Roman" panose="02020603050405020304" pitchFamily="18" charset="0"/>
                <a:cs typeface="Times New Roman" panose="02020603050405020304" pitchFamily="18" charset="0"/>
              </a:rPr>
              <a:t>Features of JUnit:</a:t>
            </a:r>
            <a:r>
              <a:rPr lang="en-GB"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endParaRPr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457200" lvl="0" indent="-317500" algn="just" rtl="0">
              <a:spcBef>
                <a:spcPts val="1200"/>
              </a:spcBef>
              <a:spcAft>
                <a:spcPts val="0"/>
              </a:spcAft>
              <a:buSzPts val="1400"/>
              <a:buChar char="●"/>
            </a:pPr>
            <a:r>
              <a:rPr lang="en-GB" sz="1600" dirty="0">
                <a:latin typeface="Times New Roman" panose="02020603050405020304" pitchFamily="18" charset="0"/>
                <a:cs typeface="Times New Roman" panose="02020603050405020304" pitchFamily="18" charset="0"/>
              </a:rPr>
              <a:t>Unit is an open source framework, which is used for writing and running tests.</a:t>
            </a:r>
            <a:endParaRPr sz="1600" dirty="0">
              <a:latin typeface="Times New Roman" panose="02020603050405020304" pitchFamily="18" charset="0"/>
              <a:cs typeface="Times New Roman" panose="02020603050405020304" pitchFamily="18" charset="0"/>
            </a:endParaRPr>
          </a:p>
          <a:p>
            <a:pPr marL="457200" marR="25400" lvl="0" indent="-317500" algn="just" rtl="0">
              <a:spcBef>
                <a:spcPts val="0"/>
              </a:spcBef>
              <a:spcAft>
                <a:spcPts val="0"/>
              </a:spcAft>
              <a:buSzPts val="1400"/>
              <a:buChar char="●"/>
            </a:pPr>
            <a:r>
              <a:rPr lang="en-GB" sz="1600" dirty="0">
                <a:latin typeface="Times New Roman" panose="02020603050405020304" pitchFamily="18" charset="0"/>
                <a:cs typeface="Times New Roman" panose="02020603050405020304" pitchFamily="18" charset="0"/>
              </a:rPr>
              <a:t>Provides annotations to identify test methods.</a:t>
            </a:r>
            <a:endParaRPr sz="1600" dirty="0">
              <a:latin typeface="Times New Roman" panose="02020603050405020304" pitchFamily="18" charset="0"/>
              <a:cs typeface="Times New Roman" panose="02020603050405020304" pitchFamily="18" charset="0"/>
            </a:endParaRPr>
          </a:p>
          <a:p>
            <a:pPr marL="457200" lvl="0" indent="-317500" algn="just" rtl="0">
              <a:spcBef>
                <a:spcPts val="0"/>
              </a:spcBef>
              <a:spcAft>
                <a:spcPts val="0"/>
              </a:spcAft>
              <a:buSzPts val="1400"/>
              <a:buChar char="●"/>
            </a:pPr>
            <a:r>
              <a:rPr lang="en-GB" sz="1600" dirty="0">
                <a:latin typeface="Times New Roman" panose="02020603050405020304" pitchFamily="18" charset="0"/>
                <a:cs typeface="Times New Roman" panose="02020603050405020304" pitchFamily="18" charset="0"/>
              </a:rPr>
              <a:t>Provides assertions for testing expected results</a:t>
            </a:r>
            <a:r>
              <a:rPr lang="en-GB" sz="1600" b="1" dirty="0">
                <a:latin typeface="Times New Roman" panose="02020603050405020304" pitchFamily="18" charset="0"/>
                <a:cs typeface="Times New Roman" panose="02020603050405020304" pitchFamily="18" charset="0"/>
              </a:rPr>
              <a:t>.</a:t>
            </a:r>
            <a:endParaRPr sz="1600" b="1"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endParaRPr sz="1400" b="1" dirty="0"/>
          </a:p>
          <a:p>
            <a:pPr marL="0" marR="25400" lvl="0" indent="0" algn="just" rtl="0">
              <a:spcBef>
                <a:spcPts val="1200"/>
              </a:spcBef>
              <a:spcAft>
                <a:spcPts val="0"/>
              </a:spcAft>
              <a:buNone/>
            </a:pPr>
            <a:endParaRPr sz="1500" dirty="0"/>
          </a:p>
          <a:p>
            <a:pPr marL="0" lvl="0" indent="0" algn="l" rtl="0">
              <a:spcBef>
                <a:spcPts val="700"/>
              </a:spcBef>
              <a:spcAft>
                <a:spcPts val="160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2"/>
          <p:cNvSpPr txBox="1">
            <a:spLocks noGrp="1"/>
          </p:cNvSpPr>
          <p:nvPr>
            <p:ph type="title"/>
          </p:nvPr>
        </p:nvSpPr>
        <p:spPr>
          <a:xfrm>
            <a:off x="1297500" y="384825"/>
            <a:ext cx="5609700" cy="598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b="1" dirty="0">
                <a:latin typeface="Times New Roman" panose="02020603050405020304" pitchFamily="18" charset="0"/>
                <a:cs typeface="Times New Roman" panose="02020603050405020304" pitchFamily="18" charset="0"/>
              </a:rPr>
              <a:t>ADVANTAGES</a:t>
            </a:r>
          </a:p>
        </p:txBody>
      </p:sp>
      <p:sp>
        <p:nvSpPr>
          <p:cNvPr id="379" name="Google Shape;379;p32"/>
          <p:cNvSpPr txBox="1">
            <a:spLocks noGrp="1"/>
          </p:cNvSpPr>
          <p:nvPr>
            <p:ph type="body" idx="1"/>
          </p:nvPr>
        </p:nvSpPr>
        <p:spPr>
          <a:xfrm>
            <a:off x="1187606" y="983325"/>
            <a:ext cx="6043800" cy="334745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Clr>
                <a:schemeClr val="tx1"/>
              </a:buClr>
              <a:buSzPct val="8400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Cost efficient. </a:t>
            </a:r>
          </a:p>
          <a:p>
            <a:pPr marL="285750" lvl="0" indent="-285750" algn="l" rtl="0">
              <a:lnSpc>
                <a:spcPct val="150000"/>
              </a:lnSpc>
              <a:spcBef>
                <a:spcPts val="0"/>
              </a:spcBef>
              <a:spcAft>
                <a:spcPts val="0"/>
              </a:spcAft>
              <a:buClr>
                <a:schemeClr val="tx1"/>
              </a:buClr>
              <a:buSzPct val="84000"/>
              <a:buFont typeface="Arial" panose="020B0604020202020204" pitchFamily="34" charset="0"/>
              <a:buChar char="•"/>
            </a:pPr>
            <a:r>
              <a:rPr lang="en-US" sz="1600" dirty="0">
                <a:latin typeface="Times New Roman" panose="02020603050405020304" pitchFamily="18" charset="0"/>
                <a:ea typeface="Lato"/>
                <a:cs typeface="Times New Roman" panose="02020603050405020304" pitchFamily="18" charset="0"/>
                <a:sym typeface="Lato"/>
              </a:rPr>
              <a:t>Easy Secured payments.</a:t>
            </a:r>
          </a:p>
          <a:p>
            <a:pPr marL="285750" lvl="0" indent="-285750" algn="l" rtl="0">
              <a:lnSpc>
                <a:spcPct val="150000"/>
              </a:lnSpc>
              <a:spcBef>
                <a:spcPts val="0"/>
              </a:spcBef>
              <a:spcAft>
                <a:spcPts val="0"/>
              </a:spcAft>
              <a:buClr>
                <a:schemeClr val="tx1"/>
              </a:buClr>
              <a:buSzPct val="84000"/>
              <a:buFont typeface="Arial" panose="020B0604020202020204" pitchFamily="34" charset="0"/>
              <a:buChar char="•"/>
            </a:pPr>
            <a:r>
              <a:rPr lang="en-US" sz="1600" dirty="0">
                <a:latin typeface="Times New Roman" panose="02020603050405020304" pitchFamily="18" charset="0"/>
                <a:ea typeface="Lato"/>
                <a:cs typeface="Times New Roman" panose="02020603050405020304" pitchFamily="18" charset="0"/>
                <a:sym typeface="Lato"/>
              </a:rPr>
              <a:t>User can view different categories of product of different pharma company .</a:t>
            </a:r>
          </a:p>
          <a:p>
            <a:pPr marL="285750" lvl="0" indent="-285750" algn="l" rtl="0">
              <a:lnSpc>
                <a:spcPct val="150000"/>
              </a:lnSpc>
              <a:spcBef>
                <a:spcPts val="0"/>
              </a:spcBef>
              <a:spcAft>
                <a:spcPts val="0"/>
              </a:spcAft>
              <a:buClr>
                <a:schemeClr val="tx1"/>
              </a:buClr>
              <a:buSzPct val="84000"/>
              <a:buFont typeface="Arial" panose="020B0604020202020204" pitchFamily="34" charset="0"/>
              <a:buChar char="•"/>
            </a:pPr>
            <a:r>
              <a:rPr lang="en-US" sz="1600" baseline="30000" dirty="0">
                <a:latin typeface="Times New Roman" panose="02020603050405020304" pitchFamily="18" charset="0"/>
                <a:ea typeface="Lato"/>
                <a:cs typeface="Times New Roman" panose="02020603050405020304" pitchFamily="18" charset="0"/>
                <a:sym typeface="Lato"/>
              </a:rPr>
              <a:t> </a:t>
            </a:r>
            <a:r>
              <a:rPr lang="en-US" sz="1600" dirty="0">
                <a:latin typeface="Times New Roman" panose="02020603050405020304" pitchFamily="18" charset="0"/>
                <a:ea typeface="Lato"/>
                <a:cs typeface="Times New Roman" panose="02020603050405020304" pitchFamily="18" charset="0"/>
                <a:sym typeface="Lato"/>
              </a:rPr>
              <a:t>Saves Money.</a:t>
            </a:r>
          </a:p>
          <a:p>
            <a:pPr marL="285750" lvl="0" indent="-285750" algn="l" rtl="0">
              <a:lnSpc>
                <a:spcPct val="150000"/>
              </a:lnSpc>
              <a:spcBef>
                <a:spcPts val="0"/>
              </a:spcBef>
              <a:spcAft>
                <a:spcPts val="0"/>
              </a:spcAft>
              <a:buClr>
                <a:schemeClr val="tx1"/>
              </a:buClr>
              <a:buSzPct val="84000"/>
              <a:buFont typeface="Arial" panose="020B0604020202020204" pitchFamily="34" charset="0"/>
              <a:buChar char="•"/>
            </a:pPr>
            <a:r>
              <a:rPr lang="en-US" sz="1600" dirty="0">
                <a:latin typeface="Times New Roman" panose="02020603050405020304" pitchFamily="18" charset="0"/>
                <a:ea typeface="Lato"/>
                <a:cs typeface="Times New Roman" panose="02020603050405020304" pitchFamily="18" charset="0"/>
                <a:sym typeface="Lato"/>
              </a:rPr>
              <a:t>Diminishes Medical Wastes.</a:t>
            </a:r>
          </a:p>
          <a:p>
            <a:pPr marL="285750" lvl="0" indent="-285750" algn="l" rtl="0">
              <a:lnSpc>
                <a:spcPct val="150000"/>
              </a:lnSpc>
              <a:spcBef>
                <a:spcPts val="0"/>
              </a:spcBef>
              <a:spcAft>
                <a:spcPts val="0"/>
              </a:spcAft>
              <a:buClr>
                <a:schemeClr val="tx1"/>
              </a:buClr>
              <a:buSzPct val="84000"/>
              <a:buFont typeface="Arial" panose="020B0604020202020204" pitchFamily="34" charset="0"/>
              <a:buChar char="•"/>
            </a:pPr>
            <a:r>
              <a:rPr lang="en-US" sz="1600" dirty="0">
                <a:latin typeface="Times New Roman" panose="02020603050405020304" pitchFamily="18" charset="0"/>
                <a:ea typeface="Lato"/>
                <a:cs typeface="Times New Roman" panose="02020603050405020304" pitchFamily="18" charset="0"/>
                <a:sym typeface="Lato"/>
              </a:rPr>
              <a:t>Delivery drug stores accomplish greater accuracy more than the local store.</a:t>
            </a:r>
          </a:p>
          <a:p>
            <a:pPr marL="285750" lvl="0" indent="-285750" algn="l" rtl="0">
              <a:spcBef>
                <a:spcPts val="0"/>
              </a:spcBef>
              <a:spcAft>
                <a:spcPts val="0"/>
              </a:spcAft>
              <a:buFont typeface="Arial" panose="020B0604020202020204" pitchFamily="34" charset="0"/>
              <a:buChar char="•"/>
            </a:pPr>
            <a:endParaRPr lang="en-GB" sz="1500" dirty="0"/>
          </a:p>
          <a:p>
            <a:pPr marL="0" lvl="0" indent="0" algn="l" rtl="0">
              <a:spcBef>
                <a:spcPts val="1600"/>
              </a:spcBef>
              <a:spcAft>
                <a:spcPts val="1600"/>
              </a:spcAft>
              <a:buNone/>
            </a:pPr>
            <a:endParaRPr lang="en-GB" sz="1500" dirty="0"/>
          </a:p>
        </p:txBody>
      </p:sp>
      <p:sp>
        <p:nvSpPr>
          <p:cNvPr id="381" name="Google Shape;381;p32"/>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4"/>
          <p:cNvSpPr txBox="1"/>
          <p:nvPr/>
        </p:nvSpPr>
        <p:spPr>
          <a:xfrm>
            <a:off x="2658533" y="33867"/>
            <a:ext cx="3000000" cy="70836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600"/>
              </a:spcAft>
              <a:buNone/>
            </a:pPr>
            <a:r>
              <a:rPr lang="en-GB" b="1">
                <a:latin typeface="Times New Roman" panose="02020603050405020304" pitchFamily="18" charset="0"/>
                <a:cs typeface="Times New Roman" panose="02020603050405020304" pitchFamily="18" charset="0"/>
              </a:rPr>
              <a:t>OUTPUT SCREENSHOTS</a:t>
            </a:r>
            <a:endParaRPr lang="en-GB"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5D7AEE4-BDCF-01F1-A11F-5F2578FF5BDD}"/>
              </a:ext>
            </a:extLst>
          </p:cNvPr>
          <p:cNvPicPr>
            <a:picLocks noChangeAspect="1"/>
          </p:cNvPicPr>
          <p:nvPr/>
        </p:nvPicPr>
        <p:blipFill>
          <a:blip r:embed="rId3"/>
          <a:stretch>
            <a:fillRect/>
          </a:stretch>
        </p:blipFill>
        <p:spPr>
          <a:xfrm>
            <a:off x="1478569" y="1047707"/>
            <a:ext cx="7043925" cy="3481431"/>
          </a:xfrm>
          <a:prstGeom prst="rect">
            <a:avLst/>
          </a:prstGeom>
        </p:spPr>
      </p:pic>
      <p:sp>
        <p:nvSpPr>
          <p:cNvPr id="6" name="Google Shape;402;p35">
            <a:extLst>
              <a:ext uri="{FF2B5EF4-FFF2-40B4-BE49-F238E27FC236}">
                <a16:creationId xmlns:a16="http://schemas.microsoft.com/office/drawing/2014/main" id="{A7CA9DBA-2BE8-81F9-17D9-41B944CC8906}"/>
              </a:ext>
            </a:extLst>
          </p:cNvPr>
          <p:cNvSpPr txBox="1">
            <a:spLocks noGrp="1"/>
          </p:cNvSpPr>
          <p:nvPr>
            <p:ph type="title"/>
          </p:nvPr>
        </p:nvSpPr>
        <p:spPr>
          <a:xfrm>
            <a:off x="1139856" y="372262"/>
            <a:ext cx="5609700" cy="484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2000" b="1" dirty="0">
                <a:latin typeface="Times New Roman" panose="02020603050405020304" pitchFamily="18" charset="0"/>
                <a:cs typeface="Times New Roman" panose="02020603050405020304" pitchFamily="18" charset="0"/>
              </a:rPr>
              <a:t>Available Medicine:</a:t>
            </a:r>
            <a:endParaRPr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pic>
        <p:nvPicPr>
          <p:cNvPr id="3" name="Picture 2">
            <a:extLst>
              <a:ext uri="{FF2B5EF4-FFF2-40B4-BE49-F238E27FC236}">
                <a16:creationId xmlns:a16="http://schemas.microsoft.com/office/drawing/2014/main" id="{32E457C1-4145-0500-1277-ECB9BBFB0F78}"/>
              </a:ext>
            </a:extLst>
          </p:cNvPr>
          <p:cNvPicPr>
            <a:picLocks noChangeAspect="1"/>
          </p:cNvPicPr>
          <p:nvPr/>
        </p:nvPicPr>
        <p:blipFill>
          <a:blip r:embed="rId3"/>
          <a:stretch>
            <a:fillRect/>
          </a:stretch>
        </p:blipFill>
        <p:spPr>
          <a:xfrm>
            <a:off x="1485899" y="756850"/>
            <a:ext cx="6886575" cy="3629799"/>
          </a:xfrm>
          <a:prstGeom prst="rect">
            <a:avLst/>
          </a:prstGeom>
        </p:spPr>
      </p:pic>
    </p:spTree>
    <p:extLst>
      <p:ext uri="{BB962C8B-B14F-4D97-AF65-F5344CB8AC3E}">
        <p14:creationId xmlns:p14="http://schemas.microsoft.com/office/powerpoint/2010/main" val="1913367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58"/>
          <p:cNvSpPr txBox="1">
            <a:spLocks noGrp="1"/>
          </p:cNvSpPr>
          <p:nvPr>
            <p:ph type="title"/>
          </p:nvPr>
        </p:nvSpPr>
        <p:spPr>
          <a:xfrm>
            <a:off x="1187800" y="326925"/>
            <a:ext cx="7737000" cy="627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dirty="0">
                <a:latin typeface="Times New Roman" panose="02020603050405020304" pitchFamily="18" charset="0"/>
                <a:cs typeface="Times New Roman" panose="02020603050405020304" pitchFamily="18" charset="0"/>
              </a:rPr>
              <a:t>CONCLUSION</a:t>
            </a:r>
            <a:br>
              <a:rPr lang="en-GB" b="1" dirty="0">
                <a:latin typeface="Times New Roman" panose="02020603050405020304" pitchFamily="18" charset="0"/>
                <a:cs typeface="Times New Roman" panose="02020603050405020304" pitchFamily="18" charset="0"/>
              </a:rPr>
            </a:br>
            <a:endParaRPr sz="1500" dirty="0">
              <a:latin typeface="Lato"/>
              <a:ea typeface="Lato"/>
              <a:cs typeface="Lato"/>
              <a:sym typeface="Lato"/>
            </a:endParaRPr>
          </a:p>
          <a:p>
            <a:pPr marL="0" lvl="0" indent="0" algn="l" rtl="0">
              <a:spcBef>
                <a:spcPts val="0"/>
              </a:spcBef>
              <a:spcAft>
                <a:spcPts val="0"/>
              </a:spcAft>
              <a:buNone/>
            </a:pPr>
            <a:endParaRPr sz="1500" dirty="0">
              <a:latin typeface="Lato"/>
              <a:ea typeface="Lato"/>
              <a:cs typeface="Lato"/>
              <a:sym typeface="Lato"/>
            </a:endParaRPr>
          </a:p>
        </p:txBody>
      </p:sp>
      <p:sp>
        <p:nvSpPr>
          <p:cNvPr id="563" name="Google Shape;563;p58"/>
          <p:cNvSpPr txBox="1"/>
          <p:nvPr/>
        </p:nvSpPr>
        <p:spPr>
          <a:xfrm>
            <a:off x="1056687" y="859631"/>
            <a:ext cx="7502700" cy="3877954"/>
          </a:xfrm>
          <a:prstGeom prst="rect">
            <a:avLst/>
          </a:prstGeom>
          <a:noFill/>
          <a:ln>
            <a:noFill/>
          </a:ln>
        </p:spPr>
        <p:txBody>
          <a:bodyPr spcFirstLastPara="1" wrap="square" lIns="91425" tIns="91425" rIns="91425" bIns="91425" anchor="t" anchorCtr="0">
            <a:spAutoFit/>
          </a:bodyPr>
          <a:lstStyle/>
          <a:p>
            <a:pPr rtl="0">
              <a:lnSpc>
                <a:spcPct val="150000"/>
              </a:lnSpc>
            </a:pPr>
            <a:r>
              <a:rPr lang="en-US" sz="1600" dirty="0">
                <a:effectLst/>
                <a:latin typeface="Times New Roman" panose="02020603050405020304" pitchFamily="18" charset="0"/>
                <a:cs typeface="Times New Roman" panose="02020603050405020304" pitchFamily="18" charset="0"/>
              </a:rPr>
              <a:t>Our  E-Medicare project represents a significant step,  enhancing in healthcare management through technology. By prioritizing user-friendly nature  practices and adopting robust software planning methodologies, We  as a Team as made an  reliable and efficient  software system.</a:t>
            </a:r>
          </a:p>
          <a:p>
            <a:pPr rtl="0">
              <a:lnSpc>
                <a:spcPct val="150000"/>
              </a:lnSpc>
            </a:pPr>
            <a:endParaRPr lang="en-US" sz="1600" dirty="0">
              <a:effectLst/>
              <a:latin typeface="Times New Roman" panose="02020603050405020304" pitchFamily="18" charset="0"/>
              <a:cs typeface="Times New Roman" panose="02020603050405020304" pitchFamily="18" charset="0"/>
            </a:endParaRPr>
          </a:p>
          <a:p>
            <a:pPr rtl="0">
              <a:lnSpc>
                <a:spcPct val="150000"/>
              </a:lnSpc>
            </a:pPr>
            <a:r>
              <a:rPr lang="en-US" sz="1600" dirty="0">
                <a:effectLst/>
                <a:latin typeface="Times New Roman" panose="02020603050405020304" pitchFamily="18" charset="0"/>
                <a:cs typeface="Times New Roman" panose="02020603050405020304" pitchFamily="18" charset="0"/>
              </a:rPr>
              <a:t> At the end we have made effort on following points –</a:t>
            </a:r>
          </a:p>
          <a:p>
            <a:pPr rtl="0">
              <a:lnSpc>
                <a:spcPct val="150000"/>
              </a:lnSpc>
            </a:pPr>
            <a:r>
              <a:rPr lang="en-US" sz="1600" dirty="0">
                <a:effectLst/>
                <a:latin typeface="Times New Roman" panose="02020603050405020304" pitchFamily="18" charset="0"/>
                <a:cs typeface="Times New Roman" panose="02020603050405020304" pitchFamily="18" charset="0"/>
              </a:rPr>
              <a:t> ●We included features and operations in a  detail, including screen layouts.</a:t>
            </a:r>
          </a:p>
          <a:p>
            <a:pPr rtl="0">
              <a:lnSpc>
                <a:spcPct val="150000"/>
              </a:lnSpc>
            </a:pPr>
            <a:r>
              <a:rPr lang="en-US" sz="1600" dirty="0">
                <a:effectLst/>
                <a:latin typeface="Times New Roman" panose="02020603050405020304" pitchFamily="18" charset="0"/>
                <a:cs typeface="Times New Roman" panose="02020603050405020304" pitchFamily="18" charset="0"/>
              </a:rPr>
              <a:t>●We designed user interface and security issues related to system.</a:t>
            </a:r>
          </a:p>
          <a:p>
            <a:pPr rtl="0">
              <a:lnSpc>
                <a:spcPct val="150000"/>
              </a:lnSpc>
            </a:pPr>
            <a:r>
              <a:rPr lang="en-US" sz="1600" dirty="0">
                <a:effectLst/>
                <a:latin typeface="Times New Roman" panose="02020603050405020304" pitchFamily="18" charset="0"/>
                <a:cs typeface="Times New Roman" panose="02020603050405020304" pitchFamily="18" charset="0"/>
              </a:rPr>
              <a:t>● Finally, the system is implemented and tested according to test cases.</a:t>
            </a: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    has context menu</a:t>
            </a:r>
            <a:endParaRPr sz="1600" dirty="0">
              <a:latin typeface="Times New Roman" panose="02020603050405020304" pitchFamily="18" charset="0"/>
              <a:ea typeface="Lato"/>
              <a:cs typeface="Times New Roman" panose="02020603050405020304" pitchFamily="18" charset="0"/>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232"/>
        <p:cNvGrpSpPr/>
        <p:nvPr/>
      </p:nvGrpSpPr>
      <p:grpSpPr>
        <a:xfrm>
          <a:off x="0" y="0"/>
          <a:ext cx="0" cy="0"/>
          <a:chOff x="0" y="0"/>
          <a:chExt cx="0" cy="0"/>
        </a:xfrm>
      </p:grpSpPr>
      <p:sp>
        <p:nvSpPr>
          <p:cNvPr id="233" name="Google Shape;233;p18"/>
          <p:cNvSpPr txBox="1">
            <a:spLocks noGrp="1"/>
          </p:cNvSpPr>
          <p:nvPr>
            <p:ph type="title"/>
          </p:nvPr>
        </p:nvSpPr>
        <p:spPr>
          <a:xfrm>
            <a:off x="1052550" y="424775"/>
            <a:ext cx="7038900" cy="148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TEAM MEMBERS :</a:t>
            </a:r>
            <a:br>
              <a:rPr lang="en-GB" dirty="0"/>
            </a:br>
            <a:endParaRPr dirty="0"/>
          </a:p>
          <a:p>
            <a:pPr marL="0" lvl="0" indent="0" algn="l" rtl="0">
              <a:spcBef>
                <a:spcPts val="0"/>
              </a:spcBef>
              <a:spcAft>
                <a:spcPts val="0"/>
              </a:spcAft>
              <a:buNone/>
            </a:pPr>
            <a:r>
              <a:rPr lang="en-GB" sz="1500" dirty="0"/>
              <a:t> </a:t>
            </a:r>
            <a:r>
              <a:rPr lang="en-GB" sz="1500" dirty="0" err="1"/>
              <a:t>GithubLink</a:t>
            </a:r>
            <a:r>
              <a:rPr lang="en-GB" sz="1500" dirty="0"/>
              <a:t> : </a:t>
            </a:r>
            <a:r>
              <a:rPr lang="en-GB" sz="1500" dirty="0">
                <a:hlinkClick r:id="rId3"/>
              </a:rPr>
              <a:t>https://github.com/RLLPROJECT-2023/RLL-2023-E-Medicare-06</a:t>
            </a:r>
            <a:endParaRPr sz="1500" dirty="0">
              <a:solidFill>
                <a:srgbClr val="FF0000"/>
              </a:solidFill>
            </a:endParaRPr>
          </a:p>
        </p:txBody>
      </p:sp>
      <p:sp>
        <p:nvSpPr>
          <p:cNvPr id="234" name="Google Shape;234;p18"/>
          <p:cNvSpPr txBox="1"/>
          <p:nvPr/>
        </p:nvSpPr>
        <p:spPr>
          <a:xfrm>
            <a:off x="1348376" y="1986576"/>
            <a:ext cx="3018300" cy="325500"/>
          </a:xfrm>
          <a:prstGeom prst="rect">
            <a:avLst/>
          </a:prstGeom>
          <a:noFill/>
          <a:ln>
            <a:noFill/>
          </a:ln>
        </p:spPr>
        <p:txBody>
          <a:bodyPr spcFirstLastPara="1" wrap="square" lIns="91425" tIns="91425" rIns="91425" bIns="91425" anchor="ctr" anchorCtr="0">
            <a:noAutofit/>
          </a:bodyPr>
          <a:lstStyle/>
          <a:p>
            <a:pPr rtl="0"/>
            <a:r>
              <a:rPr lang="en-GB" dirty="0">
                <a:solidFill>
                  <a:schemeClr val="bg1"/>
                </a:solidFill>
                <a:latin typeface="Montserrat"/>
                <a:ea typeface="Montserrat"/>
                <a:cs typeface="Montserrat"/>
                <a:sym typeface="Montserrat"/>
              </a:rPr>
              <a:t>       </a:t>
            </a:r>
            <a:endParaRPr lang="en-IN" dirty="0">
              <a:solidFill>
                <a:schemeClr val="bg1"/>
              </a:solidFill>
              <a:effectLst/>
              <a:latin typeface="-apple-system"/>
            </a:endParaRPr>
          </a:p>
        </p:txBody>
      </p:sp>
      <p:sp>
        <p:nvSpPr>
          <p:cNvPr id="236" name="Google Shape;236;p18"/>
          <p:cNvSpPr txBox="1"/>
          <p:nvPr/>
        </p:nvSpPr>
        <p:spPr>
          <a:xfrm>
            <a:off x="1682445" y="2388277"/>
            <a:ext cx="30183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dirty="0">
              <a:solidFill>
                <a:srgbClr val="CACACA"/>
              </a:solidFill>
              <a:latin typeface="Average"/>
              <a:ea typeface="Average"/>
              <a:cs typeface="Average"/>
              <a:sym typeface="Average"/>
            </a:endParaRPr>
          </a:p>
        </p:txBody>
      </p:sp>
      <p:sp>
        <p:nvSpPr>
          <p:cNvPr id="239" name="Google Shape;239;p18"/>
          <p:cNvSpPr txBox="1"/>
          <p:nvPr/>
        </p:nvSpPr>
        <p:spPr>
          <a:xfrm>
            <a:off x="5147162" y="2478766"/>
            <a:ext cx="3303893" cy="3255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br>
              <a:rPr lang="en-IN" dirty="0">
                <a:solidFill>
                  <a:schemeClr val="bg1"/>
                </a:solidFill>
                <a:latin typeface="Times New Roman" panose="02020603050405020304" pitchFamily="18" charset="0"/>
                <a:cs typeface="Times New Roman" panose="02020603050405020304" pitchFamily="18" charset="0"/>
              </a:rPr>
            </a:br>
            <a:r>
              <a:rPr lang="en-IN" dirty="0" err="1">
                <a:latin typeface="Times New Roman" panose="02020603050405020304" pitchFamily="18" charset="0"/>
                <a:cs typeface="Times New Roman" panose="02020603050405020304" pitchFamily="18" charset="0"/>
              </a:rPr>
              <a:t>Regu</a:t>
            </a:r>
            <a:r>
              <a:rPr lang="en-IN" dirty="0">
                <a:latin typeface="Times New Roman" panose="02020603050405020304" pitchFamily="18" charset="0"/>
                <a:cs typeface="Times New Roman" panose="02020603050405020304" pitchFamily="18" charset="0"/>
              </a:rPr>
              <a:t> Naga Jyothi -2577152</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Reshma G -2576043</a:t>
            </a:r>
            <a:br>
              <a:rPr lang="en-IN" dirty="0">
                <a:solidFill>
                  <a:schemeClr val="bg1"/>
                </a:solidFill>
                <a:latin typeface="Times New Roman" panose="02020603050405020304" pitchFamily="18" charset="0"/>
                <a:cs typeface="Times New Roman" panose="02020603050405020304" pitchFamily="18" charset="0"/>
              </a:rPr>
            </a:br>
            <a:r>
              <a:rPr lang="en-IN" dirty="0" err="1">
                <a:latin typeface="Times New Roman" panose="02020603050405020304" pitchFamily="18" charset="0"/>
                <a:cs typeface="Times New Roman" panose="02020603050405020304" pitchFamily="18" charset="0"/>
              </a:rPr>
              <a:t>Sadula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Spurthi</a:t>
            </a:r>
            <a:r>
              <a:rPr lang="en-IN" dirty="0">
                <a:latin typeface="Times New Roman" panose="02020603050405020304" pitchFamily="18" charset="0"/>
                <a:cs typeface="Times New Roman" panose="02020603050405020304" pitchFamily="18" charset="0"/>
              </a:rPr>
              <a:t> -2575835</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Sahana M </a:t>
            </a:r>
            <a:r>
              <a:rPr lang="en-IN" dirty="0" err="1">
                <a:latin typeface="Times New Roman" panose="02020603050405020304" pitchFamily="18" charset="0"/>
                <a:cs typeface="Times New Roman" panose="02020603050405020304" pitchFamily="18" charset="0"/>
              </a:rPr>
              <a:t>Tattimani</a:t>
            </a:r>
            <a:r>
              <a:rPr lang="en-IN" dirty="0">
                <a:latin typeface="Times New Roman" panose="02020603050405020304" pitchFamily="18" charset="0"/>
                <a:cs typeface="Times New Roman" panose="02020603050405020304" pitchFamily="18" charset="0"/>
              </a:rPr>
              <a:t> -2576815</a:t>
            </a:r>
            <a:endParaRPr lang="en-IN" dirty="0">
              <a:latin typeface="Montserrat"/>
              <a:ea typeface="Montserrat"/>
              <a:cs typeface="Montserrat"/>
              <a:sym typeface="Montserrat"/>
            </a:endParaRPr>
          </a:p>
        </p:txBody>
      </p:sp>
      <p:sp>
        <p:nvSpPr>
          <p:cNvPr id="3" name="TextBox 2">
            <a:extLst>
              <a:ext uri="{FF2B5EF4-FFF2-40B4-BE49-F238E27FC236}">
                <a16:creationId xmlns:a16="http://schemas.microsoft.com/office/drawing/2014/main" id="{D0889731-F76B-CAA2-DD60-12573992C700}"/>
              </a:ext>
            </a:extLst>
          </p:cNvPr>
          <p:cNvSpPr txBox="1"/>
          <p:nvPr/>
        </p:nvSpPr>
        <p:spPr>
          <a:xfrm>
            <a:off x="1293019" y="1986576"/>
            <a:ext cx="3407726" cy="2120068"/>
          </a:xfrm>
          <a:prstGeom prst="rect">
            <a:avLst/>
          </a:prstGeom>
          <a:noFill/>
        </p:spPr>
        <p:txBody>
          <a:bodyPr wrap="square">
            <a:spAutoFit/>
          </a:bodyPr>
          <a:lstStyle/>
          <a:p>
            <a:pPr rtl="0">
              <a:lnSpc>
                <a:spcPct val="150000"/>
              </a:lnSpc>
            </a:pPr>
            <a:r>
              <a:rPr lang="en-IN" dirty="0">
                <a:latin typeface="Times New Roman" panose="02020603050405020304" pitchFamily="18" charset="0"/>
                <a:cs typeface="Times New Roman" panose="02020603050405020304" pitchFamily="18" charset="0"/>
              </a:rPr>
              <a:t>Prithvi Suresh </a:t>
            </a:r>
            <a:r>
              <a:rPr lang="en-IN" dirty="0" err="1">
                <a:latin typeface="Times New Roman" panose="02020603050405020304" pitchFamily="18" charset="0"/>
                <a:cs typeface="Times New Roman" panose="02020603050405020304" pitchFamily="18" charset="0"/>
              </a:rPr>
              <a:t>Bagewadi</a:t>
            </a:r>
            <a:r>
              <a:rPr lang="en-IN" dirty="0">
                <a:latin typeface="Times New Roman" panose="02020603050405020304" pitchFamily="18" charset="0"/>
                <a:cs typeface="Times New Roman" panose="02020603050405020304" pitchFamily="18" charset="0"/>
              </a:rPr>
              <a:t> -2576041</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Priya Kumari -2576242</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R Nandakumar -2576051</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Ramya P -2576325</a:t>
            </a:r>
            <a:br>
              <a:rPr lang="en-IN" dirty="0">
                <a:solidFill>
                  <a:schemeClr val="bg1"/>
                </a:solidFill>
                <a:latin typeface="Times New Roman" panose="02020603050405020304" pitchFamily="18" charset="0"/>
                <a:cs typeface="Times New Roman" panose="02020603050405020304" pitchFamily="18" charset="0"/>
              </a:rPr>
            </a:br>
            <a:endParaRPr lang="en-IN" dirty="0">
              <a:solidFill>
                <a:schemeClr val="bg1"/>
              </a:solidFill>
              <a:latin typeface="Times New Roman" panose="02020603050405020304" pitchFamily="18" charset="0"/>
              <a:ea typeface="Montserrat"/>
              <a:cs typeface="Times New Roman" panose="02020603050405020304" pitchFamily="18" charset="0"/>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59"/>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pSp>
        <p:nvGrpSpPr>
          <p:cNvPr id="569" name="Google Shape;569;p59"/>
          <p:cNvGrpSpPr/>
          <p:nvPr/>
        </p:nvGrpSpPr>
        <p:grpSpPr>
          <a:xfrm>
            <a:off x="2370486" y="1236566"/>
            <a:ext cx="4042004" cy="2072175"/>
            <a:chOff x="4654186" y="1785178"/>
            <a:chExt cx="4042004" cy="2072175"/>
          </a:xfrm>
        </p:grpSpPr>
        <p:sp>
          <p:nvSpPr>
            <p:cNvPr id="570" name="Google Shape;570;p59"/>
            <p:cNvSpPr/>
            <p:nvPr/>
          </p:nvSpPr>
          <p:spPr>
            <a:xfrm>
              <a:off x="4657290" y="1813753"/>
              <a:ext cx="4038900" cy="2043600"/>
            </a:xfrm>
            <a:prstGeom prst="roundRect">
              <a:avLst>
                <a:gd name="adj" fmla="val 4551"/>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9"/>
            <p:cNvSpPr/>
            <p:nvPr/>
          </p:nvSpPr>
          <p:spPr>
            <a:xfrm>
              <a:off x="4654186" y="1785178"/>
              <a:ext cx="4038900" cy="2043600"/>
            </a:xfrm>
            <a:prstGeom prst="roundRect">
              <a:avLst>
                <a:gd name="adj" fmla="val 4551"/>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9"/>
            <p:cNvSpPr/>
            <p:nvPr/>
          </p:nvSpPr>
          <p:spPr>
            <a:xfrm rot="5400000">
              <a:off x="4590717" y="2763677"/>
              <a:ext cx="667200" cy="108600"/>
            </a:xfrm>
            <a:prstGeom prst="roundRect">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3" name="Google Shape;573;p59"/>
          <p:cNvSpPr txBox="1">
            <a:spLocks noGrp="1"/>
          </p:cNvSpPr>
          <p:nvPr>
            <p:ph type="title"/>
          </p:nvPr>
        </p:nvSpPr>
        <p:spPr>
          <a:xfrm>
            <a:off x="3131820" y="1905034"/>
            <a:ext cx="2840663" cy="728662"/>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3000" b="1" dirty="0">
                <a:highlight>
                  <a:srgbClr val="C0C0C0"/>
                </a:highlight>
                <a:latin typeface="Arial Black" panose="020B0A04020102020204" pitchFamily="34" charset="0"/>
                <a:cs typeface="Times New Roman" panose="02020603050405020304" pitchFamily="18" charset="0"/>
              </a:rPr>
              <a:t>Thank You !</a:t>
            </a:r>
            <a:endParaRPr sz="3000" b="1" dirty="0">
              <a:highlight>
                <a:srgbClr val="C0C0C0"/>
              </a:highlight>
              <a:latin typeface="Arial Black" panose="020B0A0402010202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247"/>
        <p:cNvGrpSpPr/>
        <p:nvPr/>
      </p:nvGrpSpPr>
      <p:grpSpPr>
        <a:xfrm>
          <a:off x="0" y="0"/>
          <a:ext cx="0" cy="0"/>
          <a:chOff x="0" y="0"/>
          <a:chExt cx="0" cy="0"/>
        </a:xfrm>
      </p:grpSpPr>
      <p:sp>
        <p:nvSpPr>
          <p:cNvPr id="248" name="Google Shape;248;p19"/>
          <p:cNvSpPr txBox="1">
            <a:spLocks noGrp="1"/>
          </p:cNvSpPr>
          <p:nvPr>
            <p:ph type="title"/>
          </p:nvPr>
        </p:nvSpPr>
        <p:spPr>
          <a:xfrm>
            <a:off x="1297500" y="571500"/>
            <a:ext cx="7038900" cy="7363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Times New Roman" panose="02020603050405020304" pitchFamily="18" charset="0"/>
                <a:cs typeface="Times New Roman" panose="02020603050405020304" pitchFamily="18" charset="0"/>
              </a:rPr>
              <a:t>ABSTRACT</a:t>
            </a:r>
            <a:endParaRPr b="1" dirty="0">
              <a:latin typeface="Times New Roman" panose="02020603050405020304" pitchFamily="18" charset="0"/>
              <a:cs typeface="Times New Roman" panose="02020603050405020304" pitchFamily="18" charset="0"/>
            </a:endParaRPr>
          </a:p>
        </p:txBody>
      </p:sp>
      <p:sp>
        <p:nvSpPr>
          <p:cNvPr id="249" name="Google Shape;249;p19"/>
          <p:cNvSpPr txBox="1">
            <a:spLocks noGrp="1"/>
          </p:cNvSpPr>
          <p:nvPr>
            <p:ph type="body" idx="1"/>
          </p:nvPr>
        </p:nvSpPr>
        <p:spPr>
          <a:xfrm>
            <a:off x="1297500" y="1103200"/>
            <a:ext cx="7442100" cy="3533094"/>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SzPts val="1500"/>
              <a:buChar char="❏"/>
            </a:pPr>
            <a:r>
              <a:rPr lang="en-GB" sz="1600" dirty="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purpose of E-Medicare application is to switch an electronic </a:t>
            </a:r>
            <a:r>
              <a:rPr lang="en-US" sz="1600" dirty="0" err="1">
                <a:latin typeface="Times New Roman" panose="02020603050405020304" pitchFamily="18" charset="0"/>
                <a:cs typeface="Times New Roman" panose="02020603050405020304" pitchFamily="18" charset="0"/>
              </a:rPr>
              <a:t>medicare</a:t>
            </a:r>
            <a:r>
              <a:rPr lang="en-US" sz="1600" dirty="0">
                <a:latin typeface="Times New Roman" panose="02020603050405020304" pitchFamily="18" charset="0"/>
                <a:cs typeface="Times New Roman" panose="02020603050405020304" pitchFamily="18" charset="0"/>
              </a:rPr>
              <a:t> information system from paper-based medical records to an electronic medical related data that offers e-Medicare information and integrates well with computer-based judgment making systems.</a:t>
            </a:r>
          </a:p>
          <a:p>
            <a:pPr marL="457200" lvl="0" indent="-323850" algn="l" rtl="0">
              <a:lnSpc>
                <a:spcPct val="150000"/>
              </a:lnSpc>
              <a:spcBef>
                <a:spcPts val="0"/>
              </a:spcBef>
              <a:spcAft>
                <a:spcPts val="0"/>
              </a:spcAft>
              <a:buSzPts val="1500"/>
              <a:buChar char="❏"/>
            </a:pPr>
            <a:r>
              <a:rPr lang="en-US" sz="160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E-Medicare System, can lead to error free, secure, reliable and fast management system.</a:t>
            </a:r>
            <a:endParaRPr sz="1600" dirty="0">
              <a:latin typeface="Times New Roman" panose="02020603050405020304" pitchFamily="18" charset="0"/>
              <a:cs typeface="Times New Roman" panose="02020603050405020304" pitchFamily="18" charset="0"/>
            </a:endParaRPr>
          </a:p>
          <a:p>
            <a:pPr marL="457200" lvl="0" indent="-323850" algn="l" rtl="0">
              <a:lnSpc>
                <a:spcPct val="150000"/>
              </a:lnSpc>
              <a:spcBef>
                <a:spcPts val="0"/>
              </a:spcBef>
              <a:spcAft>
                <a:spcPts val="0"/>
              </a:spcAft>
              <a:buSzPts val="1500"/>
              <a:buChar char="❏"/>
            </a:pPr>
            <a:r>
              <a:rPr lang="en-GB"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 mainly focuses on the Medical such as better description of medicine what we use , reduced transportation, better reliability of purchasing quality medicine , increased utilization of health facilities  .</a:t>
            </a:r>
            <a:endParaRPr sz="1500" dirty="0"/>
          </a:p>
          <a:p>
            <a:pPr marL="0" lvl="0" indent="0" algn="l" rtl="0">
              <a:spcBef>
                <a:spcPts val="1600"/>
              </a:spcBef>
              <a:spcAft>
                <a:spcPts val="1600"/>
              </a:spcAft>
              <a:buNone/>
            </a:pPr>
            <a:r>
              <a:rPr lang="en-GB" sz="1500" dirty="0"/>
              <a:t> </a:t>
            </a:r>
            <a:endParaRPr sz="1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0"/>
          <p:cNvSpPr txBox="1">
            <a:spLocks noGrp="1"/>
          </p:cNvSpPr>
          <p:nvPr>
            <p:ph type="title"/>
          </p:nvPr>
        </p:nvSpPr>
        <p:spPr>
          <a:xfrm>
            <a:off x="1297500" y="281275"/>
            <a:ext cx="7038900" cy="55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Times New Roman" panose="02020603050405020304" pitchFamily="18" charset="0"/>
                <a:cs typeface="Times New Roman" panose="02020603050405020304" pitchFamily="18" charset="0"/>
              </a:rPr>
              <a:t>INTRODUCTION</a:t>
            </a:r>
          </a:p>
        </p:txBody>
      </p:sp>
      <p:sp>
        <p:nvSpPr>
          <p:cNvPr id="255" name="Google Shape;255;p20"/>
          <p:cNvSpPr txBox="1">
            <a:spLocks noGrp="1"/>
          </p:cNvSpPr>
          <p:nvPr>
            <p:ph type="body" idx="1"/>
          </p:nvPr>
        </p:nvSpPr>
        <p:spPr>
          <a:xfrm>
            <a:off x="1391475" y="1018749"/>
            <a:ext cx="7293300" cy="3653263"/>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ct val="94000"/>
              <a:buChar char="●"/>
            </a:pPr>
            <a:r>
              <a:rPr lang="en-US" sz="1600" dirty="0">
                <a:latin typeface="Times New Roman" panose="02020603050405020304" pitchFamily="18" charset="0"/>
                <a:cs typeface="Times New Roman" panose="02020603050405020304" pitchFamily="18" charset="0"/>
              </a:rPr>
              <a:t>The main aim of this project is to develop an Online Medicare Management portal this can handle easiest way to order the medicine and delivery at your doorstep.</a:t>
            </a:r>
          </a:p>
          <a:p>
            <a:pPr marL="146050" lvl="0" indent="0" algn="just" rtl="0">
              <a:spcBef>
                <a:spcPts val="0"/>
              </a:spcBef>
              <a:spcAft>
                <a:spcPts val="0"/>
              </a:spcAft>
              <a:buSzPct val="94000"/>
              <a:buNone/>
            </a:pPr>
            <a:endParaRPr lang="en-GB" sz="1600" dirty="0">
              <a:latin typeface="Times New Roman" panose="02020603050405020304" pitchFamily="18" charset="0"/>
              <a:cs typeface="Times New Roman" panose="02020603050405020304" pitchFamily="18" charset="0"/>
            </a:endParaRPr>
          </a:p>
          <a:p>
            <a:pPr algn="just">
              <a:buSzPct val="94000"/>
            </a:pPr>
            <a:r>
              <a:rPr lang="en-US" sz="1600" dirty="0">
                <a:latin typeface="Times New Roman" panose="02020603050405020304" pitchFamily="18" charset="0"/>
                <a:cs typeface="Times New Roman" panose="02020603050405020304" pitchFamily="18" charset="0"/>
              </a:rPr>
              <a:t>This project is very helpful to both Medicare staff as well as to the </a:t>
            </a:r>
            <a:r>
              <a:rPr lang="en-US" sz="1600" dirty="0" err="1">
                <a:latin typeface="Times New Roman" panose="02020603050405020304" pitchFamily="18" charset="0"/>
                <a:cs typeface="Times New Roman" panose="02020603050405020304" pitchFamily="18" charset="0"/>
              </a:rPr>
              <a:t>public.The</a:t>
            </a:r>
            <a:r>
              <a:rPr lang="en-US" sz="1600" dirty="0">
                <a:latin typeface="Times New Roman" panose="02020603050405020304" pitchFamily="18" charset="0"/>
                <a:cs typeface="Times New Roman" panose="02020603050405020304" pitchFamily="18" charset="0"/>
              </a:rPr>
              <a:t> growing quality demand in the hospital sector   makes it necessary to exploit the whole potential of stored data efficiently. </a:t>
            </a:r>
            <a:endParaRPr sz="1600" dirty="0">
              <a:latin typeface="Times New Roman" panose="02020603050405020304" pitchFamily="18" charset="0"/>
              <a:cs typeface="Times New Roman" panose="02020603050405020304" pitchFamily="18" charset="0"/>
            </a:endParaRPr>
          </a:p>
        </p:txBody>
      </p:sp>
      <p:sp>
        <p:nvSpPr>
          <p:cNvPr id="257" name="Google Shape;257;p20"/>
          <p:cNvSpPr txBox="1">
            <a:spLocks noGrp="1"/>
          </p:cNvSpPr>
          <p:nvPr>
            <p:ph type="body" idx="4294967295"/>
          </p:nvPr>
        </p:nvSpPr>
        <p:spPr>
          <a:xfrm>
            <a:off x="1454361" y="3103033"/>
            <a:ext cx="6945312" cy="949325"/>
          </a:xfrm>
          <a:prstGeom prst="rect">
            <a:avLst/>
          </a:prstGeom>
        </p:spPr>
        <p:txBody>
          <a:bodyPr spcFirstLastPara="1" wrap="square" lIns="91425" tIns="91425" rIns="91425" bIns="91425" anchor="t" anchorCtr="0">
            <a:noAutofit/>
          </a:bodyPr>
          <a:lstStyle/>
          <a:p>
            <a:pPr marL="419100" indent="-285750" algn="just">
              <a:spcBef>
                <a:spcPts val="0"/>
              </a:spcBef>
              <a:spcAft>
                <a:spcPts val="0"/>
              </a:spcAft>
              <a:buSzPct val="170000"/>
              <a:buFont typeface="Arial" panose="020B0604020202020204" pitchFamily="34" charset="0"/>
              <a:buChar char="•"/>
            </a:pPr>
            <a:r>
              <a:rPr lang="en-US" sz="1600" dirty="0">
                <a:latin typeface="Times New Roman" panose="02020603050405020304" pitchFamily="18" charset="0"/>
                <a:ea typeface="Lato"/>
                <a:cs typeface="Times New Roman" panose="02020603050405020304" pitchFamily="18" charset="0"/>
                <a:sym typeface="Lato"/>
              </a:rPr>
              <a:t>In this, users can choose a desired medicine and add them to cart and then proceed to payment , in order to minimize transport costs and improve the needs for the user .</a:t>
            </a:r>
            <a:endParaRPr lang="en-IN" sz="1600" dirty="0"/>
          </a:p>
          <a:p>
            <a:pPr marL="457200" lvl="0" indent="-323850" algn="just" rtl="0">
              <a:spcBef>
                <a:spcPts val="0"/>
              </a:spcBef>
              <a:spcAft>
                <a:spcPts val="0"/>
              </a:spcAft>
              <a:buClr>
                <a:schemeClr val="accent1"/>
              </a:buClr>
              <a:buSzPts val="1500"/>
              <a:buChar char="●"/>
            </a:pPr>
            <a:endParaRPr lang="en-IN" sz="1600" dirty="0"/>
          </a:p>
          <a:p>
            <a:pPr marL="457200" lvl="0" indent="-323850" algn="just" rtl="0">
              <a:spcBef>
                <a:spcPts val="0"/>
              </a:spcBef>
              <a:spcAft>
                <a:spcPts val="0"/>
              </a:spcAft>
              <a:buClr>
                <a:schemeClr val="accent1"/>
              </a:buClr>
              <a:buSzPts val="1500"/>
              <a:buChar char="●"/>
            </a:pPr>
            <a:endParaRPr lang="en-IN" sz="1600" dirty="0"/>
          </a:p>
          <a:p>
            <a:pPr marL="457200" lvl="0" indent="-323850" algn="just" rtl="0">
              <a:spcBef>
                <a:spcPts val="0"/>
              </a:spcBef>
              <a:spcAft>
                <a:spcPts val="0"/>
              </a:spcAft>
              <a:buClr>
                <a:schemeClr val="accent1"/>
              </a:buClr>
              <a:buSzPts val="1500"/>
              <a:buChar char="●"/>
            </a:pPr>
            <a:endParaRPr sz="1600" dirty="0"/>
          </a:p>
        </p:txBody>
      </p:sp>
      <p:sp>
        <p:nvSpPr>
          <p:cNvPr id="256" name="Google Shape;256;p20"/>
          <p:cNvSpPr txBox="1"/>
          <p:nvPr/>
        </p:nvSpPr>
        <p:spPr>
          <a:xfrm>
            <a:off x="181275" y="3925981"/>
            <a:ext cx="732900" cy="8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1"/>
          <p:cNvSpPr txBox="1">
            <a:spLocks noGrp="1"/>
          </p:cNvSpPr>
          <p:nvPr>
            <p:ph type="title"/>
          </p:nvPr>
        </p:nvSpPr>
        <p:spPr>
          <a:xfrm>
            <a:off x="1209231" y="884137"/>
            <a:ext cx="7737000" cy="31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Times New Roman" panose="02020603050405020304" pitchFamily="18" charset="0"/>
                <a:cs typeface="Times New Roman" panose="02020603050405020304" pitchFamily="18" charset="0"/>
              </a:rPr>
              <a:t>PROPOSED SYSTEM</a:t>
            </a:r>
            <a:br>
              <a:rPr lang="en-GB" b="1" dirty="0">
                <a:latin typeface="Times New Roman" panose="02020603050405020304" pitchFamily="18" charset="0"/>
                <a:cs typeface="Times New Roman" panose="02020603050405020304" pitchFamily="18" charset="0"/>
              </a:rPr>
            </a:br>
            <a:endParaRPr dirty="0"/>
          </a:p>
          <a:p>
            <a:pPr marL="457200" lvl="0" indent="-323850" algn="l" rtl="0">
              <a:spcBef>
                <a:spcPts val="0"/>
              </a:spcBef>
              <a:spcAft>
                <a:spcPts val="0"/>
              </a:spcAft>
              <a:buSzPts val="1500"/>
              <a:buFont typeface="Lato"/>
              <a:buChar char="●"/>
            </a:pPr>
            <a:r>
              <a:rPr lang="en-GB" sz="1600" dirty="0">
                <a:latin typeface="Times New Roman" panose="02020603050405020304" pitchFamily="18" charset="0"/>
                <a:ea typeface="Lato"/>
                <a:cs typeface="Times New Roman" panose="02020603050405020304" pitchFamily="18" charset="0"/>
                <a:sym typeface="Lato"/>
              </a:rPr>
              <a:t>The proposed medical Booking Store System will completely Revolutionize the industry.</a:t>
            </a:r>
            <a:endParaRPr sz="1600" dirty="0">
              <a:latin typeface="Times New Roman" panose="02020603050405020304" pitchFamily="18" charset="0"/>
              <a:ea typeface="Lato"/>
              <a:cs typeface="Times New Roman" panose="02020603050405020304" pitchFamily="18" charset="0"/>
              <a:sym typeface="Lato"/>
            </a:endParaRPr>
          </a:p>
          <a:p>
            <a:pPr marL="0" lvl="0" indent="0" algn="l" rtl="0">
              <a:spcBef>
                <a:spcPts val="0"/>
              </a:spcBef>
              <a:spcAft>
                <a:spcPts val="0"/>
              </a:spcAft>
              <a:buNone/>
            </a:pPr>
            <a:endParaRPr sz="1600" dirty="0">
              <a:latin typeface="Times New Roman" panose="02020603050405020304" pitchFamily="18" charset="0"/>
              <a:cs typeface="Times New Roman" panose="02020603050405020304" pitchFamily="18" charset="0"/>
            </a:endParaRPr>
          </a:p>
          <a:p>
            <a:pPr marL="457200" lvl="0" indent="-323850" algn="l" rtl="0">
              <a:spcBef>
                <a:spcPts val="0"/>
              </a:spcBef>
              <a:spcAft>
                <a:spcPts val="0"/>
              </a:spcAft>
              <a:buSzPts val="1500"/>
              <a:buFont typeface="Lato"/>
              <a:buChar char="●"/>
            </a:pPr>
            <a:r>
              <a:rPr lang="en-GB" sz="1600" dirty="0">
                <a:latin typeface="Times New Roman" panose="02020603050405020304" pitchFamily="18" charset="0"/>
                <a:ea typeface="Lato"/>
                <a:cs typeface="Times New Roman" panose="02020603050405020304" pitchFamily="18" charset="0"/>
                <a:sym typeface="Lato"/>
              </a:rPr>
              <a:t>Searching of products, order placing, billing and product stock can be maintained by a single click.</a:t>
            </a:r>
            <a:endParaRPr sz="1600" dirty="0">
              <a:latin typeface="Times New Roman" panose="02020603050405020304" pitchFamily="18" charset="0"/>
              <a:ea typeface="Lato"/>
              <a:cs typeface="Times New Roman" panose="02020603050405020304" pitchFamily="18" charset="0"/>
              <a:sym typeface="Lato"/>
            </a:endParaRPr>
          </a:p>
          <a:p>
            <a:pPr marL="0" lvl="0" indent="0" algn="l" rtl="0">
              <a:spcBef>
                <a:spcPts val="0"/>
              </a:spcBef>
              <a:spcAft>
                <a:spcPts val="0"/>
              </a:spcAft>
              <a:buNone/>
            </a:pPr>
            <a:endParaRPr sz="1600" dirty="0">
              <a:latin typeface="Times New Roman" panose="02020603050405020304" pitchFamily="18" charset="0"/>
              <a:ea typeface="Lato"/>
              <a:cs typeface="Times New Roman" panose="02020603050405020304" pitchFamily="18" charset="0"/>
              <a:sym typeface="Lato"/>
            </a:endParaRPr>
          </a:p>
          <a:p>
            <a:pPr marL="457200" lvl="0" indent="-323850" algn="l" rtl="0">
              <a:spcBef>
                <a:spcPts val="0"/>
              </a:spcBef>
              <a:spcAft>
                <a:spcPts val="0"/>
              </a:spcAft>
              <a:buSzPts val="1500"/>
              <a:buFont typeface="Lato"/>
              <a:buChar char="●"/>
            </a:pPr>
            <a:r>
              <a:rPr lang="en-GB" sz="1600" dirty="0">
                <a:latin typeface="Times New Roman" panose="02020603050405020304" pitchFamily="18" charset="0"/>
                <a:ea typeface="Lato"/>
                <a:cs typeface="Times New Roman" panose="02020603050405020304" pitchFamily="18" charset="0"/>
                <a:sym typeface="Lato"/>
              </a:rPr>
              <a:t>The payment of the order can also be done by credit cards.</a:t>
            </a:r>
            <a:endParaRPr sz="1600" dirty="0">
              <a:latin typeface="Times New Roman" panose="02020603050405020304" pitchFamily="18" charset="0"/>
              <a:ea typeface="Lato"/>
              <a:cs typeface="Times New Roman" panose="02020603050405020304" pitchFamily="18" charset="0"/>
              <a:sym typeface="Lato"/>
            </a:endParaRPr>
          </a:p>
          <a:p>
            <a:pPr marL="0" lvl="0" indent="0" algn="l" rtl="0">
              <a:spcBef>
                <a:spcPts val="0"/>
              </a:spcBef>
              <a:spcAft>
                <a:spcPts val="0"/>
              </a:spcAft>
              <a:buNone/>
            </a:pPr>
            <a:endParaRPr sz="1500" dirty="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2"/>
          <p:cNvSpPr txBox="1">
            <a:spLocks noGrp="1"/>
          </p:cNvSpPr>
          <p:nvPr>
            <p:ph type="title"/>
          </p:nvPr>
        </p:nvSpPr>
        <p:spPr>
          <a:xfrm>
            <a:off x="1204631" y="475175"/>
            <a:ext cx="5609700" cy="598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b="1" dirty="0">
                <a:latin typeface="Times New Roman" panose="02020603050405020304" pitchFamily="18" charset="0"/>
                <a:cs typeface="Times New Roman" panose="02020603050405020304" pitchFamily="18" charset="0"/>
              </a:rPr>
              <a:t>ENTITY RELATIONSHIP DIAGRAM</a:t>
            </a:r>
          </a:p>
        </p:txBody>
      </p:sp>
      <p:pic>
        <p:nvPicPr>
          <p:cNvPr id="3" name="Picture 2">
            <a:extLst>
              <a:ext uri="{FF2B5EF4-FFF2-40B4-BE49-F238E27FC236}">
                <a16:creationId xmlns:a16="http://schemas.microsoft.com/office/drawing/2014/main" id="{85B8ABB2-86C6-802F-248E-DBEB4A4EC4AD}"/>
              </a:ext>
            </a:extLst>
          </p:cNvPr>
          <p:cNvPicPr>
            <a:picLocks noChangeAspect="1"/>
          </p:cNvPicPr>
          <p:nvPr/>
        </p:nvPicPr>
        <p:blipFill>
          <a:blip r:embed="rId3"/>
          <a:stretch>
            <a:fillRect/>
          </a:stretch>
        </p:blipFill>
        <p:spPr>
          <a:xfrm>
            <a:off x="1441342" y="1073675"/>
            <a:ext cx="7245457" cy="3971023"/>
          </a:xfrm>
          <a:prstGeom prst="rect">
            <a:avLst/>
          </a:prstGeom>
        </p:spPr>
      </p:pic>
      <p:cxnSp>
        <p:nvCxnSpPr>
          <p:cNvPr id="5" name="Straight Arrow Connector 4">
            <a:extLst>
              <a:ext uri="{FF2B5EF4-FFF2-40B4-BE49-F238E27FC236}">
                <a16:creationId xmlns:a16="http://schemas.microsoft.com/office/drawing/2014/main" id="{96B7EF32-03DD-BA75-D54D-333A79A1AEBB}"/>
              </a:ext>
            </a:extLst>
          </p:cNvPr>
          <p:cNvCxnSpPr/>
          <p:nvPr/>
        </p:nvCxnSpPr>
        <p:spPr>
          <a:xfrm>
            <a:off x="4254285" y="3921071"/>
            <a:ext cx="90665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C4BDDF08-6213-E98E-153A-43E9C59F7F37}"/>
              </a:ext>
            </a:extLst>
          </p:cNvPr>
          <p:cNvCxnSpPr/>
          <p:nvPr/>
        </p:nvCxnSpPr>
        <p:spPr>
          <a:xfrm flipV="1">
            <a:off x="4254285" y="2571750"/>
            <a:ext cx="1650569" cy="8068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CE6E2E00-D80D-0BA3-DBB8-065BC2FDC002}"/>
              </a:ext>
            </a:extLst>
          </p:cNvPr>
          <p:cNvCxnSpPr>
            <a:cxnSpLocks/>
          </p:cNvCxnSpPr>
          <p:nvPr/>
        </p:nvCxnSpPr>
        <p:spPr>
          <a:xfrm>
            <a:off x="3215898" y="2107769"/>
            <a:ext cx="1139126"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1DBAF5C2-EC89-4AEC-2AD1-4353D01B8363}"/>
              </a:ext>
            </a:extLst>
          </p:cNvPr>
          <p:cNvCxnSpPr/>
          <p:nvPr/>
        </p:nvCxnSpPr>
        <p:spPr>
          <a:xfrm>
            <a:off x="3215898" y="3631769"/>
            <a:ext cx="1038387"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3"/>
          <p:cNvSpPr txBox="1">
            <a:spLocks noGrp="1"/>
          </p:cNvSpPr>
          <p:nvPr>
            <p:ph type="title"/>
          </p:nvPr>
        </p:nvSpPr>
        <p:spPr>
          <a:xfrm>
            <a:off x="1283212" y="570250"/>
            <a:ext cx="5609700" cy="598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b="1" dirty="0">
                <a:latin typeface="Times New Roman" panose="02020603050405020304" pitchFamily="18" charset="0"/>
                <a:cs typeface="Times New Roman" panose="02020603050405020304" pitchFamily="18" charset="0"/>
              </a:rPr>
              <a:t>TECHNOLOGY USED</a:t>
            </a:r>
          </a:p>
        </p:txBody>
      </p:sp>
      <p:sp>
        <p:nvSpPr>
          <p:cNvPr id="279" name="Google Shape;279;p23"/>
          <p:cNvSpPr txBox="1">
            <a:spLocks noGrp="1"/>
          </p:cNvSpPr>
          <p:nvPr>
            <p:ph type="body" idx="1"/>
          </p:nvPr>
        </p:nvSpPr>
        <p:spPr>
          <a:xfrm>
            <a:off x="1210925" y="1254800"/>
            <a:ext cx="8326200" cy="30192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SzPts val="1500"/>
              <a:buChar char="●"/>
            </a:pPr>
            <a:r>
              <a:rPr lang="en-GB" sz="1600" dirty="0">
                <a:latin typeface="Times New Roman" panose="02020603050405020304" pitchFamily="18" charset="0"/>
                <a:cs typeface="Times New Roman" panose="02020603050405020304" pitchFamily="18" charset="0"/>
              </a:rPr>
              <a:t>HTML : Page layout has been designed in HTML.</a:t>
            </a:r>
            <a:endParaRPr sz="1600" dirty="0">
              <a:latin typeface="Times New Roman" panose="02020603050405020304" pitchFamily="18" charset="0"/>
              <a:cs typeface="Times New Roman" panose="02020603050405020304" pitchFamily="18" charset="0"/>
            </a:endParaRPr>
          </a:p>
          <a:p>
            <a:pPr marL="457200" lvl="0" indent="-323850" algn="l" rtl="0">
              <a:lnSpc>
                <a:spcPct val="150000"/>
              </a:lnSpc>
              <a:spcBef>
                <a:spcPts val="0"/>
              </a:spcBef>
              <a:spcAft>
                <a:spcPts val="0"/>
              </a:spcAft>
              <a:buSzPts val="1500"/>
              <a:buChar char="●"/>
            </a:pPr>
            <a:r>
              <a:rPr lang="en-GB" sz="1600" dirty="0">
                <a:latin typeface="Times New Roman" panose="02020603050405020304" pitchFamily="18" charset="0"/>
                <a:cs typeface="Times New Roman" panose="02020603050405020304" pitchFamily="18" charset="0"/>
              </a:rPr>
              <a:t>CSS : CSS has been used for all the designing part.</a:t>
            </a:r>
            <a:endParaRPr sz="1600" dirty="0">
              <a:latin typeface="Times New Roman" panose="02020603050405020304" pitchFamily="18" charset="0"/>
              <a:cs typeface="Times New Roman" panose="02020603050405020304" pitchFamily="18" charset="0"/>
            </a:endParaRPr>
          </a:p>
          <a:p>
            <a:pPr marL="457200" lvl="0" indent="-323850" algn="l" rtl="0">
              <a:lnSpc>
                <a:spcPct val="150000"/>
              </a:lnSpc>
              <a:spcBef>
                <a:spcPts val="0"/>
              </a:spcBef>
              <a:spcAft>
                <a:spcPts val="0"/>
              </a:spcAft>
              <a:buSzPts val="1500"/>
              <a:buChar char="●"/>
            </a:pPr>
            <a:r>
              <a:rPr lang="en-GB" sz="1600" dirty="0">
                <a:latin typeface="Times New Roman" panose="02020603050405020304" pitchFamily="18" charset="0"/>
                <a:cs typeface="Times New Roman" panose="02020603050405020304" pitchFamily="18" charset="0"/>
              </a:rPr>
              <a:t>Java : All the business logic has been written in Java.</a:t>
            </a:r>
            <a:endParaRPr sz="1600" dirty="0">
              <a:latin typeface="Times New Roman" panose="02020603050405020304" pitchFamily="18" charset="0"/>
              <a:cs typeface="Times New Roman" panose="02020603050405020304" pitchFamily="18" charset="0"/>
            </a:endParaRPr>
          </a:p>
          <a:p>
            <a:pPr marL="457200" lvl="0" indent="-323850" algn="l" rtl="0">
              <a:lnSpc>
                <a:spcPct val="150000"/>
              </a:lnSpc>
              <a:spcBef>
                <a:spcPts val="0"/>
              </a:spcBef>
              <a:spcAft>
                <a:spcPts val="0"/>
              </a:spcAft>
              <a:buSzPts val="1500"/>
              <a:buChar char="●"/>
            </a:pPr>
            <a:r>
              <a:rPr lang="en-GB" sz="1600" dirty="0">
                <a:latin typeface="Times New Roman" panose="02020603050405020304" pitchFamily="18" charset="0"/>
                <a:cs typeface="Times New Roman" panose="02020603050405020304" pitchFamily="18" charset="0"/>
              </a:rPr>
              <a:t>Angular CLI : Command-line interface tool that we use to initialize.</a:t>
            </a:r>
            <a:endParaRPr sz="1600" dirty="0">
              <a:latin typeface="Times New Roman" panose="02020603050405020304" pitchFamily="18" charset="0"/>
              <a:cs typeface="Times New Roman" panose="02020603050405020304" pitchFamily="18" charset="0"/>
            </a:endParaRPr>
          </a:p>
          <a:p>
            <a:pPr marL="457200" lvl="0" indent="-323850" algn="l" rtl="0">
              <a:lnSpc>
                <a:spcPct val="150000"/>
              </a:lnSpc>
              <a:spcBef>
                <a:spcPts val="0"/>
              </a:spcBef>
              <a:spcAft>
                <a:spcPts val="0"/>
              </a:spcAft>
              <a:buSzPts val="1500"/>
              <a:buChar char="●"/>
            </a:pPr>
            <a:r>
              <a:rPr lang="en-GB" sz="1600" dirty="0">
                <a:latin typeface="Times New Roman" panose="02020603050405020304" pitchFamily="18" charset="0"/>
                <a:cs typeface="Times New Roman" panose="02020603050405020304" pitchFamily="18" charset="0"/>
              </a:rPr>
              <a:t>MySQL : MySQL database has been used as database for the project.</a:t>
            </a:r>
            <a:endParaRPr sz="1600" dirty="0">
              <a:latin typeface="Times New Roman" panose="02020603050405020304" pitchFamily="18" charset="0"/>
              <a:cs typeface="Times New Roman" panose="02020603050405020304" pitchFamily="18" charset="0"/>
            </a:endParaRPr>
          </a:p>
          <a:p>
            <a:pPr marL="457200" lvl="0" indent="-323850" algn="l" rtl="0">
              <a:lnSpc>
                <a:spcPct val="150000"/>
              </a:lnSpc>
              <a:spcBef>
                <a:spcPts val="0"/>
              </a:spcBef>
              <a:spcAft>
                <a:spcPts val="0"/>
              </a:spcAft>
              <a:buSzPts val="1500"/>
              <a:buChar char="●"/>
            </a:pPr>
            <a:r>
              <a:rPr lang="en-GB" sz="1600" dirty="0">
                <a:latin typeface="Times New Roman" panose="02020603050405020304" pitchFamily="18" charset="0"/>
                <a:cs typeface="Times New Roman" panose="02020603050405020304" pitchFamily="18" charset="0"/>
              </a:rPr>
              <a:t>Hibernate : Used for object-table mapping.</a:t>
            </a:r>
            <a:endParaRPr sz="1600" dirty="0">
              <a:latin typeface="Times New Roman" panose="02020603050405020304" pitchFamily="18" charset="0"/>
              <a:cs typeface="Times New Roman" panose="02020603050405020304" pitchFamily="18" charset="0"/>
            </a:endParaRPr>
          </a:p>
          <a:p>
            <a:pPr marL="457200" lvl="0" indent="-323850" algn="l" rtl="0">
              <a:lnSpc>
                <a:spcPct val="150000"/>
              </a:lnSpc>
              <a:spcBef>
                <a:spcPts val="0"/>
              </a:spcBef>
              <a:spcAft>
                <a:spcPts val="0"/>
              </a:spcAft>
              <a:buSzPts val="1500"/>
              <a:buChar char="●"/>
            </a:pPr>
            <a:r>
              <a:rPr lang="en-GB" sz="1600" dirty="0">
                <a:latin typeface="Times New Roman" panose="02020603050405020304" pitchFamily="18" charset="0"/>
                <a:cs typeface="Times New Roman" panose="02020603050405020304" pitchFamily="18" charset="0"/>
              </a:rPr>
              <a:t>Spring-boot :  Server side setup.</a:t>
            </a:r>
            <a:endParaRPr sz="1600" dirty="0">
              <a:latin typeface="Times New Roman" panose="02020603050405020304" pitchFamily="18" charset="0"/>
              <a:cs typeface="Times New Roman" panose="02020603050405020304" pitchFamily="18" charset="0"/>
            </a:endParaRPr>
          </a:p>
          <a:p>
            <a:pPr marL="457200" lvl="0" indent="-323850" algn="l" rtl="0">
              <a:lnSpc>
                <a:spcPct val="150000"/>
              </a:lnSpc>
              <a:spcBef>
                <a:spcPts val="0"/>
              </a:spcBef>
              <a:spcAft>
                <a:spcPts val="0"/>
              </a:spcAft>
              <a:buSzPts val="1500"/>
              <a:buChar char="●"/>
            </a:pPr>
            <a:r>
              <a:rPr lang="en-GB" sz="1600" dirty="0">
                <a:latin typeface="Times New Roman" panose="02020603050405020304" pitchFamily="18" charset="0"/>
                <a:cs typeface="Times New Roman" panose="02020603050405020304" pitchFamily="18" charset="0"/>
              </a:rPr>
              <a:t>Tomcat : Server.</a:t>
            </a:r>
            <a:endParaRPr sz="1600" dirty="0">
              <a:latin typeface="Times New Roman" panose="02020603050405020304" pitchFamily="18" charset="0"/>
              <a:cs typeface="Times New Roman" panose="02020603050405020304" pitchFamily="18" charset="0"/>
            </a:endParaRPr>
          </a:p>
          <a:p>
            <a:pPr marL="457200" lvl="0" indent="0" algn="l" rtl="0">
              <a:lnSpc>
                <a:spcPct val="150000"/>
              </a:lnSpc>
              <a:spcBef>
                <a:spcPts val="1600"/>
              </a:spcBef>
              <a:spcAft>
                <a:spcPts val="0"/>
              </a:spcAft>
              <a:buNone/>
            </a:pPr>
            <a:endParaRPr sz="1500" dirty="0"/>
          </a:p>
          <a:p>
            <a:pPr marL="0" lvl="0" indent="0" algn="l" rtl="0">
              <a:lnSpc>
                <a:spcPct val="150000"/>
              </a:lnSpc>
              <a:spcBef>
                <a:spcPts val="1600"/>
              </a:spcBef>
              <a:spcAft>
                <a:spcPts val="0"/>
              </a:spcAft>
              <a:buNone/>
            </a:pPr>
            <a:endParaRPr sz="1500" dirty="0"/>
          </a:p>
          <a:p>
            <a:pPr marL="0" lvl="0" indent="0" algn="l" rtl="0">
              <a:lnSpc>
                <a:spcPct val="150000"/>
              </a:lnSpc>
              <a:spcBef>
                <a:spcPts val="1600"/>
              </a:spcBef>
              <a:spcAft>
                <a:spcPts val="0"/>
              </a:spcAft>
              <a:buNone/>
            </a:pPr>
            <a:endParaRPr sz="1500" dirty="0"/>
          </a:p>
          <a:p>
            <a:pPr marL="0" lvl="0" indent="0" algn="l" rtl="0">
              <a:lnSpc>
                <a:spcPct val="150000"/>
              </a:lnSpc>
              <a:spcBef>
                <a:spcPts val="1600"/>
              </a:spcBef>
              <a:spcAft>
                <a:spcPts val="0"/>
              </a:spcAft>
              <a:buNone/>
            </a:pPr>
            <a:endParaRPr sz="1500" dirty="0"/>
          </a:p>
          <a:p>
            <a:pPr marL="0" lvl="0" indent="0" algn="l" rtl="0">
              <a:lnSpc>
                <a:spcPct val="150000"/>
              </a:lnSpc>
              <a:spcBef>
                <a:spcPts val="1600"/>
              </a:spcBef>
              <a:spcAft>
                <a:spcPts val="0"/>
              </a:spcAft>
              <a:buNone/>
            </a:pPr>
            <a:endParaRPr sz="1500" dirty="0"/>
          </a:p>
          <a:p>
            <a:pPr marL="0" lvl="0" indent="0" algn="l" rtl="0">
              <a:spcBef>
                <a:spcPts val="1600"/>
              </a:spcBef>
              <a:spcAft>
                <a:spcPts val="1600"/>
              </a:spcAft>
              <a:buNone/>
            </a:pPr>
            <a:endParaRPr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4"/>
          <p:cNvSpPr txBox="1">
            <a:spLocks noGrp="1"/>
          </p:cNvSpPr>
          <p:nvPr>
            <p:ph type="title"/>
          </p:nvPr>
        </p:nvSpPr>
        <p:spPr>
          <a:xfrm>
            <a:off x="1314819" y="435769"/>
            <a:ext cx="7606200" cy="4529137"/>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b="1" dirty="0">
                <a:latin typeface="Times New Roman" panose="02020603050405020304" pitchFamily="18" charset="0"/>
                <a:cs typeface="Times New Roman" panose="02020603050405020304" pitchFamily="18" charset="0"/>
              </a:rPr>
              <a:t>SYSTEM OVERVIEW:</a:t>
            </a:r>
            <a:endParaRPr b="1" dirty="0">
              <a:latin typeface="Times New Roman" panose="02020603050405020304" pitchFamily="18" charset="0"/>
              <a:cs typeface="Times New Roman" panose="02020603050405020304" pitchFamily="18" charset="0"/>
            </a:endParaRPr>
          </a:p>
          <a:p>
            <a:pPr marL="0" lvl="0" indent="0" algn="just" rtl="0">
              <a:lnSpc>
                <a:spcPct val="115000"/>
              </a:lnSpc>
              <a:spcBef>
                <a:spcPts val="1600"/>
              </a:spcBef>
              <a:spcAft>
                <a:spcPts val="0"/>
              </a:spcAft>
              <a:buNone/>
            </a:pPr>
            <a:r>
              <a:rPr lang="en-GB" sz="1600" dirty="0">
                <a:latin typeface="Times New Roman" panose="02020603050405020304" pitchFamily="18" charset="0"/>
                <a:ea typeface="Times New Roman"/>
                <a:cs typeface="Times New Roman" panose="02020603050405020304" pitchFamily="18" charset="0"/>
                <a:sym typeface="Times New Roman"/>
              </a:rPr>
              <a:t>The “E-Medicare” should support basic functionalities  for all below listed users.</a:t>
            </a:r>
            <a:endParaRPr sz="1600" dirty="0">
              <a:latin typeface="Times New Roman" panose="02020603050405020304" pitchFamily="18" charset="0"/>
              <a:ea typeface="Times New Roman"/>
              <a:cs typeface="Times New Roman" panose="02020603050405020304" pitchFamily="18" charset="0"/>
              <a:sym typeface="Times New Roman"/>
            </a:endParaRPr>
          </a:p>
          <a:p>
            <a:pPr marL="228600" lvl="0" indent="0" algn="just" rtl="0">
              <a:lnSpc>
                <a:spcPct val="115000"/>
              </a:lnSpc>
              <a:spcBef>
                <a:spcPts val="0"/>
              </a:spcBef>
              <a:spcAft>
                <a:spcPts val="0"/>
              </a:spcAft>
              <a:buNone/>
            </a:pPr>
            <a:endParaRPr sz="1600" dirty="0">
              <a:latin typeface="Times New Roman" panose="02020603050405020304" pitchFamily="18" charset="0"/>
              <a:ea typeface="Times New Roman"/>
              <a:cs typeface="Times New Roman" panose="02020603050405020304" pitchFamily="18" charset="0"/>
              <a:sym typeface="Times New Roman"/>
            </a:endParaRPr>
          </a:p>
          <a:p>
            <a:pPr marL="457200" lvl="0" indent="-323850" algn="just" rtl="0">
              <a:lnSpc>
                <a:spcPct val="150000"/>
              </a:lnSpc>
              <a:spcBef>
                <a:spcPts val="0"/>
              </a:spcBef>
              <a:spcAft>
                <a:spcPts val="0"/>
              </a:spcAft>
              <a:buSzPts val="1500"/>
              <a:buFont typeface="Lato"/>
              <a:buChar char="●"/>
            </a:pPr>
            <a:r>
              <a:rPr lang="en-GB" sz="1600" dirty="0">
                <a:latin typeface="Times New Roman" panose="02020603050405020304" pitchFamily="18" charset="0"/>
                <a:ea typeface="Lato"/>
                <a:cs typeface="Times New Roman" panose="02020603050405020304" pitchFamily="18" charset="0"/>
                <a:sym typeface="Lato"/>
              </a:rPr>
              <a:t> Login Module: Used for managing the login details.</a:t>
            </a:r>
            <a:endParaRPr sz="1600" dirty="0">
              <a:latin typeface="Times New Roman" panose="02020603050405020304" pitchFamily="18" charset="0"/>
              <a:ea typeface="Lato"/>
              <a:cs typeface="Times New Roman" panose="02020603050405020304" pitchFamily="18" charset="0"/>
              <a:sym typeface="Lato"/>
            </a:endParaRPr>
          </a:p>
          <a:p>
            <a:pPr marL="457200" lvl="0" indent="-323850" algn="just" rtl="0">
              <a:lnSpc>
                <a:spcPct val="150000"/>
              </a:lnSpc>
              <a:spcBef>
                <a:spcPts val="0"/>
              </a:spcBef>
              <a:spcAft>
                <a:spcPts val="0"/>
              </a:spcAft>
              <a:buSzPts val="1500"/>
              <a:buFont typeface="Lato"/>
              <a:buChar char="●"/>
            </a:pPr>
            <a:r>
              <a:rPr lang="en-GB" sz="1600" dirty="0">
                <a:latin typeface="Times New Roman" panose="02020603050405020304" pitchFamily="18" charset="0"/>
                <a:ea typeface="Lato"/>
                <a:cs typeface="Times New Roman" panose="02020603050405020304" pitchFamily="18" charset="0"/>
                <a:sym typeface="Lato"/>
              </a:rPr>
              <a:t>  Users Module: Used for managing the users of the system.</a:t>
            </a:r>
            <a:endParaRPr sz="1600" dirty="0">
              <a:latin typeface="Times New Roman" panose="02020603050405020304" pitchFamily="18" charset="0"/>
              <a:ea typeface="Lato"/>
              <a:cs typeface="Times New Roman" panose="02020603050405020304" pitchFamily="18" charset="0"/>
              <a:sym typeface="Lato"/>
            </a:endParaRPr>
          </a:p>
          <a:p>
            <a:pPr marL="457200" lvl="0" indent="-323850" algn="just" rtl="0">
              <a:lnSpc>
                <a:spcPct val="150000"/>
              </a:lnSpc>
              <a:spcBef>
                <a:spcPts val="0"/>
              </a:spcBef>
              <a:spcAft>
                <a:spcPts val="0"/>
              </a:spcAft>
              <a:buSzPts val="1500"/>
              <a:buFont typeface="Lato"/>
              <a:buChar char="●"/>
            </a:pPr>
            <a:r>
              <a:rPr lang="en-GB" sz="1600" dirty="0">
                <a:latin typeface="Times New Roman" panose="02020603050405020304" pitchFamily="18" charset="0"/>
                <a:ea typeface="Lato"/>
                <a:cs typeface="Times New Roman" panose="02020603050405020304" pitchFamily="18" charset="0"/>
                <a:sym typeface="Lato"/>
              </a:rPr>
              <a:t> Admin Module: Used for managing.  medicine details and user information.</a:t>
            </a:r>
            <a:endParaRPr sz="1600" dirty="0">
              <a:latin typeface="Times New Roman" panose="02020603050405020304" pitchFamily="18" charset="0"/>
              <a:ea typeface="Lato"/>
              <a:cs typeface="Times New Roman" panose="02020603050405020304" pitchFamily="18" charset="0"/>
              <a:sym typeface="Lato"/>
            </a:endParaRPr>
          </a:p>
          <a:p>
            <a:pPr marL="457200" lvl="0" indent="-323850" algn="just" rtl="0">
              <a:lnSpc>
                <a:spcPct val="150000"/>
              </a:lnSpc>
              <a:spcBef>
                <a:spcPts val="0"/>
              </a:spcBef>
              <a:spcAft>
                <a:spcPts val="0"/>
              </a:spcAft>
              <a:buSzPts val="1500"/>
              <a:buFont typeface="Lato"/>
              <a:buChar char="●"/>
            </a:pPr>
            <a:r>
              <a:rPr lang="en-GB" sz="1600" dirty="0">
                <a:latin typeface="Times New Roman" panose="02020603050405020304" pitchFamily="18" charset="0"/>
                <a:ea typeface="Lato"/>
                <a:cs typeface="Times New Roman" panose="02020603050405020304" pitchFamily="18" charset="0"/>
                <a:sym typeface="Lato"/>
              </a:rPr>
              <a:t> Medicine Module: Used for managing the Medicine details.</a:t>
            </a:r>
            <a:endParaRPr sz="1600" dirty="0">
              <a:latin typeface="Times New Roman" panose="02020603050405020304" pitchFamily="18" charset="0"/>
              <a:ea typeface="Lato"/>
              <a:cs typeface="Times New Roman" panose="02020603050405020304" pitchFamily="18" charset="0"/>
              <a:sym typeface="Lato"/>
            </a:endParaRPr>
          </a:p>
          <a:p>
            <a:pPr marL="457200" lvl="0" indent="-323850" algn="just" rtl="0">
              <a:lnSpc>
                <a:spcPct val="150000"/>
              </a:lnSpc>
              <a:spcBef>
                <a:spcPts val="0"/>
              </a:spcBef>
              <a:spcAft>
                <a:spcPts val="0"/>
              </a:spcAft>
              <a:buSzPts val="1500"/>
              <a:buFont typeface="Lato"/>
              <a:buChar char="●"/>
            </a:pPr>
            <a:r>
              <a:rPr lang="en-GB" sz="1600" dirty="0">
                <a:latin typeface="Times New Roman" panose="02020603050405020304" pitchFamily="18" charset="0"/>
                <a:ea typeface="Lato"/>
                <a:cs typeface="Times New Roman" panose="02020603050405020304" pitchFamily="18" charset="0"/>
                <a:sym typeface="Lato"/>
              </a:rPr>
              <a:t> Contact us: Used if customer is having complaints.</a:t>
            </a:r>
            <a:endParaRPr sz="1600" dirty="0">
              <a:latin typeface="Times New Roman" panose="02020603050405020304" pitchFamily="18" charset="0"/>
              <a:ea typeface="Lato"/>
              <a:cs typeface="Times New Roman" panose="02020603050405020304" pitchFamily="18" charset="0"/>
              <a:sym typeface="Lato"/>
            </a:endParaRPr>
          </a:p>
          <a:p>
            <a:pPr marL="457200" lvl="0" indent="-323850" algn="just" rtl="0">
              <a:lnSpc>
                <a:spcPct val="150000"/>
              </a:lnSpc>
              <a:spcBef>
                <a:spcPts val="0"/>
              </a:spcBef>
              <a:spcAft>
                <a:spcPts val="0"/>
              </a:spcAft>
              <a:buSzPts val="1500"/>
              <a:buFont typeface="Lato"/>
              <a:buChar char="●"/>
            </a:pPr>
            <a:r>
              <a:rPr lang="en-GB" sz="1600" dirty="0">
                <a:latin typeface="Times New Roman" panose="02020603050405020304" pitchFamily="18" charset="0"/>
                <a:ea typeface="Lato"/>
                <a:cs typeface="Times New Roman" panose="02020603050405020304" pitchFamily="18" charset="0"/>
                <a:sym typeface="Lato"/>
              </a:rPr>
              <a:t> Cart Module: Used for managing the details of Cart.</a:t>
            </a:r>
            <a:endParaRPr sz="1600" dirty="0">
              <a:latin typeface="Times New Roman" panose="02020603050405020304" pitchFamily="18" charset="0"/>
              <a:ea typeface="Lato"/>
              <a:cs typeface="Times New Roman" panose="02020603050405020304" pitchFamily="18" charset="0"/>
              <a:sym typeface="Lato"/>
            </a:endParaRPr>
          </a:p>
          <a:p>
            <a:pPr marL="457200" lvl="0" indent="-323850" algn="just" rtl="0">
              <a:lnSpc>
                <a:spcPct val="150000"/>
              </a:lnSpc>
              <a:spcBef>
                <a:spcPts val="0"/>
              </a:spcBef>
              <a:spcAft>
                <a:spcPts val="0"/>
              </a:spcAft>
              <a:buSzPts val="1500"/>
              <a:buFont typeface="Lato"/>
              <a:buChar char="●"/>
            </a:pPr>
            <a:r>
              <a:rPr lang="en-GB" sz="1600" dirty="0">
                <a:latin typeface="Times New Roman" panose="02020603050405020304" pitchFamily="18" charset="0"/>
                <a:ea typeface="Lato"/>
                <a:cs typeface="Times New Roman" panose="02020603050405020304" pitchFamily="18" charset="0"/>
                <a:sym typeface="Lato"/>
              </a:rPr>
              <a:t>Payment Module: Used for managing the details </a:t>
            </a:r>
            <a:r>
              <a:rPr lang="en-GB" sz="1600">
                <a:latin typeface="Times New Roman" panose="02020603050405020304" pitchFamily="18" charset="0"/>
                <a:ea typeface="Lato"/>
                <a:cs typeface="Times New Roman" panose="02020603050405020304" pitchFamily="18" charset="0"/>
                <a:sym typeface="Lato"/>
              </a:rPr>
              <a:t>of Paymen</a:t>
            </a:r>
            <a:r>
              <a:rPr lang="en-GB" sz="1600">
                <a:latin typeface="Times New Roman" panose="02020603050405020304" pitchFamily="18" charset="0"/>
                <a:ea typeface="Arial"/>
                <a:cs typeface="Times New Roman" panose="02020603050405020304" pitchFamily="18" charset="0"/>
                <a:sym typeface="Arial"/>
              </a:rPr>
              <a:t>t, </a:t>
            </a:r>
            <a:r>
              <a:rPr lang="en-GB" sz="1600" dirty="0">
                <a:latin typeface="Times New Roman" panose="02020603050405020304" pitchFamily="18" charset="0"/>
                <a:ea typeface="Arial"/>
                <a:cs typeface="Times New Roman" panose="02020603050405020304" pitchFamily="18" charset="0"/>
                <a:sym typeface="Arial"/>
              </a:rPr>
              <a:t>add ,update module…</a:t>
            </a:r>
            <a:endParaRPr sz="1600" dirty="0">
              <a:latin typeface="Times New Roman" panose="02020603050405020304" pitchFamily="18" charset="0"/>
              <a:ea typeface="Arial"/>
              <a:cs typeface="Times New Roman" panose="02020603050405020304" pitchFamily="18" charset="0"/>
              <a:sym typeface="Arial"/>
            </a:endParaRPr>
          </a:p>
          <a:p>
            <a:pPr marL="457200" lvl="0" indent="0" algn="just" rtl="0">
              <a:lnSpc>
                <a:spcPct val="115000"/>
              </a:lnSpc>
              <a:spcBef>
                <a:spcPts val="0"/>
              </a:spcBef>
              <a:spcAft>
                <a:spcPts val="0"/>
              </a:spcAft>
              <a:buNone/>
            </a:pPr>
            <a:endParaRPr sz="1200" dirty="0">
              <a:latin typeface="Times New Roman"/>
              <a:ea typeface="Times New Roman"/>
              <a:cs typeface="Times New Roman"/>
              <a:sym typeface="Times New Roman"/>
            </a:endParaRPr>
          </a:p>
          <a:p>
            <a:pPr marL="457200" lvl="0" indent="0" algn="just" rtl="0">
              <a:lnSpc>
                <a:spcPct val="115000"/>
              </a:lnSpc>
              <a:spcBef>
                <a:spcPts val="1200"/>
              </a:spcBef>
              <a:spcAft>
                <a:spcPts val="0"/>
              </a:spcAft>
              <a:buNone/>
            </a:pPr>
            <a:endParaRPr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Times New Roman" panose="02020603050405020304" pitchFamily="18" charset="0"/>
                <a:cs typeface="Times New Roman" panose="02020603050405020304" pitchFamily="18" charset="0"/>
              </a:rPr>
              <a:t>AUTHENTICATION &amp; AUTHORIZATION </a:t>
            </a:r>
            <a:endParaRPr lang="en-GB" sz="3400" b="1" dirty="0">
              <a:latin typeface="Times New Roman" panose="02020603050405020304" pitchFamily="18" charset="0"/>
              <a:cs typeface="Times New Roman" panose="02020603050405020304" pitchFamily="18" charset="0"/>
            </a:endParaRPr>
          </a:p>
        </p:txBody>
      </p:sp>
      <p:sp>
        <p:nvSpPr>
          <p:cNvPr id="290" name="Google Shape;290;p25"/>
          <p:cNvSpPr txBox="1">
            <a:spLocks noGrp="1"/>
          </p:cNvSpPr>
          <p:nvPr>
            <p:ph type="body" idx="1"/>
          </p:nvPr>
        </p:nvSpPr>
        <p:spPr>
          <a:xfrm>
            <a:off x="1297500" y="1114425"/>
            <a:ext cx="7332000" cy="3407568"/>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600" b="1" dirty="0">
                <a:latin typeface="Times New Roman" panose="02020603050405020304" pitchFamily="18" charset="0"/>
                <a:ea typeface="Times New Roman"/>
                <a:cs typeface="Times New Roman" panose="02020603050405020304" pitchFamily="18" charset="0"/>
                <a:sym typeface="Times New Roman"/>
              </a:rPr>
              <a:t>Authentication</a:t>
            </a:r>
            <a:r>
              <a:rPr lang="en-GB" sz="1600" dirty="0">
                <a:latin typeface="Times New Roman" panose="02020603050405020304" pitchFamily="18" charset="0"/>
                <a:ea typeface="Times New Roman"/>
                <a:cs typeface="Times New Roman" panose="02020603050405020304" pitchFamily="18" charset="0"/>
                <a:sym typeface="Times New Roman"/>
              </a:rPr>
              <a:t>: </a:t>
            </a:r>
            <a:endParaRPr sz="16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50000"/>
              </a:lnSpc>
              <a:spcBef>
                <a:spcPts val="0"/>
              </a:spcBef>
              <a:spcAft>
                <a:spcPts val="0"/>
              </a:spcAft>
              <a:buNone/>
            </a:pPr>
            <a:r>
              <a:rPr lang="en-GB" sz="1600" dirty="0">
                <a:latin typeface="Times New Roman" panose="02020603050405020304" pitchFamily="18" charset="0"/>
                <a:ea typeface="Times New Roman"/>
                <a:cs typeface="Times New Roman" panose="02020603050405020304" pitchFamily="18" charset="0"/>
                <a:sym typeface="Times New Roman"/>
              </a:rPr>
              <a:t>        </a:t>
            </a:r>
            <a:r>
              <a:rPr lang="en-GB" sz="1600" dirty="0">
                <a:latin typeface="Times New Roman" panose="02020603050405020304" pitchFamily="18" charset="0"/>
                <a:cs typeface="Times New Roman" panose="02020603050405020304" pitchFamily="18" charset="0"/>
              </a:rPr>
              <a:t>     Any end-user should be authenticated using a unique username  and  password.</a:t>
            </a:r>
            <a:endParaRPr sz="16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600" dirty="0">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r>
              <a:rPr lang="en-GB" sz="1600" dirty="0">
                <a:latin typeface="Times New Roman" panose="02020603050405020304" pitchFamily="18" charset="0"/>
                <a:ea typeface="Times New Roman"/>
                <a:cs typeface="Times New Roman" panose="02020603050405020304" pitchFamily="18" charset="0"/>
                <a:sym typeface="Times New Roman"/>
              </a:rPr>
              <a:t>  </a:t>
            </a:r>
            <a:r>
              <a:rPr lang="en-GB" sz="1600" b="1" dirty="0">
                <a:latin typeface="Times New Roman" panose="02020603050405020304" pitchFamily="18" charset="0"/>
                <a:ea typeface="Times New Roman"/>
                <a:cs typeface="Times New Roman" panose="02020603050405020304" pitchFamily="18" charset="0"/>
                <a:sym typeface="Times New Roman"/>
              </a:rPr>
              <a:t>Authorization:</a:t>
            </a:r>
          </a:p>
          <a:p>
            <a:pPr marL="0" indent="0" algn="just">
              <a:lnSpc>
                <a:spcPct val="150000"/>
              </a:lnSpc>
              <a:buNone/>
            </a:pPr>
            <a:r>
              <a:rPr lang="en-GB" sz="1600" b="1" dirty="0">
                <a:latin typeface="Times New Roman" panose="02020603050405020304" pitchFamily="18" charset="0"/>
                <a:cs typeface="Times New Roman" panose="02020603050405020304" pitchFamily="18" charset="0"/>
                <a:sym typeface="Times New Roman"/>
              </a:rPr>
              <a:t>              </a:t>
            </a:r>
            <a:r>
              <a:rPr lang="en-US" sz="1600" dirty="0">
                <a:latin typeface="Times New Roman" panose="02020603050405020304" pitchFamily="18" charset="0"/>
                <a:ea typeface="Lato"/>
                <a:cs typeface="Times New Roman" panose="02020603050405020304" pitchFamily="18" charset="0"/>
                <a:sym typeface="Lato"/>
              </a:rPr>
              <a:t>The operations supported and allowed would be based on the user type. For example , Administrator has the  rights to add product information and view customer details. He can also view order detail and purchase details of a medicines. Whereas User/Buyer has a right to Add, Remove and Clear all the products from cart.</a:t>
            </a:r>
          </a:p>
          <a:p>
            <a:pPr marL="0" lvl="0" indent="0" algn="l" rtl="0">
              <a:spcBef>
                <a:spcPts val="0"/>
              </a:spcBef>
              <a:spcAft>
                <a:spcPts val="0"/>
              </a:spcAft>
              <a:buNone/>
            </a:pPr>
            <a:endParaRPr sz="1500" dirty="0"/>
          </a:p>
          <a:p>
            <a:pPr marL="0" lvl="0" indent="0" algn="l" rtl="0">
              <a:spcBef>
                <a:spcPts val="1200"/>
              </a:spcBef>
              <a:spcAft>
                <a:spcPts val="0"/>
              </a:spcAft>
              <a:buNone/>
            </a:pPr>
            <a:r>
              <a:rPr lang="en-GB" sz="1500" dirty="0"/>
              <a:t>             </a:t>
            </a:r>
            <a:endParaRPr sz="1500" dirty="0"/>
          </a:p>
          <a:p>
            <a:pPr marL="228600" lvl="0" indent="0" algn="l" rtl="0">
              <a:spcBef>
                <a:spcPts val="0"/>
              </a:spcBef>
              <a:spcAft>
                <a:spcPts val="0"/>
              </a:spcAft>
              <a:buNone/>
            </a:pPr>
            <a:r>
              <a:rPr lang="en-GB" sz="1600" dirty="0">
                <a:latin typeface="Times New Roman"/>
                <a:ea typeface="Times New Roman"/>
                <a:cs typeface="Times New Roman"/>
                <a:sym typeface="Times New Roman"/>
              </a:rPr>
              <a:t> </a:t>
            </a:r>
            <a:endParaRPr sz="1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2082</TotalTime>
  <Words>922</Words>
  <Application>Microsoft Office PowerPoint</Application>
  <PresentationFormat>On-screen Show (16:9)</PresentationFormat>
  <Paragraphs>106</Paragraphs>
  <Slides>20</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-apple-system</vt:lpstr>
      <vt:lpstr>Aharoni</vt:lpstr>
      <vt:lpstr>Lato</vt:lpstr>
      <vt:lpstr>Times New Roman</vt:lpstr>
      <vt:lpstr>Average</vt:lpstr>
      <vt:lpstr>Montserrat</vt:lpstr>
      <vt:lpstr>Arial Black</vt:lpstr>
      <vt:lpstr>Arial</vt:lpstr>
      <vt:lpstr>Corbel</vt:lpstr>
      <vt:lpstr>Parallax</vt:lpstr>
      <vt:lpstr>E-Medicare  RLL Project Group -O6</vt:lpstr>
      <vt:lpstr>TEAM MEMBERS :   GithubLink : https://github.com/RLLPROJECT-2023/RLL-2023-E-Medicare-06</vt:lpstr>
      <vt:lpstr>ABSTRACT</vt:lpstr>
      <vt:lpstr>INTRODUCTION</vt:lpstr>
      <vt:lpstr>PROPOSED SYSTEM  The proposed medical Booking Store System will completely Revolutionize the industry.  Searching of products, order placing, billing and product stock can be maintained by a single click.  The payment of the order can also be done by credit cards. </vt:lpstr>
      <vt:lpstr>ENTITY RELATIONSHIP DIAGRAM</vt:lpstr>
      <vt:lpstr>TECHNOLOGY USED</vt:lpstr>
      <vt:lpstr>SYSTEM OVERVIEW: The “E-Medicare” should support basic functionalities  for all below listed users.   Login Module: Used for managing the login details.   Users Module: Used for managing the users of the system.  Admin Module: Used for managing.  medicine details and user information.  Medicine Module: Used for managing the Medicine details.  Contact us: Used if customer is having complaints.  Cart Module: Used for managing the details of Cart. Payment Module: Used for managing the details of Payment, add ,update module…  </vt:lpstr>
      <vt:lpstr>AUTHENTICATION &amp; AUTHORIZATION </vt:lpstr>
      <vt:lpstr>FUNCTIONAL FLOW</vt:lpstr>
      <vt:lpstr>ENVIRONMENT</vt:lpstr>
      <vt:lpstr>UML DIAGRAM</vt:lpstr>
      <vt:lpstr>CASE DIAGRAM</vt:lpstr>
      <vt:lpstr>SEQUENCE DIAGRAM</vt:lpstr>
      <vt:lpstr>UNIT TESTING</vt:lpstr>
      <vt:lpstr>ADVANTAGES</vt:lpstr>
      <vt:lpstr>Available Medicine:</vt:lpstr>
      <vt:lpstr>PowerPoint Presentation</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E-Medicare  RLL Project - Group 01</dc:title>
  <dc:creator>jyothi shankar</dc:creator>
  <cp:lastModifiedBy>Ramya Prakash</cp:lastModifiedBy>
  <cp:revision>14</cp:revision>
  <dcterms:modified xsi:type="dcterms:W3CDTF">2023-12-18T07:38:23Z</dcterms:modified>
</cp:coreProperties>
</file>