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107" d="100"/>
          <a:sy n="107" d="100"/>
        </p:scale>
        <p:origin x="148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FC2B82F3-C5FB-4246-A967-49130CF92A43}" type="datetimeFigureOut">
              <a:rPr lang="en-IN" smtClean="0"/>
              <a:t>08-06-2023</a:t>
            </a:fld>
            <a:endParaRPr lang="en-IN"/>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IN"/>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16B33D7B-ED0C-4C56-94B4-7098FCFC811C}" type="slidenum">
              <a:rPr lang="en-IN" smtClean="0"/>
              <a:t>‹#›</a:t>
            </a:fld>
            <a:endParaRPr lang="en-IN"/>
          </a:p>
        </p:txBody>
      </p:sp>
    </p:spTree>
    <p:extLst>
      <p:ext uri="{BB962C8B-B14F-4D97-AF65-F5344CB8AC3E}">
        <p14:creationId xmlns:p14="http://schemas.microsoft.com/office/powerpoint/2010/main" val="111754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B82F3-C5FB-4246-A967-49130CF92A4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213992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B82F3-C5FB-4246-A967-49130CF92A4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83500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B82F3-C5FB-4246-A967-49130CF92A4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6165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B82F3-C5FB-4246-A967-49130CF92A43}"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33D7B-ED0C-4C56-94B4-7098FCFC811C}" type="slidenum">
              <a:rPr lang="en-IN" smtClean="0"/>
              <a:t>‹#›</a:t>
            </a:fld>
            <a:endParaRPr lang="en-IN"/>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71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B82F3-C5FB-4246-A967-49130CF92A43}"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305094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B82F3-C5FB-4246-A967-49130CF92A43}" type="datetimeFigureOut">
              <a:rPr lang="en-IN" smtClean="0"/>
              <a:t>08-06-2023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198379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2B82F3-C5FB-4246-A967-49130CF92A43}" type="datetimeFigureOut">
              <a:rPr lang="en-IN" smtClean="0"/>
              <a:t>08-06-2023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69203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B82F3-C5FB-4246-A967-49130CF92A43}" type="datetimeFigureOut">
              <a:rPr lang="en-IN" smtClean="0"/>
              <a:t>08-06-2023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324288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B82F3-C5FB-4246-A967-49130CF92A43}"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396869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B82F3-C5FB-4246-A967-49130CF92A43}"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B33D7B-ED0C-4C56-94B4-7098FCFC811C}" type="slidenum">
              <a:rPr lang="en-IN" smtClean="0"/>
              <a:t>‹#›</a:t>
            </a:fld>
            <a:endParaRPr lang="en-IN"/>
          </a:p>
        </p:txBody>
      </p:sp>
    </p:spTree>
    <p:extLst>
      <p:ext uri="{BB962C8B-B14F-4D97-AF65-F5344CB8AC3E}">
        <p14:creationId xmlns:p14="http://schemas.microsoft.com/office/powerpoint/2010/main" val="239209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C2B82F3-C5FB-4246-A967-49130CF92A43}" type="datetimeFigureOut">
              <a:rPr lang="en-IN" smtClean="0"/>
              <a:t>08-06-2023</a:t>
            </a:fld>
            <a:endParaRPr lang="en-IN"/>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16B33D7B-ED0C-4C56-94B4-7098FCFC811C}" type="slidenum">
              <a:rPr lang="en-IN" smtClean="0"/>
              <a:t>‹#›</a:t>
            </a:fld>
            <a:endParaRPr lang="en-IN"/>
          </a:p>
        </p:txBody>
      </p:sp>
    </p:spTree>
    <p:extLst>
      <p:ext uri="{BB962C8B-B14F-4D97-AF65-F5344CB8AC3E}">
        <p14:creationId xmlns:p14="http://schemas.microsoft.com/office/powerpoint/2010/main" val="37509129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27BD-13DD-6422-FC65-1D755ECC0AF9}"/>
              </a:ext>
            </a:extLst>
          </p:cNvPr>
          <p:cNvSpPr>
            <a:spLocks noGrp="1"/>
          </p:cNvSpPr>
          <p:nvPr>
            <p:ph type="ctrTitle"/>
          </p:nvPr>
        </p:nvSpPr>
        <p:spPr/>
        <p:txBody>
          <a:bodyPr>
            <a:normAutofit/>
          </a:bodyPr>
          <a:lstStyle/>
          <a:p>
            <a:r>
              <a:rPr lang="en-US" dirty="0">
                <a:latin typeface="HP Simplified Jpan" panose="020B0500000000000000" pitchFamily="34" charset="-128"/>
                <a:ea typeface="HP Simplified Jpan" panose="020B0500000000000000" pitchFamily="34" charset="-128"/>
              </a:rPr>
              <a:t>Introduction to Machine Learning and its Concepts</a:t>
            </a:r>
            <a:endParaRPr lang="en-IN" dirty="0">
              <a:latin typeface="HP Simplified Jpan" panose="020B0500000000000000" pitchFamily="34" charset="-128"/>
              <a:ea typeface="HP Simplified Jpan" panose="020B0500000000000000" pitchFamily="34" charset="-128"/>
            </a:endParaRPr>
          </a:p>
        </p:txBody>
      </p:sp>
      <p:sp>
        <p:nvSpPr>
          <p:cNvPr id="3" name="Subtitle 2">
            <a:extLst>
              <a:ext uri="{FF2B5EF4-FFF2-40B4-BE49-F238E27FC236}">
                <a16:creationId xmlns:a16="http://schemas.microsoft.com/office/drawing/2014/main" id="{AAD3AC3E-E1E4-B4FC-2B93-FE8CF35F67CF}"/>
              </a:ext>
            </a:extLst>
          </p:cNvPr>
          <p:cNvSpPr>
            <a:spLocks noGrp="1"/>
          </p:cNvSpPr>
          <p:nvPr>
            <p:ph type="subTitle" idx="1"/>
          </p:nvPr>
        </p:nvSpPr>
        <p:spPr/>
        <p:txBody>
          <a:bodyPr>
            <a:normAutofit fontScale="92500" lnSpcReduction="10000"/>
          </a:bodyPr>
          <a:lstStyle/>
          <a:p>
            <a:pPr algn="r"/>
            <a:r>
              <a:rPr lang="en-IN" dirty="0"/>
              <a:t>Assignment 6 </a:t>
            </a:r>
          </a:p>
          <a:p>
            <a:pPr algn="r"/>
            <a:r>
              <a:rPr lang="en-IN" dirty="0"/>
              <a:t>Agile Software Engineering</a:t>
            </a:r>
          </a:p>
          <a:p>
            <a:pPr algn="r"/>
            <a:r>
              <a:rPr lang="en-IN" dirty="0"/>
              <a:t>Ramya Raga. N</a:t>
            </a:r>
          </a:p>
          <a:p>
            <a:pPr algn="r"/>
            <a:r>
              <a:rPr lang="en-IN" dirty="0"/>
              <a:t>BSc Hons (A)</a:t>
            </a:r>
          </a:p>
        </p:txBody>
      </p:sp>
    </p:spTree>
    <p:extLst>
      <p:ext uri="{BB962C8B-B14F-4D97-AF65-F5344CB8AC3E}">
        <p14:creationId xmlns:p14="http://schemas.microsoft.com/office/powerpoint/2010/main" val="73250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7B6B-2652-1B5B-F643-9C10DA740515}"/>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Decision Trees </a:t>
            </a:r>
          </a:p>
        </p:txBody>
      </p:sp>
      <p:sp>
        <p:nvSpPr>
          <p:cNvPr id="3" name="Content Placeholder 2">
            <a:extLst>
              <a:ext uri="{FF2B5EF4-FFF2-40B4-BE49-F238E27FC236}">
                <a16:creationId xmlns:a16="http://schemas.microsoft.com/office/drawing/2014/main" id="{09EE0F0D-71D5-EFF8-63A7-B2BFB8E6D3C8}"/>
              </a:ext>
            </a:extLst>
          </p:cNvPr>
          <p:cNvSpPr>
            <a:spLocks noGrp="1"/>
          </p:cNvSpPr>
          <p:nvPr>
            <p:ph idx="1"/>
          </p:nvPr>
        </p:nvSpPr>
        <p:spPr/>
        <p:txBody>
          <a:bodyPr/>
          <a:lstStyle/>
          <a:p>
            <a:r>
              <a:rPr lang="en-US" dirty="0"/>
              <a:t>The decision tree algorithm constructs a tree-shaped structure by dividing data based on various features and their values. It prioritizes the most informative features to make optimal splits. The objective is to create a tree that effectively separates classes or minimizes prediction errors in regression tasks.</a:t>
            </a:r>
            <a:endParaRPr lang="en-IN" dirty="0"/>
          </a:p>
        </p:txBody>
      </p:sp>
    </p:spTree>
    <p:extLst>
      <p:ext uri="{BB962C8B-B14F-4D97-AF65-F5344CB8AC3E}">
        <p14:creationId xmlns:p14="http://schemas.microsoft.com/office/powerpoint/2010/main" val="215879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a Decision Tree?">
            <a:extLst>
              <a:ext uri="{FF2B5EF4-FFF2-40B4-BE49-F238E27FC236}">
                <a16:creationId xmlns:a16="http://schemas.microsoft.com/office/drawing/2014/main" id="{B3D4CD72-5411-94C7-7BB9-F2FF4E3BE8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25" t="5493" r="1210" b="4687"/>
          <a:stretch/>
        </p:blipFill>
        <p:spPr bwMode="auto">
          <a:xfrm>
            <a:off x="1587501" y="857250"/>
            <a:ext cx="6032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91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0EFB-2844-AA2C-F12C-4A38940CE593}"/>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Support Vector Machines </a:t>
            </a:r>
          </a:p>
        </p:txBody>
      </p:sp>
      <p:sp>
        <p:nvSpPr>
          <p:cNvPr id="3" name="Content Placeholder 2">
            <a:extLst>
              <a:ext uri="{FF2B5EF4-FFF2-40B4-BE49-F238E27FC236}">
                <a16:creationId xmlns:a16="http://schemas.microsoft.com/office/drawing/2014/main" id="{F3F2A600-C13C-796E-4CEA-3830893D3E80}"/>
              </a:ext>
            </a:extLst>
          </p:cNvPr>
          <p:cNvSpPr>
            <a:spLocks noGrp="1"/>
          </p:cNvSpPr>
          <p:nvPr>
            <p:ph idx="1"/>
          </p:nvPr>
        </p:nvSpPr>
        <p:spPr/>
        <p:txBody>
          <a:bodyPr/>
          <a:lstStyle/>
          <a:p>
            <a:r>
              <a:rPr lang="en-US" dirty="0"/>
              <a:t>SVM works by finding the best possible line or boundary (known as the hyperplane) that separates different classes of data points. The goal is to maximize the margin, which is the distance between the hyperplane and the nearest data points from each class. By maximizing the margin, SVM aims to achieve better generalization and improve its ability to classify new, unseen data accurately.</a:t>
            </a:r>
            <a:endParaRPr lang="en-IN" dirty="0"/>
          </a:p>
        </p:txBody>
      </p:sp>
    </p:spTree>
    <p:extLst>
      <p:ext uri="{BB962C8B-B14F-4D97-AF65-F5344CB8AC3E}">
        <p14:creationId xmlns:p14="http://schemas.microsoft.com/office/powerpoint/2010/main" val="336562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cikit-learn SVM Tutorial with Python (Support Vector Machines) | DataCamp">
            <a:extLst>
              <a:ext uri="{FF2B5EF4-FFF2-40B4-BE49-F238E27FC236}">
                <a16:creationId xmlns:a16="http://schemas.microsoft.com/office/drawing/2014/main" id="{A0CB0E52-A80D-EC01-0993-24A3C1ACE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1" y="1029718"/>
            <a:ext cx="5751938" cy="466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48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F10F-0E81-80AF-B972-8993D012A15D}"/>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Unsupervised Learning</a:t>
            </a:r>
          </a:p>
        </p:txBody>
      </p:sp>
      <p:sp>
        <p:nvSpPr>
          <p:cNvPr id="3" name="Content Placeholder 2">
            <a:extLst>
              <a:ext uri="{FF2B5EF4-FFF2-40B4-BE49-F238E27FC236}">
                <a16:creationId xmlns:a16="http://schemas.microsoft.com/office/drawing/2014/main" id="{A0E7551B-CD40-CB1C-21AC-CF2058ED101D}"/>
              </a:ext>
            </a:extLst>
          </p:cNvPr>
          <p:cNvSpPr>
            <a:spLocks noGrp="1"/>
          </p:cNvSpPr>
          <p:nvPr>
            <p:ph idx="1"/>
          </p:nvPr>
        </p:nvSpPr>
        <p:spPr/>
        <p:txBody>
          <a:bodyPr/>
          <a:lstStyle/>
          <a:p>
            <a:r>
              <a:rPr lang="en-US" dirty="0"/>
              <a:t>Unsupervised Learning is a subset of Machine Learning that focuses on extracting patterns and structures from unlabeled data. Unlike supervised learning, it does not rely on predefined target labels. Instead, its objective is to uncover inherent patterns, relationships, and clusters within the data.</a:t>
            </a:r>
            <a:endParaRPr lang="en-IN" dirty="0"/>
          </a:p>
        </p:txBody>
      </p:sp>
    </p:spTree>
    <p:extLst>
      <p:ext uri="{BB962C8B-B14F-4D97-AF65-F5344CB8AC3E}">
        <p14:creationId xmlns:p14="http://schemas.microsoft.com/office/powerpoint/2010/main" val="390163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Unsupervised Learning - Machine Learning Algorithms - TechVidvan">
            <a:extLst>
              <a:ext uri="{FF2B5EF4-FFF2-40B4-BE49-F238E27FC236}">
                <a16:creationId xmlns:a16="http://schemas.microsoft.com/office/drawing/2014/main" id="{A7AAC946-5629-50D2-8559-7D4092F72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828857"/>
            <a:ext cx="8483600" cy="317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31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867E-647D-8980-09CD-1EFF7B740090}"/>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Unsupervised Learning </a:t>
            </a:r>
          </a:p>
        </p:txBody>
      </p:sp>
      <p:sp>
        <p:nvSpPr>
          <p:cNvPr id="3" name="Content Placeholder 2">
            <a:extLst>
              <a:ext uri="{FF2B5EF4-FFF2-40B4-BE49-F238E27FC236}">
                <a16:creationId xmlns:a16="http://schemas.microsoft.com/office/drawing/2014/main" id="{77DDA703-4924-E586-4C8D-512D8689F88E}"/>
              </a:ext>
            </a:extLst>
          </p:cNvPr>
          <p:cNvSpPr>
            <a:spLocks noGrp="1"/>
          </p:cNvSpPr>
          <p:nvPr>
            <p:ph idx="1"/>
          </p:nvPr>
        </p:nvSpPr>
        <p:spPr/>
        <p:txBody>
          <a:bodyPr/>
          <a:lstStyle/>
          <a:p>
            <a:r>
              <a:rPr lang="en-IN" dirty="0"/>
              <a:t>Clustering </a:t>
            </a:r>
          </a:p>
          <a:p>
            <a:endParaRPr lang="en-IN" dirty="0"/>
          </a:p>
          <a:p>
            <a:endParaRPr lang="en-IN" dirty="0"/>
          </a:p>
          <a:p>
            <a:r>
              <a:rPr lang="en-IN" dirty="0"/>
              <a:t>Dimensionality Reduction</a:t>
            </a:r>
          </a:p>
        </p:txBody>
      </p:sp>
    </p:spTree>
    <p:extLst>
      <p:ext uri="{BB962C8B-B14F-4D97-AF65-F5344CB8AC3E}">
        <p14:creationId xmlns:p14="http://schemas.microsoft.com/office/powerpoint/2010/main" val="233823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E21B-18A9-6768-1D19-A7DC616AE00D}"/>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Clustering</a:t>
            </a:r>
          </a:p>
        </p:txBody>
      </p:sp>
      <p:sp>
        <p:nvSpPr>
          <p:cNvPr id="3" name="Content Placeholder 2">
            <a:extLst>
              <a:ext uri="{FF2B5EF4-FFF2-40B4-BE49-F238E27FC236}">
                <a16:creationId xmlns:a16="http://schemas.microsoft.com/office/drawing/2014/main" id="{A5419CD5-90C1-1493-F884-1D8C546824FB}"/>
              </a:ext>
            </a:extLst>
          </p:cNvPr>
          <p:cNvSpPr>
            <a:spLocks noGrp="1"/>
          </p:cNvSpPr>
          <p:nvPr>
            <p:ph idx="1"/>
          </p:nvPr>
        </p:nvSpPr>
        <p:spPr/>
        <p:txBody>
          <a:bodyPr/>
          <a:lstStyle/>
          <a:p>
            <a:r>
              <a:rPr lang="en-US" dirty="0"/>
              <a:t>Clustering is a key technique in unsupervised learning that involves grouping similar data points based on their inherent similarities or distances. Its goal is to identify natural clusters or categories within the data, without prior knowledge of class labels.</a:t>
            </a:r>
            <a:endParaRPr lang="en-IN" dirty="0"/>
          </a:p>
        </p:txBody>
      </p:sp>
    </p:spTree>
    <p:extLst>
      <p:ext uri="{BB962C8B-B14F-4D97-AF65-F5344CB8AC3E}">
        <p14:creationId xmlns:p14="http://schemas.microsoft.com/office/powerpoint/2010/main" val="1409831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lustering in Machine Learning - Nixus">
            <a:extLst>
              <a:ext uri="{FF2B5EF4-FFF2-40B4-BE49-F238E27FC236}">
                <a16:creationId xmlns:a16="http://schemas.microsoft.com/office/drawing/2014/main" id="{6E5A907D-6BC1-7218-7BB2-EB9F36651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1398061"/>
            <a:ext cx="7812029" cy="406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489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B708-1BCB-6E83-D677-E6EAC702F7A8}"/>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Dimensionality Reduction </a:t>
            </a:r>
          </a:p>
        </p:txBody>
      </p:sp>
      <p:sp>
        <p:nvSpPr>
          <p:cNvPr id="3" name="Content Placeholder 2">
            <a:extLst>
              <a:ext uri="{FF2B5EF4-FFF2-40B4-BE49-F238E27FC236}">
                <a16:creationId xmlns:a16="http://schemas.microsoft.com/office/drawing/2014/main" id="{AA1AFE16-6302-F989-54C2-31AC2ED14BBF}"/>
              </a:ext>
            </a:extLst>
          </p:cNvPr>
          <p:cNvSpPr>
            <a:spLocks noGrp="1"/>
          </p:cNvSpPr>
          <p:nvPr>
            <p:ph idx="1"/>
          </p:nvPr>
        </p:nvSpPr>
        <p:spPr/>
        <p:txBody>
          <a:bodyPr/>
          <a:lstStyle/>
          <a:p>
            <a:r>
              <a:rPr lang="en-US" dirty="0"/>
              <a:t>Dimensionality reduction is a technique used in machine learning to reduce the number of features or variables in a dataset while preserving the important information. It addresses the problem of high-dimensional data, where the presence of numerous features can lead to increased computational complexity, overfitting, and difficulties in visualization.</a:t>
            </a:r>
            <a:endParaRPr lang="en-IN" dirty="0"/>
          </a:p>
        </p:txBody>
      </p:sp>
    </p:spTree>
    <p:extLst>
      <p:ext uri="{BB962C8B-B14F-4D97-AF65-F5344CB8AC3E}">
        <p14:creationId xmlns:p14="http://schemas.microsoft.com/office/powerpoint/2010/main" val="187850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7304-B555-3479-8271-95CE2000A77B}"/>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What is Machine Learning? </a:t>
            </a:r>
          </a:p>
        </p:txBody>
      </p:sp>
      <p:sp>
        <p:nvSpPr>
          <p:cNvPr id="3" name="Content Placeholder 2">
            <a:extLst>
              <a:ext uri="{FF2B5EF4-FFF2-40B4-BE49-F238E27FC236}">
                <a16:creationId xmlns:a16="http://schemas.microsoft.com/office/drawing/2014/main" id="{BA48DD08-8761-6EE6-9B29-FBB95DCBAE9C}"/>
              </a:ext>
            </a:extLst>
          </p:cNvPr>
          <p:cNvSpPr>
            <a:spLocks noGrp="1"/>
          </p:cNvSpPr>
          <p:nvPr>
            <p:ph idx="1"/>
          </p:nvPr>
        </p:nvSpPr>
        <p:spPr/>
        <p:txBody>
          <a:bodyPr/>
          <a:lstStyle/>
          <a:p>
            <a:pPr marL="0" indent="0">
              <a:buNone/>
            </a:pPr>
            <a:r>
              <a:rPr lang="en-US" dirty="0"/>
              <a:t>Machine Learning is a branch of AI that concentrates on creating algorithms and models capable of learning from data and making predictions or decisions, without the need for explicit programming.</a:t>
            </a:r>
            <a:endParaRPr lang="en-IN" dirty="0"/>
          </a:p>
        </p:txBody>
      </p:sp>
    </p:spTree>
    <p:extLst>
      <p:ext uri="{BB962C8B-B14F-4D97-AF65-F5344CB8AC3E}">
        <p14:creationId xmlns:p14="http://schemas.microsoft.com/office/powerpoint/2010/main" val="1297115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53F50B9-CF56-A9D6-27E1-EDD85D72B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54" y="857250"/>
            <a:ext cx="783550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12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54EA-347F-F9D2-B8D8-9E3BD52F092D}"/>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Reinforcement Learning </a:t>
            </a:r>
          </a:p>
        </p:txBody>
      </p:sp>
      <p:sp>
        <p:nvSpPr>
          <p:cNvPr id="3" name="Content Placeholder 2">
            <a:extLst>
              <a:ext uri="{FF2B5EF4-FFF2-40B4-BE49-F238E27FC236}">
                <a16:creationId xmlns:a16="http://schemas.microsoft.com/office/drawing/2014/main" id="{1A7BB410-999E-0D87-5B23-CA2896A743BE}"/>
              </a:ext>
            </a:extLst>
          </p:cNvPr>
          <p:cNvSpPr>
            <a:spLocks noGrp="1"/>
          </p:cNvSpPr>
          <p:nvPr>
            <p:ph idx="1"/>
          </p:nvPr>
        </p:nvSpPr>
        <p:spPr/>
        <p:txBody>
          <a:bodyPr/>
          <a:lstStyle/>
          <a:p>
            <a:r>
              <a:rPr lang="en-US" dirty="0"/>
              <a:t>In reinforcement learning, the agent learns through a trial-and-error process. It interacts with the environment, takes actions, receives feedback in the form of rewards or penalties, and adjusts its actions based on the received feedback. The goal is to learn an optimal policy that determines the best actions to take in different situations to maximize long-term rewards.</a:t>
            </a:r>
            <a:endParaRPr lang="en-IN" dirty="0"/>
          </a:p>
        </p:txBody>
      </p:sp>
    </p:spTree>
    <p:extLst>
      <p:ext uri="{BB962C8B-B14F-4D97-AF65-F5344CB8AC3E}">
        <p14:creationId xmlns:p14="http://schemas.microsoft.com/office/powerpoint/2010/main" val="190832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inforcement Learning Tutorial - Javatpoint">
            <a:extLst>
              <a:ext uri="{FF2B5EF4-FFF2-40B4-BE49-F238E27FC236}">
                <a16:creationId xmlns:a16="http://schemas.microsoft.com/office/drawing/2014/main" id="{DC8658E6-2BC5-7231-A409-BEA27F364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55927"/>
            <a:ext cx="3929063" cy="354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1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0206-7B37-563A-7501-4873C7D0FDE9}"/>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Reinforcement Learning</a:t>
            </a:r>
          </a:p>
        </p:txBody>
      </p:sp>
      <p:sp>
        <p:nvSpPr>
          <p:cNvPr id="3" name="Content Placeholder 2">
            <a:extLst>
              <a:ext uri="{FF2B5EF4-FFF2-40B4-BE49-F238E27FC236}">
                <a16:creationId xmlns:a16="http://schemas.microsoft.com/office/drawing/2014/main" id="{C6AD0505-020D-DD14-FCCD-FE1EDADF5111}"/>
              </a:ext>
            </a:extLst>
          </p:cNvPr>
          <p:cNvSpPr>
            <a:spLocks noGrp="1"/>
          </p:cNvSpPr>
          <p:nvPr>
            <p:ph idx="1"/>
          </p:nvPr>
        </p:nvSpPr>
        <p:spPr/>
        <p:txBody>
          <a:bodyPr/>
          <a:lstStyle/>
          <a:p>
            <a:r>
              <a:rPr lang="en-IN" b="1" dirty="0"/>
              <a:t>Q-Learning </a:t>
            </a:r>
          </a:p>
          <a:p>
            <a:endParaRPr lang="en-IN" b="1" dirty="0"/>
          </a:p>
          <a:p>
            <a:endParaRPr lang="en-IN" b="1" dirty="0"/>
          </a:p>
          <a:p>
            <a:r>
              <a:rPr lang="en-IN" b="1" dirty="0"/>
              <a:t>Deep Q-Networks</a:t>
            </a:r>
          </a:p>
        </p:txBody>
      </p:sp>
    </p:spTree>
    <p:extLst>
      <p:ext uri="{BB962C8B-B14F-4D97-AF65-F5344CB8AC3E}">
        <p14:creationId xmlns:p14="http://schemas.microsoft.com/office/powerpoint/2010/main" val="89193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DA8F-28CD-63E2-D7AD-DE1EA80F427A}"/>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Q-Learning </a:t>
            </a:r>
          </a:p>
        </p:txBody>
      </p:sp>
      <p:sp>
        <p:nvSpPr>
          <p:cNvPr id="3" name="Content Placeholder 2">
            <a:extLst>
              <a:ext uri="{FF2B5EF4-FFF2-40B4-BE49-F238E27FC236}">
                <a16:creationId xmlns:a16="http://schemas.microsoft.com/office/drawing/2014/main" id="{21E9149D-A6C2-D47A-6081-4A9ACF22ECEB}"/>
              </a:ext>
            </a:extLst>
          </p:cNvPr>
          <p:cNvSpPr>
            <a:spLocks noGrp="1"/>
          </p:cNvSpPr>
          <p:nvPr>
            <p:ph idx="1"/>
          </p:nvPr>
        </p:nvSpPr>
        <p:spPr/>
        <p:txBody>
          <a:bodyPr/>
          <a:lstStyle/>
          <a:p>
            <a:r>
              <a:rPr lang="en-US" dirty="0"/>
              <a:t>It is based on the concept of Q-values, which represent the expected future rewards an agent can obtain by taking a particular action in a given state.</a:t>
            </a:r>
            <a:endParaRPr lang="en-IN" dirty="0"/>
          </a:p>
        </p:txBody>
      </p:sp>
    </p:spTree>
    <p:extLst>
      <p:ext uri="{BB962C8B-B14F-4D97-AF65-F5344CB8AC3E}">
        <p14:creationId xmlns:p14="http://schemas.microsoft.com/office/powerpoint/2010/main" val="4120362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361E-1910-54FD-6350-18A4E7B2C951}"/>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Deep Q-Networks</a:t>
            </a:r>
          </a:p>
        </p:txBody>
      </p:sp>
      <p:sp>
        <p:nvSpPr>
          <p:cNvPr id="3" name="Content Placeholder 2">
            <a:extLst>
              <a:ext uri="{FF2B5EF4-FFF2-40B4-BE49-F238E27FC236}">
                <a16:creationId xmlns:a16="http://schemas.microsoft.com/office/drawing/2014/main" id="{C69B96D8-51B4-A663-58C5-9F13CD739782}"/>
              </a:ext>
            </a:extLst>
          </p:cNvPr>
          <p:cNvSpPr>
            <a:spLocks noGrp="1"/>
          </p:cNvSpPr>
          <p:nvPr>
            <p:ph idx="1"/>
          </p:nvPr>
        </p:nvSpPr>
        <p:spPr/>
        <p:txBody>
          <a:bodyPr/>
          <a:lstStyle/>
          <a:p>
            <a:r>
              <a:rPr lang="en-US" dirty="0"/>
              <a:t>In DQN, a deep neural network is used to estimate the Q-values instead of maintaining a lookup table as in traditional Q-Learning. The network takes the state as input and outputs Q-values for each possible action.</a:t>
            </a:r>
            <a:endParaRPr lang="en-IN" dirty="0"/>
          </a:p>
        </p:txBody>
      </p:sp>
    </p:spTree>
    <p:extLst>
      <p:ext uri="{BB962C8B-B14F-4D97-AF65-F5344CB8AC3E}">
        <p14:creationId xmlns:p14="http://schemas.microsoft.com/office/powerpoint/2010/main" val="136977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Deep Q-Learning | An Introduction To Deep Reinforcement Learning">
            <a:extLst>
              <a:ext uri="{FF2B5EF4-FFF2-40B4-BE49-F238E27FC236}">
                <a16:creationId xmlns:a16="http://schemas.microsoft.com/office/drawing/2014/main" id="{A24062E1-2370-7044-D83C-42C1F61B5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1" y="1242766"/>
            <a:ext cx="6349999" cy="417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268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F565-D4EB-FB2F-7EAC-BC40A596BFD7}"/>
              </a:ext>
            </a:extLst>
          </p:cNvPr>
          <p:cNvSpPr>
            <a:spLocks noGrp="1"/>
          </p:cNvSpPr>
          <p:nvPr>
            <p:ph type="title"/>
          </p:nvPr>
        </p:nvSpPr>
        <p:spPr/>
        <p:txBody>
          <a:bodyPr/>
          <a:lstStyle/>
          <a:p>
            <a:r>
              <a:rPr lang="en-US" dirty="0">
                <a:latin typeface="HP Simplified Jpan" panose="020B0500000000000000" pitchFamily="34" charset="-128"/>
                <a:ea typeface="HP Simplified Jpan" panose="020B0500000000000000" pitchFamily="34" charset="-128"/>
              </a:rPr>
              <a:t>Key Concepts in Machine Learning </a:t>
            </a:r>
            <a:endParaRPr lang="en-IN" dirty="0">
              <a:latin typeface="HP Simplified Jpan" panose="020B0500000000000000" pitchFamily="34" charset="-128"/>
              <a:ea typeface="HP Simplified Jpan" panose="020B0500000000000000" pitchFamily="34" charset="-128"/>
            </a:endParaRPr>
          </a:p>
        </p:txBody>
      </p:sp>
      <p:sp>
        <p:nvSpPr>
          <p:cNvPr id="3" name="Content Placeholder 2">
            <a:extLst>
              <a:ext uri="{FF2B5EF4-FFF2-40B4-BE49-F238E27FC236}">
                <a16:creationId xmlns:a16="http://schemas.microsoft.com/office/drawing/2014/main" id="{CE785C94-FD5D-68D3-C044-41FB1164061D}"/>
              </a:ext>
            </a:extLst>
          </p:cNvPr>
          <p:cNvSpPr>
            <a:spLocks noGrp="1"/>
          </p:cNvSpPr>
          <p:nvPr>
            <p:ph idx="1"/>
          </p:nvPr>
        </p:nvSpPr>
        <p:spPr>
          <a:xfrm>
            <a:off x="635000" y="2125266"/>
            <a:ext cx="7886700" cy="3263504"/>
          </a:xfrm>
        </p:spPr>
        <p:txBody>
          <a:bodyPr/>
          <a:lstStyle/>
          <a:p>
            <a:r>
              <a:rPr lang="en-US" b="1" dirty="0"/>
              <a:t>Training Data</a:t>
            </a:r>
          </a:p>
          <a:p>
            <a:r>
              <a:rPr lang="en-US" b="1" dirty="0"/>
              <a:t> Features and Labels </a:t>
            </a:r>
          </a:p>
          <a:p>
            <a:r>
              <a:rPr lang="en-US" b="1" dirty="0"/>
              <a:t>Model Training </a:t>
            </a:r>
          </a:p>
          <a:p>
            <a:r>
              <a:rPr lang="en-US" b="1" dirty="0"/>
              <a:t>Model Evaluation</a:t>
            </a:r>
          </a:p>
          <a:p>
            <a:r>
              <a:rPr lang="en-US" b="1" dirty="0"/>
              <a:t> Prediction and Inference</a:t>
            </a:r>
            <a:endParaRPr lang="en-IN" b="1" dirty="0"/>
          </a:p>
        </p:txBody>
      </p:sp>
    </p:spTree>
    <p:extLst>
      <p:ext uri="{BB962C8B-B14F-4D97-AF65-F5344CB8AC3E}">
        <p14:creationId xmlns:p14="http://schemas.microsoft.com/office/powerpoint/2010/main" val="3150017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A3A0-9ECE-898D-C0A9-E81CDF8D3D96}"/>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Classification Algorithms</a:t>
            </a:r>
          </a:p>
        </p:txBody>
      </p:sp>
      <p:sp>
        <p:nvSpPr>
          <p:cNvPr id="3" name="Content Placeholder 2">
            <a:extLst>
              <a:ext uri="{FF2B5EF4-FFF2-40B4-BE49-F238E27FC236}">
                <a16:creationId xmlns:a16="http://schemas.microsoft.com/office/drawing/2014/main" id="{373B33A1-ABB6-353B-012F-9B41953FCBB5}"/>
              </a:ext>
            </a:extLst>
          </p:cNvPr>
          <p:cNvSpPr>
            <a:spLocks noGrp="1"/>
          </p:cNvSpPr>
          <p:nvPr>
            <p:ph idx="1"/>
          </p:nvPr>
        </p:nvSpPr>
        <p:spPr/>
        <p:txBody>
          <a:bodyPr/>
          <a:lstStyle/>
          <a:p>
            <a:r>
              <a:rPr lang="en-US" b="1" dirty="0"/>
              <a:t>Logistic Regression </a:t>
            </a:r>
          </a:p>
          <a:p>
            <a:r>
              <a:rPr lang="en-US" b="1" dirty="0"/>
              <a:t>Naive Bayes</a:t>
            </a:r>
          </a:p>
          <a:p>
            <a:r>
              <a:rPr lang="en-US" b="1" dirty="0"/>
              <a:t> Decision Trees </a:t>
            </a:r>
          </a:p>
          <a:p>
            <a:r>
              <a:rPr lang="en-US" b="1" dirty="0"/>
              <a:t>Random Forest</a:t>
            </a:r>
          </a:p>
          <a:p>
            <a:r>
              <a:rPr lang="en-US" b="1" dirty="0"/>
              <a:t> Support Vector Machines (SVM) </a:t>
            </a:r>
          </a:p>
          <a:p>
            <a:r>
              <a:rPr lang="en-US" b="1" dirty="0"/>
              <a:t>K-Nearest Neighbors (KNN)</a:t>
            </a:r>
            <a:endParaRPr lang="en-IN" b="1" dirty="0"/>
          </a:p>
        </p:txBody>
      </p:sp>
    </p:spTree>
    <p:extLst>
      <p:ext uri="{BB962C8B-B14F-4D97-AF65-F5344CB8AC3E}">
        <p14:creationId xmlns:p14="http://schemas.microsoft.com/office/powerpoint/2010/main" val="2241866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1A92-F1B5-9EDE-2160-FA1A11113776}"/>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Logistic Regression </a:t>
            </a:r>
          </a:p>
        </p:txBody>
      </p:sp>
      <p:sp>
        <p:nvSpPr>
          <p:cNvPr id="3" name="Content Placeholder 2">
            <a:extLst>
              <a:ext uri="{FF2B5EF4-FFF2-40B4-BE49-F238E27FC236}">
                <a16:creationId xmlns:a16="http://schemas.microsoft.com/office/drawing/2014/main" id="{AAB5ADE8-D94A-E0B8-EF29-D44349A5B998}"/>
              </a:ext>
            </a:extLst>
          </p:cNvPr>
          <p:cNvSpPr>
            <a:spLocks noGrp="1"/>
          </p:cNvSpPr>
          <p:nvPr>
            <p:ph idx="1"/>
          </p:nvPr>
        </p:nvSpPr>
        <p:spPr/>
        <p:txBody>
          <a:bodyPr/>
          <a:lstStyle/>
          <a:p>
            <a:pPr algn="just"/>
            <a:r>
              <a:rPr lang="en-US" dirty="0"/>
              <a:t>A statistical algorithm that models the relationship between the input features and the probability of belonging to a specific class.</a:t>
            </a:r>
            <a:endParaRPr lang="en-IN" dirty="0"/>
          </a:p>
        </p:txBody>
      </p:sp>
    </p:spTree>
    <p:extLst>
      <p:ext uri="{BB962C8B-B14F-4D97-AF65-F5344CB8AC3E}">
        <p14:creationId xmlns:p14="http://schemas.microsoft.com/office/powerpoint/2010/main" val="261559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4414-C5F9-C694-B31F-D47A83907D1A}"/>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Why is machine learning important?</a:t>
            </a:r>
          </a:p>
        </p:txBody>
      </p:sp>
      <p:sp>
        <p:nvSpPr>
          <p:cNvPr id="3" name="Content Placeholder 2">
            <a:extLst>
              <a:ext uri="{FF2B5EF4-FFF2-40B4-BE49-F238E27FC236}">
                <a16:creationId xmlns:a16="http://schemas.microsoft.com/office/drawing/2014/main" id="{049291AD-772D-A3DE-8DB0-E49C6CE52218}"/>
              </a:ext>
            </a:extLst>
          </p:cNvPr>
          <p:cNvSpPr>
            <a:spLocks noGrp="1"/>
          </p:cNvSpPr>
          <p:nvPr>
            <p:ph idx="1"/>
          </p:nvPr>
        </p:nvSpPr>
        <p:spPr/>
        <p:txBody>
          <a:bodyPr/>
          <a:lstStyle/>
          <a:p>
            <a:pPr marL="0" indent="0">
              <a:buNone/>
            </a:pPr>
            <a:r>
              <a:rPr lang="en-US" dirty="0"/>
              <a:t>Machine Learning is vital as it enables automated analysis of large datasets, discovers hidden patterns, personalizes recommendations, detects fraud, advances healthcare, and empowers autonomous systems. Its impact spans industries, enhancing decision-making, user experiences, and innovation.</a:t>
            </a:r>
            <a:endParaRPr lang="en-IN" dirty="0"/>
          </a:p>
        </p:txBody>
      </p:sp>
    </p:spTree>
    <p:extLst>
      <p:ext uri="{BB962C8B-B14F-4D97-AF65-F5344CB8AC3E}">
        <p14:creationId xmlns:p14="http://schemas.microsoft.com/office/powerpoint/2010/main" val="841172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5763-6C75-064D-1A01-A8F83FB79077}"/>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Naive Bayes </a:t>
            </a:r>
          </a:p>
        </p:txBody>
      </p:sp>
      <p:sp>
        <p:nvSpPr>
          <p:cNvPr id="3" name="Content Placeholder 2">
            <a:extLst>
              <a:ext uri="{FF2B5EF4-FFF2-40B4-BE49-F238E27FC236}">
                <a16:creationId xmlns:a16="http://schemas.microsoft.com/office/drawing/2014/main" id="{40EFDD44-0CE7-EC3E-A3BD-ECD31F8F17D1}"/>
              </a:ext>
            </a:extLst>
          </p:cNvPr>
          <p:cNvSpPr>
            <a:spLocks noGrp="1"/>
          </p:cNvSpPr>
          <p:nvPr>
            <p:ph idx="1"/>
          </p:nvPr>
        </p:nvSpPr>
        <p:spPr/>
        <p:txBody>
          <a:bodyPr/>
          <a:lstStyle/>
          <a:p>
            <a:r>
              <a:rPr lang="en-US" dirty="0"/>
              <a:t>Based on Bayes' theorem, this algorithm assumes independence among the features and calculates the probability of each class given the input features.</a:t>
            </a:r>
            <a:endParaRPr lang="en-IN" dirty="0"/>
          </a:p>
        </p:txBody>
      </p:sp>
    </p:spTree>
    <p:extLst>
      <p:ext uri="{BB962C8B-B14F-4D97-AF65-F5344CB8AC3E}">
        <p14:creationId xmlns:p14="http://schemas.microsoft.com/office/powerpoint/2010/main" val="2390130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B6D8-2AC5-427D-6EDB-E19FF6CDA363}"/>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Decision Trees</a:t>
            </a:r>
          </a:p>
        </p:txBody>
      </p:sp>
      <p:sp>
        <p:nvSpPr>
          <p:cNvPr id="3" name="Content Placeholder 2">
            <a:extLst>
              <a:ext uri="{FF2B5EF4-FFF2-40B4-BE49-F238E27FC236}">
                <a16:creationId xmlns:a16="http://schemas.microsoft.com/office/drawing/2014/main" id="{CDEFC35C-718A-B8E3-E1D7-6CF7260B86F2}"/>
              </a:ext>
            </a:extLst>
          </p:cNvPr>
          <p:cNvSpPr>
            <a:spLocks noGrp="1"/>
          </p:cNvSpPr>
          <p:nvPr>
            <p:ph idx="1"/>
          </p:nvPr>
        </p:nvSpPr>
        <p:spPr/>
        <p:txBody>
          <a:bodyPr/>
          <a:lstStyle/>
          <a:p>
            <a:r>
              <a:rPr lang="en-US" dirty="0"/>
              <a:t>A tree-like model where internal nodes represent features, branches represent decisions, and leaf nodes represent classes. The algorithm splits the data based on feature values to create a hierarchy of decisions.</a:t>
            </a:r>
            <a:endParaRPr lang="en-IN" dirty="0"/>
          </a:p>
        </p:txBody>
      </p:sp>
    </p:spTree>
    <p:extLst>
      <p:ext uri="{BB962C8B-B14F-4D97-AF65-F5344CB8AC3E}">
        <p14:creationId xmlns:p14="http://schemas.microsoft.com/office/powerpoint/2010/main" val="3348933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2DAA-4172-21A1-D19A-6D201E75F9CF}"/>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Random Forest</a:t>
            </a:r>
          </a:p>
        </p:txBody>
      </p:sp>
      <p:sp>
        <p:nvSpPr>
          <p:cNvPr id="3" name="Content Placeholder 2">
            <a:extLst>
              <a:ext uri="{FF2B5EF4-FFF2-40B4-BE49-F238E27FC236}">
                <a16:creationId xmlns:a16="http://schemas.microsoft.com/office/drawing/2014/main" id="{8B1C4885-DF4D-C136-F8C4-CFE8E0297C50}"/>
              </a:ext>
            </a:extLst>
          </p:cNvPr>
          <p:cNvSpPr>
            <a:spLocks noGrp="1"/>
          </p:cNvSpPr>
          <p:nvPr>
            <p:ph idx="1"/>
          </p:nvPr>
        </p:nvSpPr>
        <p:spPr/>
        <p:txBody>
          <a:bodyPr/>
          <a:lstStyle/>
          <a:p>
            <a:r>
              <a:rPr lang="en-US" dirty="0"/>
              <a:t>An ensemble method that combines multiple decision trees. Each tree is built on a subset of the training data with random feature selection. The final prediction is made based on the majority vote of the trees.</a:t>
            </a:r>
            <a:endParaRPr lang="en-IN" dirty="0"/>
          </a:p>
        </p:txBody>
      </p:sp>
    </p:spTree>
    <p:extLst>
      <p:ext uri="{BB962C8B-B14F-4D97-AF65-F5344CB8AC3E}">
        <p14:creationId xmlns:p14="http://schemas.microsoft.com/office/powerpoint/2010/main" val="152855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FC7C-1304-35BD-B946-7D64FE3DA305}"/>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Support Vector Machines (SVM) </a:t>
            </a:r>
          </a:p>
        </p:txBody>
      </p:sp>
      <p:sp>
        <p:nvSpPr>
          <p:cNvPr id="3" name="Content Placeholder 2">
            <a:extLst>
              <a:ext uri="{FF2B5EF4-FFF2-40B4-BE49-F238E27FC236}">
                <a16:creationId xmlns:a16="http://schemas.microsoft.com/office/drawing/2014/main" id="{D06551F3-1AF5-6631-811B-641CD9FF0C20}"/>
              </a:ext>
            </a:extLst>
          </p:cNvPr>
          <p:cNvSpPr>
            <a:spLocks noGrp="1"/>
          </p:cNvSpPr>
          <p:nvPr>
            <p:ph idx="1"/>
          </p:nvPr>
        </p:nvSpPr>
        <p:spPr/>
        <p:txBody>
          <a:bodyPr/>
          <a:lstStyle/>
          <a:p>
            <a:r>
              <a:rPr lang="en-US" dirty="0"/>
              <a:t>An algorithm that finds the optimal hyperplane to separate the data into different classes by maximizing the margin between them. SVM can handle both linear and non-linear classification problems.</a:t>
            </a:r>
            <a:endParaRPr lang="en-IN" dirty="0"/>
          </a:p>
        </p:txBody>
      </p:sp>
    </p:spTree>
    <p:extLst>
      <p:ext uri="{BB962C8B-B14F-4D97-AF65-F5344CB8AC3E}">
        <p14:creationId xmlns:p14="http://schemas.microsoft.com/office/powerpoint/2010/main" val="1501681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FC7C-1304-35BD-B946-7D64FE3DA305}"/>
              </a:ext>
            </a:extLst>
          </p:cNvPr>
          <p:cNvSpPr>
            <a:spLocks noGrp="1"/>
          </p:cNvSpPr>
          <p:nvPr>
            <p:ph type="title"/>
          </p:nvPr>
        </p:nvSpPr>
        <p:spPr/>
        <p:txBody>
          <a:bodyPr/>
          <a:lstStyle/>
          <a:p>
            <a:r>
              <a:rPr lang="en-IN" dirty="0"/>
              <a:t>K-Nearest </a:t>
            </a:r>
            <a:r>
              <a:rPr lang="en-IN" dirty="0" err="1"/>
              <a:t>Neighbors</a:t>
            </a:r>
            <a:r>
              <a:rPr lang="en-IN" dirty="0"/>
              <a:t> (KNN) </a:t>
            </a:r>
            <a:endParaRPr lang="en-IN" dirty="0">
              <a:latin typeface="HP Simplified Jpan" panose="020B0500000000000000" pitchFamily="34" charset="-128"/>
              <a:ea typeface="HP Simplified Jpan" panose="020B0500000000000000" pitchFamily="34" charset="-128"/>
            </a:endParaRPr>
          </a:p>
        </p:txBody>
      </p:sp>
      <p:sp>
        <p:nvSpPr>
          <p:cNvPr id="3" name="Content Placeholder 2">
            <a:extLst>
              <a:ext uri="{FF2B5EF4-FFF2-40B4-BE49-F238E27FC236}">
                <a16:creationId xmlns:a16="http://schemas.microsoft.com/office/drawing/2014/main" id="{D06551F3-1AF5-6631-811B-641CD9FF0C20}"/>
              </a:ext>
            </a:extLst>
          </p:cNvPr>
          <p:cNvSpPr>
            <a:spLocks noGrp="1"/>
          </p:cNvSpPr>
          <p:nvPr>
            <p:ph idx="1"/>
          </p:nvPr>
        </p:nvSpPr>
        <p:spPr/>
        <p:txBody>
          <a:bodyPr/>
          <a:lstStyle/>
          <a:p>
            <a:r>
              <a:rPr lang="en-US" dirty="0"/>
              <a:t>This algorithm classifies data points based on the majority class of their k nearest neighbors. It calculates distances between data points to determine similarity.</a:t>
            </a:r>
            <a:endParaRPr lang="en-IN" dirty="0"/>
          </a:p>
        </p:txBody>
      </p:sp>
    </p:spTree>
    <p:extLst>
      <p:ext uri="{BB962C8B-B14F-4D97-AF65-F5344CB8AC3E}">
        <p14:creationId xmlns:p14="http://schemas.microsoft.com/office/powerpoint/2010/main" val="4041603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2A49-4C74-ED3E-1C13-5287BEC1E982}"/>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Training Data</a:t>
            </a:r>
          </a:p>
        </p:txBody>
      </p:sp>
      <p:sp>
        <p:nvSpPr>
          <p:cNvPr id="3" name="Content Placeholder 2">
            <a:extLst>
              <a:ext uri="{FF2B5EF4-FFF2-40B4-BE49-F238E27FC236}">
                <a16:creationId xmlns:a16="http://schemas.microsoft.com/office/drawing/2014/main" id="{BEE43274-65AE-91E1-EC9B-4E51563C8C3E}"/>
              </a:ext>
            </a:extLst>
          </p:cNvPr>
          <p:cNvSpPr>
            <a:spLocks noGrp="1"/>
          </p:cNvSpPr>
          <p:nvPr>
            <p:ph idx="1"/>
          </p:nvPr>
        </p:nvSpPr>
        <p:spPr/>
        <p:txBody>
          <a:bodyPr/>
          <a:lstStyle/>
          <a:p>
            <a:r>
              <a:rPr lang="en-US" dirty="0"/>
              <a:t>Training data refers to the set of examples or instances that are used to train a machine learning model. It consists of input data, also known as features or predictors, along with their corresponding target labels (in supervised learning) or without any labels (in unsupervised learning).</a:t>
            </a:r>
            <a:endParaRPr lang="en-IN" dirty="0"/>
          </a:p>
        </p:txBody>
      </p:sp>
    </p:spTree>
    <p:extLst>
      <p:ext uri="{BB962C8B-B14F-4D97-AF65-F5344CB8AC3E}">
        <p14:creationId xmlns:p14="http://schemas.microsoft.com/office/powerpoint/2010/main" val="2701278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2A49-4C74-ED3E-1C13-5287BEC1E982}"/>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Features and Labels </a:t>
            </a:r>
          </a:p>
        </p:txBody>
      </p:sp>
      <p:sp>
        <p:nvSpPr>
          <p:cNvPr id="3" name="Content Placeholder 2">
            <a:extLst>
              <a:ext uri="{FF2B5EF4-FFF2-40B4-BE49-F238E27FC236}">
                <a16:creationId xmlns:a16="http://schemas.microsoft.com/office/drawing/2014/main" id="{BEE43274-65AE-91E1-EC9B-4E51563C8C3E}"/>
              </a:ext>
            </a:extLst>
          </p:cNvPr>
          <p:cNvSpPr>
            <a:spLocks noGrp="1"/>
          </p:cNvSpPr>
          <p:nvPr>
            <p:ph idx="1"/>
          </p:nvPr>
        </p:nvSpPr>
        <p:spPr/>
        <p:txBody>
          <a:bodyPr/>
          <a:lstStyle/>
          <a:p>
            <a:r>
              <a:rPr lang="en-IN" b="1" dirty="0"/>
              <a:t>Features (input variables)</a:t>
            </a:r>
          </a:p>
          <a:p>
            <a:endParaRPr lang="en-IN" b="1" dirty="0"/>
          </a:p>
          <a:p>
            <a:r>
              <a:rPr lang="en-IN" b="1" dirty="0"/>
              <a:t> Labels (output variable)</a:t>
            </a:r>
          </a:p>
        </p:txBody>
      </p:sp>
    </p:spTree>
    <p:extLst>
      <p:ext uri="{BB962C8B-B14F-4D97-AF65-F5344CB8AC3E}">
        <p14:creationId xmlns:p14="http://schemas.microsoft.com/office/powerpoint/2010/main" val="200591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A3FB-F3A0-FAD7-345E-D4957A9C7E00}"/>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Features (input variables) </a:t>
            </a:r>
          </a:p>
        </p:txBody>
      </p:sp>
      <p:sp>
        <p:nvSpPr>
          <p:cNvPr id="3" name="Content Placeholder 2">
            <a:extLst>
              <a:ext uri="{FF2B5EF4-FFF2-40B4-BE49-F238E27FC236}">
                <a16:creationId xmlns:a16="http://schemas.microsoft.com/office/drawing/2014/main" id="{2E27D35A-8AE8-5641-95BC-3F890E66A662}"/>
              </a:ext>
            </a:extLst>
          </p:cNvPr>
          <p:cNvSpPr>
            <a:spLocks noGrp="1"/>
          </p:cNvSpPr>
          <p:nvPr>
            <p:ph idx="1"/>
          </p:nvPr>
        </p:nvSpPr>
        <p:spPr/>
        <p:txBody>
          <a:bodyPr/>
          <a:lstStyle/>
          <a:p>
            <a:r>
              <a:rPr lang="en-US" dirty="0"/>
              <a:t>Features, also referred to as predictors or input variables, are the measurable characteristics or attributes of the data that are used to make predictions or classifications. These features can be numeric or categorical values and represent different aspects or properties of the data. For example, in a housing price prediction model, features could include the number of bedrooms, the square footage, the location, and other relevant factors that influence the price</a:t>
            </a:r>
            <a:endParaRPr lang="en-IN" dirty="0"/>
          </a:p>
        </p:txBody>
      </p:sp>
    </p:spTree>
    <p:extLst>
      <p:ext uri="{BB962C8B-B14F-4D97-AF65-F5344CB8AC3E}">
        <p14:creationId xmlns:p14="http://schemas.microsoft.com/office/powerpoint/2010/main" val="1198045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3067-FB88-D20D-9662-3639CA0BDE04}"/>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Labels (output variable)</a:t>
            </a:r>
          </a:p>
        </p:txBody>
      </p:sp>
      <p:sp>
        <p:nvSpPr>
          <p:cNvPr id="3" name="Content Placeholder 2">
            <a:extLst>
              <a:ext uri="{FF2B5EF4-FFF2-40B4-BE49-F238E27FC236}">
                <a16:creationId xmlns:a16="http://schemas.microsoft.com/office/drawing/2014/main" id="{5800256F-55A2-0A6E-3AF8-370D478CBAA0}"/>
              </a:ext>
            </a:extLst>
          </p:cNvPr>
          <p:cNvSpPr>
            <a:spLocks noGrp="1"/>
          </p:cNvSpPr>
          <p:nvPr>
            <p:ph idx="1"/>
          </p:nvPr>
        </p:nvSpPr>
        <p:spPr/>
        <p:txBody>
          <a:bodyPr/>
          <a:lstStyle/>
          <a:p>
            <a:r>
              <a:rPr lang="en-US" dirty="0"/>
              <a:t>Labels, also known as target variables or output variables, are the values we want the model to predict or classify based on the provided features. In supervised learning, the training data consists of both features and their corresponding labels. The labels represent the desired or expected outcome or class associated with each set of features. Using the housing price prediction example, the labels would be the actual sale prices of the houses.</a:t>
            </a:r>
            <a:endParaRPr lang="en-IN" dirty="0"/>
          </a:p>
        </p:txBody>
      </p:sp>
    </p:spTree>
    <p:extLst>
      <p:ext uri="{BB962C8B-B14F-4D97-AF65-F5344CB8AC3E}">
        <p14:creationId xmlns:p14="http://schemas.microsoft.com/office/powerpoint/2010/main" val="1027159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7BCB-47FC-3864-2C2F-289870058C0E}"/>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Model Training </a:t>
            </a:r>
          </a:p>
        </p:txBody>
      </p:sp>
      <p:sp>
        <p:nvSpPr>
          <p:cNvPr id="3" name="Content Placeholder 2">
            <a:extLst>
              <a:ext uri="{FF2B5EF4-FFF2-40B4-BE49-F238E27FC236}">
                <a16:creationId xmlns:a16="http://schemas.microsoft.com/office/drawing/2014/main" id="{2D6DB9F7-B2DA-CB90-B26C-7E665A0CEE3B}"/>
              </a:ext>
            </a:extLst>
          </p:cNvPr>
          <p:cNvSpPr>
            <a:spLocks noGrp="1"/>
          </p:cNvSpPr>
          <p:nvPr>
            <p:ph idx="1"/>
          </p:nvPr>
        </p:nvSpPr>
        <p:spPr/>
        <p:txBody>
          <a:bodyPr/>
          <a:lstStyle/>
          <a:p>
            <a:r>
              <a:rPr lang="en-US" dirty="0"/>
              <a:t>Model training is the process of teaching a machine learning model to recognize patterns, make predictions, or perform specific tasks. It involves presenting the model with a set of labeled examples called training data and allowing it to learn from those examples.</a:t>
            </a:r>
            <a:endParaRPr lang="en-IN" dirty="0"/>
          </a:p>
        </p:txBody>
      </p:sp>
    </p:spTree>
    <p:extLst>
      <p:ext uri="{BB962C8B-B14F-4D97-AF65-F5344CB8AC3E}">
        <p14:creationId xmlns:p14="http://schemas.microsoft.com/office/powerpoint/2010/main" val="421644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2FCB-8E70-19C1-A70C-EDED4F2666D8}"/>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Types of Machine Learning</a:t>
            </a:r>
          </a:p>
        </p:txBody>
      </p:sp>
      <p:sp>
        <p:nvSpPr>
          <p:cNvPr id="3" name="Content Placeholder 2">
            <a:extLst>
              <a:ext uri="{FF2B5EF4-FFF2-40B4-BE49-F238E27FC236}">
                <a16:creationId xmlns:a16="http://schemas.microsoft.com/office/drawing/2014/main" id="{8A423C28-F32F-65DA-B316-83A9361DBB1E}"/>
              </a:ext>
            </a:extLst>
          </p:cNvPr>
          <p:cNvSpPr>
            <a:spLocks noGrp="1"/>
          </p:cNvSpPr>
          <p:nvPr>
            <p:ph idx="1"/>
          </p:nvPr>
        </p:nvSpPr>
        <p:spPr/>
        <p:txBody>
          <a:bodyPr/>
          <a:lstStyle/>
          <a:p>
            <a:r>
              <a:rPr lang="en-US" dirty="0"/>
              <a:t>Supervised Learning </a:t>
            </a:r>
          </a:p>
          <a:p>
            <a:endParaRPr lang="en-US" dirty="0"/>
          </a:p>
          <a:p>
            <a:r>
              <a:rPr lang="en-US" dirty="0"/>
              <a:t>Unsupervised Learning</a:t>
            </a:r>
          </a:p>
          <a:p>
            <a:endParaRPr lang="en-US" dirty="0"/>
          </a:p>
          <a:p>
            <a:r>
              <a:rPr lang="en-US" dirty="0"/>
              <a:t> Reinforcement Learning</a:t>
            </a:r>
            <a:endParaRPr lang="en-IN" dirty="0"/>
          </a:p>
        </p:txBody>
      </p:sp>
    </p:spTree>
    <p:extLst>
      <p:ext uri="{BB962C8B-B14F-4D97-AF65-F5344CB8AC3E}">
        <p14:creationId xmlns:p14="http://schemas.microsoft.com/office/powerpoint/2010/main" val="2590894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7F33-0F08-A8B4-5890-C26ED157B78E}"/>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Model Evaluation </a:t>
            </a:r>
          </a:p>
        </p:txBody>
      </p:sp>
      <p:sp>
        <p:nvSpPr>
          <p:cNvPr id="3" name="Content Placeholder 2">
            <a:extLst>
              <a:ext uri="{FF2B5EF4-FFF2-40B4-BE49-F238E27FC236}">
                <a16:creationId xmlns:a16="http://schemas.microsoft.com/office/drawing/2014/main" id="{6F8DFA57-F1A5-172C-955F-9B5C89642623}"/>
              </a:ext>
            </a:extLst>
          </p:cNvPr>
          <p:cNvSpPr>
            <a:spLocks noGrp="1"/>
          </p:cNvSpPr>
          <p:nvPr>
            <p:ph idx="1"/>
          </p:nvPr>
        </p:nvSpPr>
        <p:spPr/>
        <p:txBody>
          <a:bodyPr/>
          <a:lstStyle/>
          <a:p>
            <a:r>
              <a:rPr lang="en-US" dirty="0"/>
              <a:t>During model evaluation, the model is tested on a separate dataset called the test set. This dataset contains examples that were not used during the training process. The model's predictions are compared to the true labels or known outcomes in the test set to evaluate its accuracy and effectiveness.</a:t>
            </a:r>
            <a:endParaRPr lang="en-IN" dirty="0"/>
          </a:p>
        </p:txBody>
      </p:sp>
    </p:spTree>
    <p:extLst>
      <p:ext uri="{BB962C8B-B14F-4D97-AF65-F5344CB8AC3E}">
        <p14:creationId xmlns:p14="http://schemas.microsoft.com/office/powerpoint/2010/main" val="182553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479D-3A78-4632-F5D2-20BE7F2FA1CD}"/>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Prediction and Inference </a:t>
            </a:r>
          </a:p>
        </p:txBody>
      </p:sp>
      <p:sp>
        <p:nvSpPr>
          <p:cNvPr id="3" name="Content Placeholder 2">
            <a:extLst>
              <a:ext uri="{FF2B5EF4-FFF2-40B4-BE49-F238E27FC236}">
                <a16:creationId xmlns:a16="http://schemas.microsoft.com/office/drawing/2014/main" id="{C56244E4-A4B7-073F-B3EA-213D02B186EA}"/>
              </a:ext>
            </a:extLst>
          </p:cNvPr>
          <p:cNvSpPr>
            <a:spLocks noGrp="1"/>
          </p:cNvSpPr>
          <p:nvPr>
            <p:ph idx="1"/>
          </p:nvPr>
        </p:nvSpPr>
        <p:spPr/>
        <p:txBody>
          <a:bodyPr/>
          <a:lstStyle/>
          <a:p>
            <a:r>
              <a:rPr lang="en-US" dirty="0"/>
              <a:t>Prediction refers to the process of using a trained model to estimate or guess the outcome or value of a specific task. Given a set of input features, the model applies the patterns it learned during training to generate a prediction or outcome. For example, in a spam email detection model, given the content and metadata of an email as input features, the model predicts whether the email is spam or not.</a:t>
            </a:r>
            <a:endParaRPr lang="en-IN" dirty="0"/>
          </a:p>
        </p:txBody>
      </p:sp>
    </p:spTree>
    <p:extLst>
      <p:ext uri="{BB962C8B-B14F-4D97-AF65-F5344CB8AC3E}">
        <p14:creationId xmlns:p14="http://schemas.microsoft.com/office/powerpoint/2010/main" val="1909767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1658-6B50-0F11-6855-C1F3B0580431}"/>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Prediction and Inference</a:t>
            </a:r>
          </a:p>
        </p:txBody>
      </p:sp>
      <p:sp>
        <p:nvSpPr>
          <p:cNvPr id="3" name="Content Placeholder 2">
            <a:extLst>
              <a:ext uri="{FF2B5EF4-FFF2-40B4-BE49-F238E27FC236}">
                <a16:creationId xmlns:a16="http://schemas.microsoft.com/office/drawing/2014/main" id="{A4159A92-BB51-74A0-C2A9-902E93AB2F47}"/>
              </a:ext>
            </a:extLst>
          </p:cNvPr>
          <p:cNvSpPr>
            <a:spLocks noGrp="1"/>
          </p:cNvSpPr>
          <p:nvPr>
            <p:ph idx="1"/>
          </p:nvPr>
        </p:nvSpPr>
        <p:spPr/>
        <p:txBody>
          <a:bodyPr/>
          <a:lstStyle/>
          <a:p>
            <a:r>
              <a:rPr lang="en-US" dirty="0"/>
              <a:t>Inference, on the other hand, goes beyond just making predictions. It involves interpreting and understanding the underlying patterns and relationships learned by the model. Inference aims to gain insights and extract meaningful information from the model's predictions. It helps in understanding why certain predictions are made and how different features contribute to those predictions.</a:t>
            </a:r>
            <a:endParaRPr lang="en-IN" dirty="0"/>
          </a:p>
        </p:txBody>
      </p:sp>
    </p:spTree>
    <p:extLst>
      <p:ext uri="{BB962C8B-B14F-4D97-AF65-F5344CB8AC3E}">
        <p14:creationId xmlns:p14="http://schemas.microsoft.com/office/powerpoint/2010/main" val="2609842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D6108-5FE1-C667-141A-E2AAE0506A28}"/>
              </a:ext>
            </a:extLst>
          </p:cNvPr>
          <p:cNvSpPr>
            <a:spLocks noGrp="1"/>
          </p:cNvSpPr>
          <p:nvPr>
            <p:ph type="title"/>
          </p:nvPr>
        </p:nvSpPr>
        <p:spPr>
          <a:xfrm>
            <a:off x="908050" y="3023394"/>
            <a:ext cx="7886700" cy="994172"/>
          </a:xfrm>
        </p:spPr>
        <p:txBody>
          <a:bodyPr/>
          <a:lstStyle/>
          <a:p>
            <a:pPr algn="ctr"/>
            <a:r>
              <a:rPr lang="en-IN" dirty="0">
                <a:latin typeface="HP Simplified Jpan" panose="020B0500000000000000" pitchFamily="34" charset="-128"/>
                <a:ea typeface="HP Simplified Jpan" panose="020B0500000000000000" pitchFamily="34" charset="-128"/>
              </a:rPr>
              <a:t>Thank You</a:t>
            </a:r>
          </a:p>
        </p:txBody>
      </p:sp>
    </p:spTree>
    <p:extLst>
      <p:ext uri="{BB962C8B-B14F-4D97-AF65-F5344CB8AC3E}">
        <p14:creationId xmlns:p14="http://schemas.microsoft.com/office/powerpoint/2010/main" val="149849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B1EF-FF51-0943-BAD0-C9748C4F5732}"/>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Supervised Learning </a:t>
            </a:r>
          </a:p>
        </p:txBody>
      </p:sp>
      <p:sp>
        <p:nvSpPr>
          <p:cNvPr id="3" name="Content Placeholder 2">
            <a:extLst>
              <a:ext uri="{FF2B5EF4-FFF2-40B4-BE49-F238E27FC236}">
                <a16:creationId xmlns:a16="http://schemas.microsoft.com/office/drawing/2014/main" id="{41F985F1-DAAC-C7A7-2F56-40A0C193A799}"/>
              </a:ext>
            </a:extLst>
          </p:cNvPr>
          <p:cNvSpPr>
            <a:spLocks noGrp="1"/>
          </p:cNvSpPr>
          <p:nvPr>
            <p:ph idx="1"/>
          </p:nvPr>
        </p:nvSpPr>
        <p:spPr/>
        <p:txBody>
          <a:bodyPr/>
          <a:lstStyle/>
          <a:p>
            <a:r>
              <a:rPr lang="en-US" dirty="0"/>
              <a:t>Supervised Learning is a Machine Learning approach where an algorithm learns from labeled data. It undergoes training using input data and corresponding target labels, discovering patterns and relationships. Once trained, the algorithm can predict or classify new data based on its acquired knowledge.</a:t>
            </a:r>
            <a:endParaRPr lang="en-IN" dirty="0"/>
          </a:p>
        </p:txBody>
      </p:sp>
    </p:spTree>
    <p:extLst>
      <p:ext uri="{BB962C8B-B14F-4D97-AF65-F5344CB8AC3E}">
        <p14:creationId xmlns:p14="http://schemas.microsoft.com/office/powerpoint/2010/main" val="380375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upervised Learning? | Concise Guide to Supervised Learning">
            <a:extLst>
              <a:ext uri="{FF2B5EF4-FFF2-40B4-BE49-F238E27FC236}">
                <a16:creationId xmlns:a16="http://schemas.microsoft.com/office/drawing/2014/main" id="{488E6CB5-1BA6-24F8-AAD3-F40561BB8CBD}"/>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r="-545" b="4691"/>
          <a:stretch/>
        </p:blipFill>
        <p:spPr bwMode="auto">
          <a:xfrm>
            <a:off x="0" y="971550"/>
            <a:ext cx="9144000" cy="481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97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2074-620C-A58F-7031-80E1A807C8A8}"/>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Supervised Learning </a:t>
            </a:r>
          </a:p>
        </p:txBody>
      </p:sp>
      <p:sp>
        <p:nvSpPr>
          <p:cNvPr id="3" name="Content Placeholder 2">
            <a:extLst>
              <a:ext uri="{FF2B5EF4-FFF2-40B4-BE49-F238E27FC236}">
                <a16:creationId xmlns:a16="http://schemas.microsoft.com/office/drawing/2014/main" id="{979E799C-6FC1-F108-5B0E-A03ED6208400}"/>
              </a:ext>
            </a:extLst>
          </p:cNvPr>
          <p:cNvSpPr>
            <a:spLocks noGrp="1"/>
          </p:cNvSpPr>
          <p:nvPr>
            <p:ph idx="1"/>
          </p:nvPr>
        </p:nvSpPr>
        <p:spPr/>
        <p:txBody>
          <a:bodyPr/>
          <a:lstStyle/>
          <a:p>
            <a:r>
              <a:rPr lang="en-US" b="1" dirty="0"/>
              <a:t>Linear Regression</a:t>
            </a:r>
          </a:p>
          <a:p>
            <a:endParaRPr lang="en-US" b="1" dirty="0"/>
          </a:p>
          <a:p>
            <a:r>
              <a:rPr lang="en-US" b="1" dirty="0"/>
              <a:t> Decision Trees</a:t>
            </a:r>
          </a:p>
          <a:p>
            <a:endParaRPr lang="en-US" b="1" dirty="0"/>
          </a:p>
          <a:p>
            <a:r>
              <a:rPr lang="en-US" b="1" dirty="0"/>
              <a:t> Support Vector Machines</a:t>
            </a:r>
            <a:endParaRPr lang="en-IN" b="1" dirty="0"/>
          </a:p>
        </p:txBody>
      </p:sp>
    </p:spTree>
    <p:extLst>
      <p:ext uri="{BB962C8B-B14F-4D97-AF65-F5344CB8AC3E}">
        <p14:creationId xmlns:p14="http://schemas.microsoft.com/office/powerpoint/2010/main" val="406471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B4F9-EA95-69D3-EB46-BB92597B8D1F}"/>
              </a:ext>
            </a:extLst>
          </p:cNvPr>
          <p:cNvSpPr>
            <a:spLocks noGrp="1"/>
          </p:cNvSpPr>
          <p:nvPr>
            <p:ph type="title"/>
          </p:nvPr>
        </p:nvSpPr>
        <p:spPr/>
        <p:txBody>
          <a:bodyPr/>
          <a:lstStyle/>
          <a:p>
            <a:r>
              <a:rPr lang="en-IN" dirty="0">
                <a:latin typeface="HP Simplified Jpan" panose="020B0500000000000000" pitchFamily="34" charset="-128"/>
                <a:ea typeface="HP Simplified Jpan" panose="020B0500000000000000" pitchFamily="34" charset="-128"/>
              </a:rPr>
              <a:t>Linear Regression</a:t>
            </a:r>
          </a:p>
        </p:txBody>
      </p:sp>
      <p:sp>
        <p:nvSpPr>
          <p:cNvPr id="3" name="Content Placeholder 2">
            <a:extLst>
              <a:ext uri="{FF2B5EF4-FFF2-40B4-BE49-F238E27FC236}">
                <a16:creationId xmlns:a16="http://schemas.microsoft.com/office/drawing/2014/main" id="{1D417173-C15B-602D-BD5D-E4B9F992FD3E}"/>
              </a:ext>
            </a:extLst>
          </p:cNvPr>
          <p:cNvSpPr>
            <a:spLocks noGrp="1"/>
          </p:cNvSpPr>
          <p:nvPr>
            <p:ph idx="1"/>
          </p:nvPr>
        </p:nvSpPr>
        <p:spPr/>
        <p:txBody>
          <a:bodyPr/>
          <a:lstStyle/>
          <a:p>
            <a:r>
              <a:rPr lang="en-US" dirty="0"/>
              <a:t>In linear regression, the objective is to determine the optimal line that minimizes the disparity between predicted and actual values. This line is established by estimating coefficients or weights for each independent variable. These coefficients indicate the line's slope and intercept, influencing how the dependent variable responds to changes in the independent variables.</a:t>
            </a:r>
            <a:endParaRPr lang="en-IN" dirty="0"/>
          </a:p>
        </p:txBody>
      </p:sp>
    </p:spTree>
    <p:extLst>
      <p:ext uri="{BB962C8B-B14F-4D97-AF65-F5344CB8AC3E}">
        <p14:creationId xmlns:p14="http://schemas.microsoft.com/office/powerpoint/2010/main" val="174713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mple Linear Regression in Machine learning - Javatpoint">
            <a:extLst>
              <a:ext uri="{FF2B5EF4-FFF2-40B4-BE49-F238E27FC236}">
                <a16:creationId xmlns:a16="http://schemas.microsoft.com/office/drawing/2014/main" id="{BEEB5D9F-3B09-93F6-9B8A-9FFA4914F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1" y="1107859"/>
            <a:ext cx="6794499" cy="464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87997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21</TotalTime>
  <Words>1391</Words>
  <Application>Microsoft Office PowerPoint</Application>
  <PresentationFormat>On-screen Show (4:3)</PresentationFormat>
  <Paragraphs>95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HP Simplified Jpan</vt:lpstr>
      <vt:lpstr>Arial</vt:lpstr>
      <vt:lpstr>Century Gothic</vt:lpstr>
      <vt:lpstr>Wingdings 2</vt:lpstr>
      <vt:lpstr>View</vt:lpstr>
      <vt:lpstr>Introduction to Machine Learning and its Concepts</vt:lpstr>
      <vt:lpstr>What is Machine Learning? </vt:lpstr>
      <vt:lpstr>Why is machine learning important?</vt:lpstr>
      <vt:lpstr>Types of Machine Learning</vt:lpstr>
      <vt:lpstr>Supervised Learning </vt:lpstr>
      <vt:lpstr>PowerPoint Presentation</vt:lpstr>
      <vt:lpstr>Supervised Learning </vt:lpstr>
      <vt:lpstr>Linear Regression</vt:lpstr>
      <vt:lpstr>PowerPoint Presentation</vt:lpstr>
      <vt:lpstr>Decision Trees </vt:lpstr>
      <vt:lpstr>PowerPoint Presentation</vt:lpstr>
      <vt:lpstr>Support Vector Machines </vt:lpstr>
      <vt:lpstr>PowerPoint Presentation</vt:lpstr>
      <vt:lpstr>Unsupervised Learning</vt:lpstr>
      <vt:lpstr>PowerPoint Presentation</vt:lpstr>
      <vt:lpstr>Unsupervised Learning </vt:lpstr>
      <vt:lpstr>Clustering</vt:lpstr>
      <vt:lpstr>PowerPoint Presentation</vt:lpstr>
      <vt:lpstr>Dimensionality Reduction </vt:lpstr>
      <vt:lpstr>PowerPoint Presentation</vt:lpstr>
      <vt:lpstr>Reinforcement Learning </vt:lpstr>
      <vt:lpstr>PowerPoint Presentation</vt:lpstr>
      <vt:lpstr>Reinforcement Learning</vt:lpstr>
      <vt:lpstr>Q-Learning </vt:lpstr>
      <vt:lpstr>Deep Q-Networks</vt:lpstr>
      <vt:lpstr>PowerPoint Presentation</vt:lpstr>
      <vt:lpstr>Key Concepts in Machine Learning </vt:lpstr>
      <vt:lpstr>Classification Algorithms</vt:lpstr>
      <vt:lpstr>Logistic Regression </vt:lpstr>
      <vt:lpstr>Naive Bayes </vt:lpstr>
      <vt:lpstr>Decision Trees</vt:lpstr>
      <vt:lpstr>Random Forest</vt:lpstr>
      <vt:lpstr>Support Vector Machines (SVM) </vt:lpstr>
      <vt:lpstr>K-Nearest Neighbors (KNN) </vt:lpstr>
      <vt:lpstr>Training Data</vt:lpstr>
      <vt:lpstr>Features and Labels </vt:lpstr>
      <vt:lpstr>Features (input variables) </vt:lpstr>
      <vt:lpstr>Labels (output variable)</vt:lpstr>
      <vt:lpstr>Model Training </vt:lpstr>
      <vt:lpstr>Model Evaluation </vt:lpstr>
      <vt:lpstr>Prediction and Inference </vt:lpstr>
      <vt:lpstr>Prediction and Inference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and its Concepts</dc:title>
  <dc:creator>Ramya Raga N</dc:creator>
  <cp:lastModifiedBy>Ramya Raga N</cp:lastModifiedBy>
  <cp:revision>1</cp:revision>
  <dcterms:created xsi:type="dcterms:W3CDTF">2023-06-08T06:10:13Z</dcterms:created>
  <dcterms:modified xsi:type="dcterms:W3CDTF">2023-06-08T06:31:27Z</dcterms:modified>
</cp:coreProperties>
</file>