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3D72B-D70F-4BE6-A0CF-C4AF12EB0171}" v="13" dt="2024-04-03T02:58:06.881"/>
    <p1510:client id="{6EB51D1B-1D92-461A-9FCE-45107E90BEA3}" v="659" dt="2024-04-03T04:20:56.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130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774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4296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486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14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2810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9879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060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736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918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584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213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581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085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134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275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646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3314543"/>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294" y="2099733"/>
            <a:ext cx="10759965" cy="2701094"/>
          </a:xfrm>
        </p:spPr>
        <p:txBody>
          <a:bodyPr/>
          <a:lstStyle/>
          <a:p>
            <a:r>
              <a:rPr lang="en-US" sz="4800" b="1" dirty="0">
                <a:solidFill>
                  <a:srgbClr val="FDFDFD"/>
                </a:solidFill>
                <a:latin typeface="Times New Roman"/>
                <a:ea typeface="Tahoma"/>
                <a:cs typeface="Tahoma"/>
              </a:rPr>
              <a:t>     HAND WRITTEN MODEL USING                              GAN</a:t>
            </a:r>
            <a:endParaRPr lang="en-US" sz="4800" dirty="0">
              <a:solidFill>
                <a:srgbClr val="000000"/>
              </a:solidFill>
              <a:latin typeface="Times New Roman"/>
              <a:ea typeface="Tahoma"/>
              <a:cs typeface="Tahoma"/>
            </a:endParaRPr>
          </a:p>
          <a:p>
            <a:endParaRPr lang="en-US" dirty="0">
              <a:cs typeface="Calibri Light"/>
            </a:endParaRPr>
          </a:p>
        </p:txBody>
      </p:sp>
      <p:sp>
        <p:nvSpPr>
          <p:cNvPr id="3" name="Subtitle 2"/>
          <p:cNvSpPr>
            <a:spLocks noGrp="1"/>
          </p:cNvSpPr>
          <p:nvPr>
            <p:ph type="subTitle" idx="1"/>
          </p:nvPr>
        </p:nvSpPr>
        <p:spPr>
          <a:xfrm>
            <a:off x="443559" y="4807313"/>
            <a:ext cx="5275385" cy="1283677"/>
          </a:xfrm>
        </p:spPr>
        <p:txBody>
          <a:bodyPr vert="horz" lIns="91440" tIns="45720" rIns="91440" bIns="45720" rtlCol="0" anchor="t">
            <a:normAutofit fontScale="77500" lnSpcReduction="20000"/>
          </a:bodyPr>
          <a:lstStyle/>
          <a:p>
            <a:pPr marL="12700">
              <a:lnSpc>
                <a:spcPct val="100000"/>
              </a:lnSpc>
              <a:spcBef>
                <a:spcPts val="100"/>
              </a:spcBef>
              <a:spcAft>
                <a:spcPts val="0"/>
              </a:spcAft>
            </a:pPr>
            <a:r>
              <a:rPr lang="en-US" sz="1400" dirty="0">
                <a:solidFill>
                  <a:srgbClr val="FFFFFF"/>
                </a:solidFill>
                <a:latin typeface="Times New Roman"/>
                <a:cs typeface="Times New Roman"/>
              </a:rPr>
              <a:t>Done by,</a:t>
            </a:r>
          </a:p>
          <a:p>
            <a:pPr marL="469900" marR="1178560">
              <a:lnSpc>
                <a:spcPts val="2330"/>
              </a:lnSpc>
              <a:spcBef>
                <a:spcPts val="220"/>
              </a:spcBef>
              <a:spcAft>
                <a:spcPts val="0"/>
              </a:spcAft>
            </a:pPr>
            <a:r>
              <a:rPr lang="en-US" sz="1400" dirty="0">
                <a:solidFill>
                  <a:srgbClr val="FFFFFF"/>
                </a:solidFill>
                <a:latin typeface="Times New Roman"/>
                <a:cs typeface="Times New Roman"/>
              </a:rPr>
              <a:t>RAMYA R  210921104042</a:t>
            </a:r>
          </a:p>
          <a:p>
            <a:pPr marL="469900">
              <a:lnSpc>
                <a:spcPct val="100000"/>
              </a:lnSpc>
              <a:spcBef>
                <a:spcPts val="665"/>
              </a:spcBef>
              <a:spcAft>
                <a:spcPts val="0"/>
              </a:spcAft>
            </a:pPr>
            <a:r>
              <a:rPr lang="en-US" sz="1400" dirty="0">
                <a:solidFill>
                  <a:srgbClr val="FFFFFF"/>
                </a:solidFill>
                <a:latin typeface="Times New Roman"/>
                <a:cs typeface="Times New Roman"/>
              </a:rPr>
              <a:t>CSE  3rd Year</a:t>
            </a:r>
          </a:p>
          <a:p>
            <a:pPr marL="469900">
              <a:lnSpc>
                <a:spcPct val="100000"/>
              </a:lnSpc>
              <a:spcBef>
                <a:spcPts val="890"/>
              </a:spcBef>
              <a:spcAft>
                <a:spcPts val="0"/>
              </a:spcAft>
            </a:pPr>
            <a:r>
              <a:rPr lang="en-US" sz="1400" dirty="0">
                <a:solidFill>
                  <a:srgbClr val="FFFFFF"/>
                </a:solidFill>
                <a:latin typeface="Times New Roman"/>
                <a:cs typeface="Times New Roman"/>
              </a:rPr>
              <a:t>Loyola Institute of Technology</a:t>
            </a:r>
          </a:p>
          <a:p>
            <a:pPr marL="469900">
              <a:lnSpc>
                <a:spcPct val="100000"/>
              </a:lnSpc>
              <a:spcBef>
                <a:spcPts val="890"/>
              </a:spcBef>
              <a:spcAft>
                <a:spcPts val="0"/>
              </a:spcAft>
            </a:pPr>
            <a:r>
              <a:rPr lang="en-US" sz="1400" dirty="0">
                <a:solidFill>
                  <a:srgbClr val="FFFFFF"/>
                </a:solidFill>
                <a:latin typeface="Times New Roman"/>
                <a:cs typeface="Times New Roman"/>
              </a:rPr>
              <a:t>Palanchur , Chennai-123</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0FC9-019A-ABA6-04AE-195560C39EAB}"/>
              </a:ext>
            </a:extLst>
          </p:cNvPr>
          <p:cNvSpPr>
            <a:spLocks noGrp="1"/>
          </p:cNvSpPr>
          <p:nvPr>
            <p:ph type="title"/>
          </p:nvPr>
        </p:nvSpPr>
        <p:spPr/>
        <p:txBody>
          <a:bodyPr/>
          <a:lstStyle/>
          <a:p>
            <a:r>
              <a:rPr lang="en-US" dirty="0">
                <a:latin typeface="Times New Roman"/>
                <a:cs typeface="Times New Roman"/>
              </a:rPr>
              <a:t>RESULT</a:t>
            </a:r>
            <a:endParaRPr lang="en-US" dirty="0"/>
          </a:p>
        </p:txBody>
      </p:sp>
      <p:pic>
        <p:nvPicPr>
          <p:cNvPr id="4" name="Content Placeholder 3" descr="A comparison of a loss and a loss error rate&#10;&#10;Description automatically generated">
            <a:extLst>
              <a:ext uri="{FF2B5EF4-FFF2-40B4-BE49-F238E27FC236}">
                <a16:creationId xmlns:a16="http://schemas.microsoft.com/office/drawing/2014/main" id="{3E03E025-DB7A-DAE0-DBEA-00C0B6A3F159}"/>
              </a:ext>
            </a:extLst>
          </p:cNvPr>
          <p:cNvPicPr>
            <a:picLocks noGrp="1" noChangeAspect="1"/>
          </p:cNvPicPr>
          <p:nvPr>
            <p:ph idx="1"/>
          </p:nvPr>
        </p:nvPicPr>
        <p:blipFill>
          <a:blip r:embed="rId2"/>
          <a:stretch>
            <a:fillRect/>
          </a:stretch>
        </p:blipFill>
        <p:spPr>
          <a:xfrm>
            <a:off x="1155700" y="2894012"/>
            <a:ext cx="8824913" cy="2835276"/>
          </a:xfrm>
        </p:spPr>
      </p:pic>
    </p:spTree>
    <p:extLst>
      <p:ext uri="{BB962C8B-B14F-4D97-AF65-F5344CB8AC3E}">
        <p14:creationId xmlns:p14="http://schemas.microsoft.com/office/powerpoint/2010/main" val="185966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710F376-0B37-903B-9231-22405D9E7E14}"/>
              </a:ext>
            </a:extLst>
          </p:cNvPr>
          <p:cNvPicPr>
            <a:picLocks noChangeAspect="1"/>
          </p:cNvPicPr>
          <p:nvPr/>
        </p:nvPicPr>
        <p:blipFill>
          <a:blip r:embed="rId2"/>
          <a:stretch>
            <a:fillRect/>
          </a:stretch>
        </p:blipFill>
        <p:spPr>
          <a:xfrm>
            <a:off x="607402" y="479914"/>
            <a:ext cx="10871688" cy="5265126"/>
          </a:xfrm>
          <a:prstGeom prst="rect">
            <a:avLst/>
          </a:prstGeom>
        </p:spPr>
      </p:pic>
    </p:spTree>
    <p:extLst>
      <p:ext uri="{BB962C8B-B14F-4D97-AF65-F5344CB8AC3E}">
        <p14:creationId xmlns:p14="http://schemas.microsoft.com/office/powerpoint/2010/main" val="93063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40B9-CC4B-AC63-1E9C-D6B794334B96}"/>
              </a:ext>
            </a:extLst>
          </p:cNvPr>
          <p:cNvSpPr>
            <a:spLocks noGrp="1"/>
          </p:cNvSpPr>
          <p:nvPr>
            <p:ph type="title"/>
          </p:nvPr>
        </p:nvSpPr>
        <p:spPr/>
        <p:txBody>
          <a:bodyPr/>
          <a:lstStyle/>
          <a:p>
            <a:r>
              <a:rPr lang="en-US" dirty="0">
                <a:latin typeface="Times New Roman"/>
                <a:cs typeface="Calibri Light"/>
              </a:rPr>
              <a:t>AGENDA </a:t>
            </a:r>
            <a:endParaRPr lang="en-US" dirty="0">
              <a:cs typeface="Calibri Light"/>
            </a:endParaRPr>
          </a:p>
        </p:txBody>
      </p:sp>
      <p:sp>
        <p:nvSpPr>
          <p:cNvPr id="3" name="Content Placeholder 2">
            <a:extLst>
              <a:ext uri="{FF2B5EF4-FFF2-40B4-BE49-F238E27FC236}">
                <a16:creationId xmlns:a16="http://schemas.microsoft.com/office/drawing/2014/main" id="{A9EDDAE1-F9F8-6871-771E-64CC02E13BBD}"/>
              </a:ext>
            </a:extLst>
          </p:cNvPr>
          <p:cNvSpPr>
            <a:spLocks noGrp="1"/>
          </p:cNvSpPr>
          <p:nvPr>
            <p:ph idx="1"/>
          </p:nvPr>
        </p:nvSpPr>
        <p:spPr>
          <a:xfrm>
            <a:off x="745588" y="2443610"/>
            <a:ext cx="10410092" cy="3425484"/>
          </a:xfrm>
        </p:spPr>
        <p:txBody>
          <a:bodyPr vert="horz" lIns="0" tIns="45720" rIns="0" bIns="45720" rtlCol="0" anchor="t">
            <a:normAutofit/>
          </a:bodyPr>
          <a:lstStyle/>
          <a:p>
            <a:pPr marL="299085" indent="-286385">
              <a:lnSpc>
                <a:spcPct val="100000"/>
              </a:lnSpc>
              <a:spcBef>
                <a:spcPts val="105"/>
              </a:spcBef>
              <a:spcAft>
                <a:spcPts val="0"/>
              </a:spcAft>
              <a:buFont typeface="Wingdings,Sans-Serif" panose="020F0502020204030204" pitchFamily="34" charset="0"/>
              <a:buChar char=""/>
            </a:pPr>
            <a:r>
              <a:rPr lang="en-US" sz="2800" dirty="0">
                <a:latin typeface="Calibri"/>
                <a:ea typeface="Verdana"/>
                <a:cs typeface="Times New Roman"/>
              </a:rPr>
              <a:t> Problem Statement</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 Project overview</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Who are end users</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 Solution and Value proposition</a:t>
            </a:r>
          </a:p>
          <a:p>
            <a:pPr marL="299085" indent="-286385">
              <a:lnSpc>
                <a:spcPct val="100000"/>
              </a:lnSpc>
              <a:spcBef>
                <a:spcPts val="0"/>
              </a:spcBef>
              <a:spcAft>
                <a:spcPts val="0"/>
              </a:spcAft>
              <a:buFont typeface="Wingdings,Sans-Serif" panose="020F0502020204030204" pitchFamily="34" charset="0"/>
              <a:buChar char=""/>
            </a:pPr>
            <a:r>
              <a:rPr lang="en-US" sz="2800" dirty="0">
                <a:latin typeface="Calibri"/>
                <a:ea typeface="Verdana"/>
                <a:cs typeface="Times New Roman"/>
              </a:rPr>
              <a:t>The wow feature in solution</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Modeling </a:t>
            </a:r>
          </a:p>
          <a:p>
            <a:pPr marL="299085" indent="-286385">
              <a:lnSpc>
                <a:spcPct val="100000"/>
              </a:lnSpc>
              <a:spcBef>
                <a:spcPts val="5"/>
              </a:spcBef>
              <a:spcAft>
                <a:spcPts val="0"/>
              </a:spcAft>
              <a:buFont typeface="Wingdings,Sans-Serif" panose="020F0502020204030204" pitchFamily="34" charset="0"/>
              <a:buChar char=""/>
            </a:pPr>
            <a:r>
              <a:rPr lang="en-US" sz="2800" dirty="0">
                <a:latin typeface="Calibri"/>
                <a:ea typeface="Verdana"/>
                <a:cs typeface="Times New Roman"/>
              </a:rPr>
              <a:t>Result</a:t>
            </a:r>
          </a:p>
        </p:txBody>
      </p:sp>
    </p:spTree>
    <p:extLst>
      <p:ext uri="{BB962C8B-B14F-4D97-AF65-F5344CB8AC3E}">
        <p14:creationId xmlns:p14="http://schemas.microsoft.com/office/powerpoint/2010/main" val="8423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B3B7-46C0-1F27-1FE3-1B280E8ED38E}"/>
              </a:ext>
            </a:extLst>
          </p:cNvPr>
          <p:cNvSpPr>
            <a:spLocks noGrp="1"/>
          </p:cNvSpPr>
          <p:nvPr>
            <p:ph type="title"/>
          </p:nvPr>
        </p:nvSpPr>
        <p:spPr/>
        <p:txBody>
          <a:bodyPr/>
          <a:lstStyle/>
          <a:p>
            <a:r>
              <a:rPr lang="en-US" dirty="0">
                <a:latin typeface="Times New Roman"/>
                <a:cs typeface="Calibri Light"/>
              </a:rPr>
              <a:t>PR0BLEM STATEMENT</a:t>
            </a:r>
          </a:p>
        </p:txBody>
      </p:sp>
      <p:sp>
        <p:nvSpPr>
          <p:cNvPr id="3" name="Content Placeholder 2">
            <a:extLst>
              <a:ext uri="{FF2B5EF4-FFF2-40B4-BE49-F238E27FC236}">
                <a16:creationId xmlns:a16="http://schemas.microsoft.com/office/drawing/2014/main" id="{EEFA7DF2-019B-109A-0D99-4C9823493A8B}"/>
              </a:ext>
            </a:extLst>
          </p:cNvPr>
          <p:cNvSpPr>
            <a:spLocks noGrp="1"/>
          </p:cNvSpPr>
          <p:nvPr>
            <p:ph idx="1"/>
          </p:nvPr>
        </p:nvSpPr>
        <p:spPr>
          <a:xfrm>
            <a:off x="1097280" y="2408441"/>
            <a:ext cx="10058400" cy="3460653"/>
          </a:xfrm>
        </p:spPr>
        <p:txBody>
          <a:bodyPr vert="horz" lIns="0" tIns="45720" rIns="0" bIns="45720" rtlCol="0" anchor="t">
            <a:noAutofit/>
          </a:bodyPr>
          <a:lstStyle/>
          <a:p>
            <a:r>
              <a:rPr lang="en-US" sz="2800" dirty="0">
                <a:solidFill>
                  <a:schemeClr val="tx1"/>
                </a:solidFill>
                <a:latin typeface="Calibri"/>
                <a:ea typeface="+mn-lt"/>
                <a:cs typeface="+mn-lt"/>
              </a:rPr>
              <a:t>Develop a Generative Adversarial Network (GAN) to create a handwritten model capable of generating realistic handwritten text samples. The model should be trained on a dataset of handwritten characters or text to learn the distribution of handwriting styles and produce novel handwritten outputs. The objective is to generate diverse and high-quality handwritten samples that resemble human handwriting while maintaining legibility and coherence.</a:t>
            </a:r>
            <a:endParaRPr lang="en-US" sz="2800">
              <a:solidFill>
                <a:schemeClr val="tx1"/>
              </a:solidFill>
              <a:latin typeface="Calibri"/>
              <a:cs typeface="Times New Roman"/>
            </a:endParaRPr>
          </a:p>
        </p:txBody>
      </p:sp>
    </p:spTree>
    <p:extLst>
      <p:ext uri="{BB962C8B-B14F-4D97-AF65-F5344CB8AC3E}">
        <p14:creationId xmlns:p14="http://schemas.microsoft.com/office/powerpoint/2010/main" val="258424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EA9E-420C-BD9E-49BA-24F365F4B3B0}"/>
              </a:ext>
            </a:extLst>
          </p:cNvPr>
          <p:cNvSpPr>
            <a:spLocks noGrp="1"/>
          </p:cNvSpPr>
          <p:nvPr>
            <p:ph type="title"/>
          </p:nvPr>
        </p:nvSpPr>
        <p:spPr/>
        <p:txBody>
          <a:bodyPr/>
          <a:lstStyle/>
          <a:p>
            <a:r>
              <a:rPr lang="en-US" dirty="0">
                <a:latin typeface="Times New Roman"/>
                <a:cs typeface="Times New Roman"/>
              </a:rPr>
              <a:t>PROJECT OVERVIEW </a:t>
            </a:r>
          </a:p>
        </p:txBody>
      </p:sp>
      <p:sp>
        <p:nvSpPr>
          <p:cNvPr id="3" name="Content Placeholder 2">
            <a:extLst>
              <a:ext uri="{FF2B5EF4-FFF2-40B4-BE49-F238E27FC236}">
                <a16:creationId xmlns:a16="http://schemas.microsoft.com/office/drawing/2014/main" id="{B914ECF7-E442-80F1-1216-081D5FFD96E6}"/>
              </a:ext>
            </a:extLst>
          </p:cNvPr>
          <p:cNvSpPr>
            <a:spLocks noGrp="1"/>
          </p:cNvSpPr>
          <p:nvPr>
            <p:ph idx="1"/>
          </p:nvPr>
        </p:nvSpPr>
        <p:spPr>
          <a:xfrm>
            <a:off x="1144172" y="2244969"/>
            <a:ext cx="10515600" cy="3906129"/>
          </a:xfrm>
        </p:spPr>
        <p:txBody>
          <a:bodyPr vert="horz" lIns="0" tIns="45720" rIns="0" bIns="45720" rtlCol="0" anchor="t">
            <a:normAutofit/>
          </a:bodyPr>
          <a:lstStyle/>
          <a:p>
            <a:pPr>
              <a:buFont typeface="Arial" panose="020F0502020204030204" pitchFamily="34" charset="0"/>
              <a:buChar char="•"/>
            </a:pPr>
            <a:endParaRPr lang="en-US" dirty="0">
              <a:latin typeface="Calibri"/>
              <a:cs typeface="Calibri" panose="020F0502020204030204"/>
            </a:endParaRPr>
          </a:p>
          <a:p>
            <a:pPr>
              <a:buFont typeface="Arial" panose="020F0502020204030204" pitchFamily="34" charset="0"/>
              <a:buChar char="•"/>
            </a:pPr>
            <a:r>
              <a:rPr lang="en-US" dirty="0">
                <a:latin typeface="Calibri"/>
                <a:ea typeface="+mn-lt"/>
                <a:cs typeface="+mn-lt"/>
              </a:rPr>
              <a:t> This project aims to create a realistic handwritten model using Generative Adversarial Networks (GANs).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Leveraging advanced machine learning techniques, our goal is to generate diverse and high-quality handwritten content.</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By training the model on a large dataset of handwritten samples, we aim to overcome limitations of existing methods.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The generated content will be useful for various applications such as data augmentation, artistic creation, and educational materials.</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Our approach focuses on enhancing the authenticity and diversity of the generated handwriting.</a:t>
            </a:r>
            <a:endParaRPr lang="en-US">
              <a:latin typeface="Calibri"/>
              <a:cs typeface="Times New Roman"/>
            </a:endParaRPr>
          </a:p>
          <a:p>
            <a:pPr>
              <a:buFont typeface="Arial" panose="020F0502020204030204" pitchFamily="34" charset="0"/>
              <a:buChar char="•"/>
            </a:pPr>
            <a:r>
              <a:rPr lang="en-US" dirty="0">
                <a:latin typeface="Calibri"/>
                <a:ea typeface="+mn-lt"/>
                <a:cs typeface="+mn-lt"/>
              </a:rPr>
              <a:t> Through this project, we seek to provide a valuable tool for researchers, artists, and educators in need of realistic handwritten data.</a:t>
            </a:r>
            <a:endParaRPr lang="en-US">
              <a:latin typeface="Calibri"/>
              <a:cs typeface="Times New Roman"/>
            </a:endParaRPr>
          </a:p>
        </p:txBody>
      </p:sp>
    </p:spTree>
    <p:extLst>
      <p:ext uri="{BB962C8B-B14F-4D97-AF65-F5344CB8AC3E}">
        <p14:creationId xmlns:p14="http://schemas.microsoft.com/office/powerpoint/2010/main" val="335289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CB3B-9A5C-60D4-C74F-FC052BDAA1DF}"/>
              </a:ext>
            </a:extLst>
          </p:cNvPr>
          <p:cNvSpPr>
            <a:spLocks noGrp="1"/>
          </p:cNvSpPr>
          <p:nvPr>
            <p:ph type="title"/>
          </p:nvPr>
        </p:nvSpPr>
        <p:spPr/>
        <p:txBody>
          <a:bodyPr/>
          <a:lstStyle/>
          <a:p>
            <a:r>
              <a:rPr lang="en-US" dirty="0">
                <a:latin typeface="Times New Roman"/>
                <a:cs typeface="Calibri Light"/>
              </a:rPr>
              <a:t>WHO ARE END USERS</a:t>
            </a:r>
            <a:endParaRPr lang="en-US" dirty="0">
              <a:latin typeface="Times New Roman"/>
            </a:endParaRPr>
          </a:p>
        </p:txBody>
      </p:sp>
      <p:sp>
        <p:nvSpPr>
          <p:cNvPr id="3" name="Content Placeholder 2">
            <a:extLst>
              <a:ext uri="{FF2B5EF4-FFF2-40B4-BE49-F238E27FC236}">
                <a16:creationId xmlns:a16="http://schemas.microsoft.com/office/drawing/2014/main" id="{02ECE229-5EAF-0ED8-297C-AFE4F095CA4C}"/>
              </a:ext>
            </a:extLst>
          </p:cNvPr>
          <p:cNvSpPr>
            <a:spLocks noGrp="1"/>
          </p:cNvSpPr>
          <p:nvPr>
            <p:ph idx="1"/>
          </p:nvPr>
        </p:nvSpPr>
        <p:spPr>
          <a:xfrm>
            <a:off x="1154954" y="2369039"/>
            <a:ext cx="9611105" cy="3650761"/>
          </a:xfrm>
        </p:spPr>
        <p:txBody>
          <a:bodyPr vert="horz" lIns="0" tIns="45720" rIns="0" bIns="45720" rtlCol="0" anchor="t">
            <a:noAutofit/>
          </a:bodyPr>
          <a:lstStyle/>
          <a:p>
            <a:r>
              <a:rPr lang="en-US" sz="2400" dirty="0">
                <a:solidFill>
                  <a:schemeClr val="tx1"/>
                </a:solidFill>
                <a:latin typeface="Calibri"/>
                <a:ea typeface="+mn-lt"/>
                <a:cs typeface="+mn-lt"/>
              </a:rPr>
              <a:t>Creating a hand-written model using Generative Adversarial Networks (GANs) can serve various end users across different domains. Here are some potential end users and their corresponding applications</a:t>
            </a:r>
          </a:p>
          <a:p>
            <a:endParaRPr lang="en-US" sz="2400" dirty="0">
              <a:solidFill>
                <a:schemeClr val="tx1"/>
              </a:solidFill>
              <a:latin typeface="Calibri"/>
              <a:cs typeface="Calibri"/>
            </a:endParaRPr>
          </a:p>
          <a:p>
            <a:r>
              <a:rPr lang="en-US" sz="2400" dirty="0">
                <a:solidFill>
                  <a:schemeClr val="tx1"/>
                </a:solidFill>
                <a:latin typeface="Calibri"/>
                <a:cs typeface="Calibri"/>
              </a:rPr>
              <a:t>Artists and designers</a:t>
            </a:r>
          </a:p>
          <a:p>
            <a:r>
              <a:rPr lang="en-US" sz="2400" dirty="0">
                <a:solidFill>
                  <a:schemeClr val="tx1"/>
                </a:solidFill>
                <a:latin typeface="Calibri"/>
                <a:cs typeface="Calibri"/>
              </a:rPr>
              <a:t>Students</a:t>
            </a:r>
          </a:p>
          <a:p>
            <a:r>
              <a:rPr lang="en-US" sz="2400" dirty="0">
                <a:solidFill>
                  <a:schemeClr val="tx1"/>
                </a:solidFill>
                <a:latin typeface="Calibri"/>
                <a:cs typeface="Calibri"/>
              </a:rPr>
              <a:t>Lectures</a:t>
            </a:r>
          </a:p>
          <a:p>
            <a:r>
              <a:rPr lang="en-US" sz="2400" dirty="0">
                <a:solidFill>
                  <a:schemeClr val="tx1"/>
                </a:solidFill>
                <a:latin typeface="Calibri"/>
                <a:cs typeface="Calibri"/>
              </a:rPr>
              <a:t>Game developers </a:t>
            </a:r>
          </a:p>
          <a:p>
            <a:r>
              <a:rPr lang="en-US" sz="2400" dirty="0">
                <a:solidFill>
                  <a:schemeClr val="tx1"/>
                </a:solidFill>
                <a:latin typeface="Calibri"/>
                <a:cs typeface="Calibri"/>
              </a:rPr>
              <a:t>OCR</a:t>
            </a:r>
          </a:p>
        </p:txBody>
      </p:sp>
    </p:spTree>
    <p:extLst>
      <p:ext uri="{BB962C8B-B14F-4D97-AF65-F5344CB8AC3E}">
        <p14:creationId xmlns:p14="http://schemas.microsoft.com/office/powerpoint/2010/main" val="2066543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A7EF-E713-4C6E-8900-E9FA9AA611A0}"/>
              </a:ext>
            </a:extLst>
          </p:cNvPr>
          <p:cNvSpPr>
            <a:spLocks noGrp="1"/>
          </p:cNvSpPr>
          <p:nvPr>
            <p:ph type="title"/>
          </p:nvPr>
        </p:nvSpPr>
        <p:spPr/>
        <p:txBody>
          <a:bodyPr/>
          <a:lstStyle/>
          <a:p>
            <a:r>
              <a:rPr lang="en-US" dirty="0">
                <a:latin typeface="Times New Roman"/>
                <a:cs typeface="Calibri Light"/>
              </a:rPr>
              <a:t>SOLUTION AND ITS VALUE PROPOSITION</a:t>
            </a:r>
            <a:endParaRPr lang="en-US" dirty="0">
              <a:latin typeface="Times New Roman"/>
            </a:endParaRPr>
          </a:p>
        </p:txBody>
      </p:sp>
      <p:sp>
        <p:nvSpPr>
          <p:cNvPr id="3" name="Content Placeholder 2">
            <a:extLst>
              <a:ext uri="{FF2B5EF4-FFF2-40B4-BE49-F238E27FC236}">
                <a16:creationId xmlns:a16="http://schemas.microsoft.com/office/drawing/2014/main" id="{277B4C2C-7DB9-A957-CBE2-165BBD716CB4}"/>
              </a:ext>
            </a:extLst>
          </p:cNvPr>
          <p:cNvSpPr>
            <a:spLocks noGrp="1"/>
          </p:cNvSpPr>
          <p:nvPr>
            <p:ph idx="1"/>
          </p:nvPr>
        </p:nvSpPr>
        <p:spPr>
          <a:xfrm>
            <a:off x="1097280" y="2408441"/>
            <a:ext cx="10058400" cy="3460653"/>
          </a:xfrm>
        </p:spPr>
        <p:txBody>
          <a:bodyPr vert="horz" lIns="0" tIns="45720" rIns="0" bIns="45720" rtlCol="0" anchor="t">
            <a:normAutofit fontScale="92500" lnSpcReduction="10000"/>
          </a:bodyPr>
          <a:lstStyle/>
          <a:p>
            <a:r>
              <a:rPr lang="en-US" sz="2800" dirty="0">
                <a:solidFill>
                  <a:schemeClr val="tx1"/>
                </a:solidFill>
                <a:latin typeface="Calibri"/>
                <a:ea typeface="+mn-lt"/>
                <a:cs typeface="+mn-lt"/>
              </a:rPr>
              <a:t> Solution:  </a:t>
            </a:r>
            <a:endParaRPr lang="en-US" sz="2800">
              <a:solidFill>
                <a:schemeClr val="tx1"/>
              </a:solidFill>
              <a:latin typeface="Calibri"/>
              <a:ea typeface="+mn-lt"/>
              <a:cs typeface="+mn-lt"/>
            </a:endParaRPr>
          </a:p>
          <a:p>
            <a:r>
              <a:rPr lang="en-US" sz="2800" dirty="0">
                <a:solidFill>
                  <a:schemeClr val="tx1"/>
                </a:solidFill>
                <a:latin typeface="Calibri"/>
                <a:ea typeface="+mn-lt"/>
                <a:cs typeface="+mn-lt"/>
              </a:rPr>
              <a:t> Our solution leverages Generative Adversarial Networks (GANs) to create a novel approach to generating handwritten content. GANs consist of two neural networks, a generator and a discriminator, which compete against each other in a game-like setting. The generator learns to produce realistic handwritten images, while the discriminator learns to distinguish between real and generated samples. Through this adversarial process, the generator continually improves its ability to generate lifelike handwritten text..</a:t>
            </a:r>
            <a:endParaRPr lang="en-US" sz="2800">
              <a:solidFill>
                <a:schemeClr val="tx1"/>
              </a:solidFill>
              <a:latin typeface="Calibri"/>
              <a:cs typeface="Calibri" panose="020F0502020204030204"/>
            </a:endParaRPr>
          </a:p>
        </p:txBody>
      </p:sp>
    </p:spTree>
    <p:extLst>
      <p:ext uri="{BB962C8B-B14F-4D97-AF65-F5344CB8AC3E}">
        <p14:creationId xmlns:p14="http://schemas.microsoft.com/office/powerpoint/2010/main" val="243421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3DAA-7AEA-1701-724B-91BF1DD7B813}"/>
              </a:ext>
            </a:extLst>
          </p:cNvPr>
          <p:cNvSpPr>
            <a:spLocks noGrp="1"/>
          </p:cNvSpPr>
          <p:nvPr>
            <p:ph type="title"/>
          </p:nvPr>
        </p:nvSpPr>
        <p:spPr/>
        <p:txBody>
          <a:bodyPr/>
          <a:lstStyle/>
          <a:p>
            <a:r>
              <a:rPr lang="en-US" dirty="0">
                <a:latin typeface="Times New Roman"/>
                <a:cs typeface="Calibri Light"/>
              </a:rPr>
              <a:t>VALUE PROPOSITION</a:t>
            </a:r>
            <a:endParaRPr lang="en-US" dirty="0">
              <a:cs typeface="Calibri Light"/>
            </a:endParaRPr>
          </a:p>
        </p:txBody>
      </p:sp>
      <p:sp>
        <p:nvSpPr>
          <p:cNvPr id="3" name="Content Placeholder 2">
            <a:extLst>
              <a:ext uri="{FF2B5EF4-FFF2-40B4-BE49-F238E27FC236}">
                <a16:creationId xmlns:a16="http://schemas.microsoft.com/office/drawing/2014/main" id="{0D0684A3-E82F-1135-E6FC-3DF3F1AE1743}"/>
              </a:ext>
            </a:extLst>
          </p:cNvPr>
          <p:cNvSpPr>
            <a:spLocks noGrp="1"/>
          </p:cNvSpPr>
          <p:nvPr>
            <p:ph idx="1"/>
          </p:nvPr>
        </p:nvSpPr>
        <p:spPr>
          <a:xfrm>
            <a:off x="1144172" y="2596010"/>
            <a:ext cx="10011508" cy="2980008"/>
          </a:xfrm>
        </p:spPr>
        <p:txBody>
          <a:bodyPr vert="horz" lIns="0" tIns="45720" rIns="0" bIns="45720" rtlCol="0" anchor="t">
            <a:normAutofit lnSpcReduction="10000"/>
          </a:bodyPr>
          <a:lstStyle/>
          <a:p>
            <a:pPr algn="just"/>
            <a:endParaRPr lang="en-US" dirty="0">
              <a:cs typeface="Calibri"/>
            </a:endParaRPr>
          </a:p>
          <a:p>
            <a:pPr algn="just"/>
            <a:endParaRPr lang="en-US"/>
          </a:p>
          <a:p>
            <a:pPr algn="just"/>
            <a:r>
              <a:rPr lang="en-US" sz="2400" dirty="0">
                <a:latin typeface="Calibri"/>
                <a:ea typeface="+mn-lt"/>
                <a:cs typeface="+mn-lt"/>
              </a:rPr>
              <a:t>1. Diverse and Realistic Handwritten Content</a:t>
            </a:r>
            <a:endParaRPr lang="en-US" sz="2400">
              <a:latin typeface="Calibri"/>
              <a:cs typeface="Calibri"/>
            </a:endParaRPr>
          </a:p>
          <a:p>
            <a:pPr algn="just"/>
            <a:r>
              <a:rPr lang="en-US" sz="2400" dirty="0">
                <a:latin typeface="Calibri"/>
                <a:ea typeface="+mn-lt"/>
                <a:cs typeface="+mn-lt"/>
              </a:rPr>
              <a:t>2. Enhanced Creativity and Flexibility</a:t>
            </a:r>
            <a:endParaRPr lang="en-US" sz="2400">
              <a:latin typeface="Calibri"/>
              <a:cs typeface="Calibri" panose="020F0502020204030204"/>
            </a:endParaRPr>
          </a:p>
          <a:p>
            <a:pPr algn="just"/>
            <a:r>
              <a:rPr lang="en-US" sz="2400" dirty="0">
                <a:latin typeface="Calibri"/>
                <a:ea typeface="+mn-lt"/>
                <a:cs typeface="+mn-lt"/>
              </a:rPr>
              <a:t>3. Time and Cost Efficiency</a:t>
            </a:r>
            <a:endParaRPr lang="en-US" sz="2400" dirty="0">
              <a:latin typeface="Calibri"/>
            </a:endParaRPr>
          </a:p>
          <a:p>
            <a:pPr algn="just"/>
            <a:endParaRPr lang="en-US" dirty="0">
              <a:ea typeface="+mn-lt"/>
              <a:cs typeface="+mn-lt"/>
            </a:endParaRPr>
          </a:p>
          <a:p>
            <a:pPr marL="0" indent="0" algn="just">
              <a:buNone/>
            </a:pPr>
            <a:r>
              <a:rPr lang="en-US" dirty="0">
                <a:ea typeface="+mn-lt"/>
                <a:cs typeface="+mn-lt"/>
              </a:rPr>
              <a:t>    </a:t>
            </a:r>
            <a:endParaRPr lang="en-US">
              <a:cs typeface="Calibri" panose="020F0502020204030204"/>
            </a:endParaRPr>
          </a:p>
          <a:p>
            <a:pPr algn="just"/>
            <a:endParaRPr lang="en-US">
              <a:ea typeface="+mn-lt"/>
              <a:cs typeface="+mn-lt"/>
            </a:endParaRPr>
          </a:p>
        </p:txBody>
      </p:sp>
    </p:spTree>
    <p:extLst>
      <p:ext uri="{BB962C8B-B14F-4D97-AF65-F5344CB8AC3E}">
        <p14:creationId xmlns:p14="http://schemas.microsoft.com/office/powerpoint/2010/main" val="393461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8D62-D3E4-01F4-DA11-D8377EAC62F3}"/>
              </a:ext>
            </a:extLst>
          </p:cNvPr>
          <p:cNvSpPr>
            <a:spLocks noGrp="1"/>
          </p:cNvSpPr>
          <p:nvPr>
            <p:ph type="title"/>
          </p:nvPr>
        </p:nvSpPr>
        <p:spPr/>
        <p:txBody>
          <a:bodyPr/>
          <a:lstStyle/>
          <a:p>
            <a:r>
              <a:rPr lang="en-US" dirty="0">
                <a:latin typeface="Times New Roman"/>
                <a:cs typeface="Calibri Light"/>
              </a:rPr>
              <a:t>THE WOW IN SOLUTION </a:t>
            </a:r>
            <a:endParaRPr lang="en-US" dirty="0">
              <a:latin typeface="Times New Roman"/>
            </a:endParaRPr>
          </a:p>
        </p:txBody>
      </p:sp>
      <p:sp>
        <p:nvSpPr>
          <p:cNvPr id="3" name="Content Placeholder 2">
            <a:extLst>
              <a:ext uri="{FF2B5EF4-FFF2-40B4-BE49-F238E27FC236}">
                <a16:creationId xmlns:a16="http://schemas.microsoft.com/office/drawing/2014/main" id="{DE6D2EA5-A7A0-75DF-DB91-B50516A511CE}"/>
              </a:ext>
            </a:extLst>
          </p:cNvPr>
          <p:cNvSpPr>
            <a:spLocks noGrp="1"/>
          </p:cNvSpPr>
          <p:nvPr>
            <p:ph idx="1"/>
          </p:nvPr>
        </p:nvSpPr>
        <p:spPr>
          <a:xfrm>
            <a:off x="1097280" y="2232595"/>
            <a:ext cx="10656276" cy="4023360"/>
          </a:xfrm>
        </p:spPr>
        <p:txBody>
          <a:bodyPr vert="horz" lIns="0" tIns="45720" rIns="0" bIns="45720" rtlCol="0" anchor="t">
            <a:normAutofit/>
          </a:bodyPr>
          <a:lstStyle/>
          <a:p>
            <a:pPr>
              <a:buNone/>
            </a:pPr>
            <a:r>
              <a:rPr lang="en-US" b="1" dirty="0">
                <a:latin typeface="Calibri"/>
                <a:ea typeface="+mn-lt"/>
                <a:cs typeface="+mn-lt"/>
              </a:rPr>
              <a:t>1. Style Transfer Capability: </a:t>
            </a:r>
            <a:endParaRPr lang="en-US" dirty="0">
              <a:latin typeface="Calibri"/>
              <a:ea typeface="+mn-lt"/>
              <a:cs typeface="+mn-lt"/>
            </a:endParaRPr>
          </a:p>
          <a:p>
            <a:pPr>
              <a:buNone/>
            </a:pPr>
            <a:r>
              <a:rPr lang="en-US" dirty="0">
                <a:latin typeface="Calibri"/>
                <a:ea typeface="+mn-lt"/>
                <a:cs typeface="+mn-lt"/>
              </a:rPr>
              <a:t>Our GAN-based handwritten model possesses the unique ability to transfer styles between different handwriting samples, enabling users to seamlessly generate diverse handwritten content while preserving individual writing characteristics.</a:t>
            </a:r>
            <a:endParaRPr lang="en-US">
              <a:latin typeface="Calibri"/>
              <a:cs typeface="Calibri"/>
            </a:endParaRPr>
          </a:p>
          <a:p>
            <a:pPr>
              <a:buNone/>
            </a:pPr>
            <a:endParaRPr lang="en-US" dirty="0">
              <a:latin typeface="Calibri"/>
              <a:cs typeface="Times New Roman"/>
            </a:endParaRPr>
          </a:p>
          <a:p>
            <a:pPr marL="0" indent="0">
              <a:buNone/>
            </a:pPr>
            <a:r>
              <a:rPr lang="en-US" b="1" dirty="0">
                <a:latin typeface="Calibri"/>
                <a:ea typeface="+mn-lt"/>
                <a:cs typeface="+mn-lt"/>
              </a:rPr>
              <a:t>2. Interactive Generation Interface: </a:t>
            </a:r>
          </a:p>
          <a:p>
            <a:pPr marL="0" indent="0">
              <a:buNone/>
            </a:pPr>
            <a:r>
              <a:rPr lang="en-US" dirty="0">
                <a:latin typeface="Calibri"/>
                <a:ea typeface="+mn-lt"/>
                <a:cs typeface="+mn-lt"/>
              </a:rPr>
              <a:t>Our solution incorporates an intuitive user interface that allows users to interactively control and manipulate various aspects of the handwriting generation process, providing a personalized and engaging experience unmatched by traditional methods.</a:t>
            </a:r>
            <a:endParaRPr lang="en-US">
              <a:latin typeface="Calibri"/>
              <a:cs typeface="Calibri"/>
            </a:endParaRPr>
          </a:p>
        </p:txBody>
      </p:sp>
    </p:spTree>
    <p:extLst>
      <p:ext uri="{BB962C8B-B14F-4D97-AF65-F5344CB8AC3E}">
        <p14:creationId xmlns:p14="http://schemas.microsoft.com/office/powerpoint/2010/main" val="261011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8B31-70C7-CBB3-B7F3-5DE4040C6644}"/>
              </a:ext>
            </a:extLst>
          </p:cNvPr>
          <p:cNvSpPr>
            <a:spLocks noGrp="1"/>
          </p:cNvSpPr>
          <p:nvPr>
            <p:ph type="title"/>
          </p:nvPr>
        </p:nvSpPr>
        <p:spPr>
          <a:xfrm>
            <a:off x="1062111" y="145926"/>
            <a:ext cx="10058400" cy="1450757"/>
          </a:xfrm>
        </p:spPr>
        <p:txBody>
          <a:bodyPr/>
          <a:lstStyle/>
          <a:p>
            <a:r>
              <a:rPr lang="en-US" dirty="0">
                <a:latin typeface="Times New Roman"/>
                <a:cs typeface="Times New Roman"/>
              </a:rPr>
              <a:t>MODELLING</a:t>
            </a:r>
            <a:endParaRPr lang="en-US" dirty="0"/>
          </a:p>
        </p:txBody>
      </p:sp>
      <p:pic>
        <p:nvPicPr>
          <p:cNvPr id="4" name="Content Placeholder 3" descr="A diagram of a network&#10;&#10;Description automatically generated">
            <a:extLst>
              <a:ext uri="{FF2B5EF4-FFF2-40B4-BE49-F238E27FC236}">
                <a16:creationId xmlns:a16="http://schemas.microsoft.com/office/drawing/2014/main" id="{2492E08F-0318-E046-5EE8-2E6CA2387D3A}"/>
              </a:ext>
            </a:extLst>
          </p:cNvPr>
          <p:cNvPicPr>
            <a:picLocks noGrp="1" noChangeAspect="1"/>
          </p:cNvPicPr>
          <p:nvPr>
            <p:ph idx="1"/>
          </p:nvPr>
        </p:nvPicPr>
        <p:blipFill>
          <a:blip r:embed="rId2"/>
          <a:stretch>
            <a:fillRect/>
          </a:stretch>
        </p:blipFill>
        <p:spPr>
          <a:xfrm>
            <a:off x="6267157" y="3618610"/>
            <a:ext cx="5756031" cy="3244253"/>
          </a:xfrm>
        </p:spPr>
      </p:pic>
      <p:pic>
        <p:nvPicPr>
          <p:cNvPr id="6" name="Picture 5" descr="The Power of Generative Adversarial Networks in ML">
            <a:extLst>
              <a:ext uri="{FF2B5EF4-FFF2-40B4-BE49-F238E27FC236}">
                <a16:creationId xmlns:a16="http://schemas.microsoft.com/office/drawing/2014/main" id="{BA8830B9-D043-C224-B8D6-DDFB9C2438B9}"/>
              </a:ext>
            </a:extLst>
          </p:cNvPr>
          <p:cNvPicPr>
            <a:picLocks noChangeAspect="1"/>
          </p:cNvPicPr>
          <p:nvPr/>
        </p:nvPicPr>
        <p:blipFill>
          <a:blip r:embed="rId3"/>
          <a:stretch>
            <a:fillRect/>
          </a:stretch>
        </p:blipFill>
        <p:spPr>
          <a:xfrm>
            <a:off x="750277" y="2735530"/>
            <a:ext cx="5146429" cy="3098509"/>
          </a:xfrm>
          <a:prstGeom prst="rect">
            <a:avLst/>
          </a:prstGeom>
        </p:spPr>
      </p:pic>
    </p:spTree>
    <p:extLst>
      <p:ext uri="{BB962C8B-B14F-4D97-AF65-F5344CB8AC3E}">
        <p14:creationId xmlns:p14="http://schemas.microsoft.com/office/powerpoint/2010/main" val="352047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     HAND WRITTEN MODEL USING                              GAN </vt:lpstr>
      <vt:lpstr>AGENDA </vt:lpstr>
      <vt:lpstr>PR0BLEM STATEMENT</vt:lpstr>
      <vt:lpstr>PROJECT OVERVIEW </vt:lpstr>
      <vt:lpstr>WHO ARE END USERS</vt:lpstr>
      <vt:lpstr>SOLUTION AND ITS VALUE PROPOSITION</vt:lpstr>
      <vt:lpstr>VALUE PROPOSITION</vt:lpstr>
      <vt:lpstr>THE WOW IN SOLUTION </vt:lpstr>
      <vt:lpstr>MODELLING</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326</cp:revision>
  <dcterms:created xsi:type="dcterms:W3CDTF">2024-04-03T02:56:25Z</dcterms:created>
  <dcterms:modified xsi:type="dcterms:W3CDTF">2024-04-03T04:21:19Z</dcterms:modified>
</cp:coreProperties>
</file>