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(1).xlsx]Sheet2!PivotTable1</c:name>
    <c:fmtId val="7"/>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000"/>
              <a:t>C</a:t>
            </a:r>
            <a:r>
              <a:rPr lang="en-US" sz="1000" b="1">
                <a:effectLst/>
              </a:rPr>
              <a:t>VISUALIZING EMPLOYEE ATTENDANCE TRENDS WITH EXCEL CHARTS</a:t>
            </a:r>
            <a:endParaRPr lang="en-IN" sz="1000">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IN"/>
              <a:t>hart Title</a:t>
            </a:r>
          </a:p>
        </c:rich>
      </c:tx>
      <c:layout>
        <c:manualLayout>
          <c:xMode val="edge"/>
          <c:yMode val="edge"/>
          <c:x val="0.17466666666666666"/>
          <c:y val="0.15110945255065869"/>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80400</c:v>
                </c:pt>
                <c:pt idx="1">
                  <c:v>200699</c:v>
                </c:pt>
                <c:pt idx="2">
                  <c:v>247935</c:v>
                </c:pt>
                <c:pt idx="3">
                  <c:v>267513</c:v>
                </c:pt>
                <c:pt idx="4">
                  <c:v>239465</c:v>
                </c:pt>
                <c:pt idx="5">
                  <c:v>145209</c:v>
                </c:pt>
              </c:numCache>
            </c:numRef>
          </c:val>
          <c:extLst>
            <c:ext xmlns:c16="http://schemas.microsoft.com/office/drawing/2014/chart" uri="{C3380CC4-5D6E-409C-BE32-E72D297353CC}">
              <c16:uniqueId val="{00000000-A2D4-48A4-998C-D7F011FEB529}"/>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1">
                  <c:v>28893</c:v>
                </c:pt>
                <c:pt idx="2">
                  <c:v>10784</c:v>
                </c:pt>
                <c:pt idx="3">
                  <c:v>28980</c:v>
                </c:pt>
                <c:pt idx="4">
                  <c:v>17847</c:v>
                </c:pt>
                <c:pt idx="5">
                  <c:v>3449</c:v>
                </c:pt>
              </c:numCache>
            </c:numRef>
          </c:val>
          <c:extLst>
            <c:ext xmlns:c16="http://schemas.microsoft.com/office/drawing/2014/chart" uri="{C3380CC4-5D6E-409C-BE32-E72D297353CC}">
              <c16:uniqueId val="{00000001-A2D4-48A4-998C-D7F011FEB529}"/>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6649</c:v>
                </c:pt>
                <c:pt idx="1">
                  <c:v>36660</c:v>
                </c:pt>
                <c:pt idx="2">
                  <c:v>26536</c:v>
                </c:pt>
                <c:pt idx="3">
                  <c:v>21036</c:v>
                </c:pt>
                <c:pt idx="4">
                  <c:v>14782</c:v>
                </c:pt>
                <c:pt idx="5">
                  <c:v>9062</c:v>
                </c:pt>
              </c:numCache>
            </c:numRef>
          </c:val>
          <c:extLst>
            <c:ext xmlns:c16="http://schemas.microsoft.com/office/drawing/2014/chart" uri="{C3380CC4-5D6E-409C-BE32-E72D297353CC}">
              <c16:uniqueId val="{00000002-A2D4-48A4-998C-D7F011FEB529}"/>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6732</c:v>
                </c:pt>
                <c:pt idx="1">
                  <c:v>12740</c:v>
                </c:pt>
                <c:pt idx="2">
                  <c:v>15748</c:v>
                </c:pt>
                <c:pt idx="3">
                  <c:v>17099</c:v>
                </c:pt>
                <c:pt idx="4">
                  <c:v>37811</c:v>
                </c:pt>
                <c:pt idx="5">
                  <c:v>10999</c:v>
                </c:pt>
              </c:numCache>
            </c:numRef>
          </c:val>
          <c:extLst>
            <c:ext xmlns:c16="http://schemas.microsoft.com/office/drawing/2014/chart" uri="{C3380CC4-5D6E-409C-BE32-E72D297353CC}">
              <c16:uniqueId val="{00000003-A2D4-48A4-998C-D7F011FEB529}"/>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13223</c:v>
                </c:pt>
                <c:pt idx="1">
                  <c:v>75289</c:v>
                </c:pt>
                <c:pt idx="2">
                  <c:v>40692</c:v>
                </c:pt>
                <c:pt idx="3">
                  <c:v>53622</c:v>
                </c:pt>
                <c:pt idx="4">
                  <c:v>71650</c:v>
                </c:pt>
                <c:pt idx="5">
                  <c:v>15870</c:v>
                </c:pt>
              </c:numCache>
            </c:numRef>
          </c:val>
          <c:extLst>
            <c:ext xmlns:c16="http://schemas.microsoft.com/office/drawing/2014/chart" uri="{C3380CC4-5D6E-409C-BE32-E72D297353CC}">
              <c16:uniqueId val="{00000004-A2D4-48A4-998C-D7F011FEB529}"/>
            </c:ext>
          </c:extLst>
        </c:ser>
        <c:dLbls>
          <c:showLegendKey val="0"/>
          <c:showVal val="0"/>
          <c:showCatName val="0"/>
          <c:showSerName val="0"/>
          <c:showPercent val="0"/>
          <c:showBubbleSize val="0"/>
        </c:dLbls>
        <c:gapWidth val="219"/>
        <c:overlap val="-27"/>
        <c:axId val="2125012352"/>
        <c:axId val="2125013600"/>
      </c:barChart>
      <c:catAx>
        <c:axId val="212501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5013600"/>
        <c:crosses val="autoZero"/>
        <c:auto val="1"/>
        <c:lblAlgn val="ctr"/>
        <c:lblOffset val="100"/>
        <c:noMultiLvlLbl val="0"/>
      </c:catAx>
      <c:valAx>
        <c:axId val="2125013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5012352"/>
        <c:crosses val="autoZero"/>
        <c:crossBetween val="between"/>
      </c:valAx>
      <c:spPr>
        <a:noFill/>
        <a:ln>
          <a:noFill/>
        </a:ln>
        <a:effectLst/>
      </c:spPr>
    </c:plotArea>
    <c:legend>
      <c:legendPos val="r"/>
      <c:layout>
        <c:manualLayout>
          <c:xMode val="edge"/>
          <c:yMode val="edge"/>
          <c:x val="0.71530008748906382"/>
          <c:y val="0.45912228980856068"/>
          <c:w val="0.27914435695538059"/>
          <c:h val="0.266589543605627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sz="2400" b="1" dirty="0">
                <a:solidFill>
                  <a:srgbClr val="002060"/>
                </a:solidFill>
                <a:latin typeface="Times New Roman" panose="02020603050405020304" pitchFamily="18" charset="0"/>
                <a:cs typeface="Times New Roman" panose="02020603050405020304" pitchFamily="18" charset="0"/>
              </a:rPr>
              <a:t>VISUALIZING EMPLOYEE ATTENDANCE TRENDS WITH EXCEL CHARTS</a:t>
            </a:r>
            <a:br>
              <a:rPr lang="en-IN" sz="2400" dirty="0">
                <a:solidFill>
                  <a:srgbClr val="002060"/>
                </a:solidFill>
                <a:latin typeface="Times New Roman" panose="02020603050405020304" pitchFamily="18" charset="0"/>
                <a:cs typeface="Times New Roman" panose="02020603050405020304" pitchFamily="18" charset="0"/>
              </a:rPr>
            </a:br>
            <a:br>
              <a:rPr lang="en-US" sz="2400" b="1" i="0" dirty="0">
                <a:solidFill>
                  <a:srgbClr val="002060"/>
                </a:solidFill>
                <a:effectLst/>
                <a:latin typeface="Roboto" panose="020F0502020204030204" pitchFamily="2" charset="0"/>
              </a:rPr>
            </a:br>
            <a:endParaRPr sz="2400" spc="15" dirty="0">
              <a:solidFill>
                <a:srgbClr val="002060"/>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85343" y="3290233"/>
            <a:ext cx="8610600" cy="1938992"/>
          </a:xfrm>
          <a:prstGeom prst="rect">
            <a:avLst/>
          </a:prstGeom>
          <a:noFill/>
        </p:spPr>
        <p:txBody>
          <a:bodyPr wrap="square" rtlCol="0">
            <a:spAutoFit/>
          </a:bodyPr>
          <a:lstStyle/>
          <a:p>
            <a:r>
              <a:rPr lang="en-US" sz="2400" dirty="0"/>
              <a:t>STUDENT NAME:S.RAMYA</a:t>
            </a:r>
          </a:p>
          <a:p>
            <a:r>
              <a:rPr lang="en-US" sz="2400" dirty="0"/>
              <a:t>REGISTER NO:312214572/E02399ECBF9F5FFBB0447E3B1D2BBF96</a:t>
            </a:r>
          </a:p>
          <a:p>
            <a:r>
              <a:rPr lang="en-US" sz="2400" dirty="0"/>
              <a:t>DEPARTMENT:B.COM(COMPUTER APPLICATION)</a:t>
            </a:r>
          </a:p>
          <a:p>
            <a:r>
              <a:rPr lang="en-US" sz="2400" dirty="0"/>
              <a:t>COLLEGE :ST.THOMAS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71DDC6F-5376-74D6-EB0C-6071A6A672FC}"/>
              </a:ext>
            </a:extLst>
          </p:cNvPr>
          <p:cNvSpPr txBox="1"/>
          <p:nvPr/>
        </p:nvSpPr>
        <p:spPr>
          <a:xfrm>
            <a:off x="609600" y="1371600"/>
            <a:ext cx="6100916" cy="1569660"/>
          </a:xfrm>
          <a:prstGeom prst="rect">
            <a:avLst/>
          </a:prstGeom>
          <a:noFill/>
        </p:spPr>
        <p:txBody>
          <a:bodyPr wrap="square">
            <a:spAutoFit/>
          </a:bodyPr>
          <a:lstStyle/>
          <a:p>
            <a:r>
              <a:rPr lang="en-US" sz="1600" b="1" dirty="0"/>
              <a:t>1. Prepare Your Data</a:t>
            </a:r>
          </a:p>
          <a:p>
            <a:r>
              <a:rPr lang="en-US" sz="1600" dirty="0"/>
              <a:t>Start by organizing your attendance data in Excel. Ensure your data is structured properly. A typical layout might include:</a:t>
            </a:r>
          </a:p>
          <a:p>
            <a:pPr>
              <a:buFont typeface="Arial" panose="020B0604020202020204" pitchFamily="34" charset="0"/>
              <a:buChar char="•"/>
            </a:pPr>
            <a:r>
              <a:rPr lang="en-US" sz="1600" b="1" dirty="0"/>
              <a:t>Column A</a:t>
            </a:r>
            <a:r>
              <a:rPr lang="en-US" sz="1600" dirty="0"/>
              <a:t>: </a:t>
            </a:r>
            <a:r>
              <a:rPr lang="en-US" sz="1600" dirty="0" err="1"/>
              <a:t>employement</a:t>
            </a:r>
            <a:r>
              <a:rPr lang="en-US" sz="1600" dirty="0"/>
              <a:t> id(if tracking individual attendance)</a:t>
            </a:r>
          </a:p>
          <a:p>
            <a:pPr>
              <a:buFont typeface="Arial" panose="020B0604020202020204" pitchFamily="34" charset="0"/>
              <a:buChar char="•"/>
            </a:pPr>
            <a:r>
              <a:rPr lang="en-US" sz="1600" b="1" dirty="0"/>
              <a:t>Column B</a:t>
            </a:r>
            <a:r>
              <a:rPr lang="en-US" sz="1600" dirty="0"/>
              <a:t>: first name</a:t>
            </a:r>
          </a:p>
          <a:p>
            <a:pPr>
              <a:buFont typeface="Arial" panose="020B0604020202020204" pitchFamily="34" charset="0"/>
              <a:buChar char="•"/>
            </a:pPr>
            <a:r>
              <a:rPr lang="en-US" sz="1600" b="1" dirty="0"/>
              <a:t>Column C</a:t>
            </a:r>
            <a:r>
              <a:rPr lang="en-US" sz="1600" dirty="0"/>
              <a:t>: last name</a:t>
            </a:r>
          </a:p>
        </p:txBody>
      </p:sp>
      <p:sp>
        <p:nvSpPr>
          <p:cNvPr id="7" name="TextBox 6">
            <a:extLst>
              <a:ext uri="{FF2B5EF4-FFF2-40B4-BE49-F238E27FC236}">
                <a16:creationId xmlns:a16="http://schemas.microsoft.com/office/drawing/2014/main" id="{CFEF9AA0-2D29-8668-5FC1-46DA9E20FB46}"/>
              </a:ext>
            </a:extLst>
          </p:cNvPr>
          <p:cNvSpPr txBox="1"/>
          <p:nvPr/>
        </p:nvSpPr>
        <p:spPr>
          <a:xfrm>
            <a:off x="580103" y="2994822"/>
            <a:ext cx="6100916" cy="3539430"/>
          </a:xfrm>
          <a:prstGeom prst="rect">
            <a:avLst/>
          </a:prstGeom>
          <a:noFill/>
        </p:spPr>
        <p:txBody>
          <a:bodyPr wrap="square">
            <a:spAutoFit/>
          </a:bodyPr>
          <a:lstStyle/>
          <a:p>
            <a:r>
              <a:rPr lang="en-US" sz="1600" b="1" dirty="0"/>
              <a:t>2. Create a Summary Table</a:t>
            </a:r>
          </a:p>
          <a:p>
            <a:r>
              <a:rPr lang="en-US" sz="1600" dirty="0"/>
              <a:t>To visualize trends effectively, you should summarize your data. Create a pivot table to aggregate the data:</a:t>
            </a:r>
          </a:p>
          <a:p>
            <a:pPr marL="285750" indent="-285750">
              <a:buFont typeface="Arial" panose="020B0604020202020204" pitchFamily="34" charset="0"/>
              <a:buChar char="•"/>
            </a:pPr>
            <a:r>
              <a:rPr lang="en-US" sz="1600" b="1" dirty="0"/>
              <a:t>Select your data range</a:t>
            </a:r>
            <a:r>
              <a:rPr lang="en-US" sz="1600" dirty="0"/>
              <a:t> (including headers).</a:t>
            </a:r>
          </a:p>
          <a:p>
            <a:pPr marL="285750" indent="-285750">
              <a:buFont typeface="Arial" panose="020B0604020202020204" pitchFamily="34" charset="0"/>
              <a:buChar char="•"/>
            </a:pPr>
            <a:r>
              <a:rPr lang="en-US" sz="1600" dirty="0"/>
              <a:t>Go to the </a:t>
            </a:r>
            <a:r>
              <a:rPr lang="en-US" sz="1600" b="1" dirty="0"/>
              <a:t>Insert</a:t>
            </a:r>
            <a:r>
              <a:rPr lang="en-US" sz="1600" dirty="0"/>
              <a:t> tab and select </a:t>
            </a:r>
            <a:r>
              <a:rPr lang="en-US" sz="1600" b="1" dirty="0"/>
              <a:t>PivotTable</a:t>
            </a:r>
            <a:r>
              <a:rPr lang="en-US" sz="1600" dirty="0"/>
              <a:t>.</a:t>
            </a:r>
          </a:p>
          <a:p>
            <a:pPr marL="285750" indent="-285750">
              <a:buFont typeface="Arial" panose="020B0604020202020204" pitchFamily="34" charset="0"/>
              <a:buChar char="•"/>
            </a:pPr>
            <a:r>
              <a:rPr lang="en-US" sz="1600" dirty="0"/>
              <a:t>Place the PivotTable in a new worksheet or existing worksheet.</a:t>
            </a:r>
          </a:p>
          <a:p>
            <a:r>
              <a:rPr lang="en-US" sz="1600" dirty="0"/>
              <a:t>In the PivotTable Field List:</a:t>
            </a:r>
          </a:p>
          <a:p>
            <a:pPr marL="285750" indent="-285750">
              <a:buFont typeface="Arial" panose="020B0604020202020204" pitchFamily="34" charset="0"/>
              <a:buChar char="•"/>
            </a:pPr>
            <a:r>
              <a:rPr lang="en-US" sz="1600" dirty="0"/>
              <a:t>Drag “</a:t>
            </a:r>
            <a:r>
              <a:rPr lang="en-US" sz="1600" b="1" dirty="0" err="1"/>
              <a:t>employement</a:t>
            </a:r>
            <a:r>
              <a:rPr lang="en-US" sz="1600" dirty="0"/>
              <a:t> </a:t>
            </a:r>
            <a:r>
              <a:rPr lang="en-US" sz="1600" b="1" dirty="0"/>
              <a:t>id” </a:t>
            </a:r>
            <a:r>
              <a:rPr lang="en-US" sz="1600" dirty="0"/>
              <a:t>to the rows area.</a:t>
            </a:r>
          </a:p>
          <a:p>
            <a:pPr marL="285750" indent="-285750">
              <a:buFont typeface="Arial" panose="020B0604020202020204" pitchFamily="34" charset="0"/>
              <a:buChar char="•"/>
            </a:pPr>
            <a:r>
              <a:rPr lang="en-US" sz="1600" dirty="0"/>
              <a:t>Drag </a:t>
            </a:r>
            <a:r>
              <a:rPr lang="en-US" sz="1600" b="1" dirty="0"/>
              <a:t>“first</a:t>
            </a:r>
            <a:r>
              <a:rPr lang="en-US" sz="1600" dirty="0"/>
              <a:t> </a:t>
            </a:r>
            <a:r>
              <a:rPr lang="en-US" sz="1600" b="1" dirty="0"/>
              <a:t>name” </a:t>
            </a:r>
            <a:r>
              <a:rPr lang="en-US" sz="1600" dirty="0"/>
              <a:t>to the columns area.</a:t>
            </a:r>
          </a:p>
          <a:p>
            <a:pPr marL="285750" indent="-285750">
              <a:buFont typeface="Arial" panose="020B0604020202020204" pitchFamily="34" charset="0"/>
              <a:buChar char="•"/>
            </a:pPr>
            <a:r>
              <a:rPr lang="en-US" sz="1600" dirty="0"/>
              <a:t>Drag </a:t>
            </a:r>
            <a:r>
              <a:rPr lang="en-US" sz="1600" b="1" dirty="0"/>
              <a:t>“last</a:t>
            </a:r>
            <a:r>
              <a:rPr lang="en-US" sz="1600" dirty="0"/>
              <a:t> </a:t>
            </a:r>
            <a:r>
              <a:rPr lang="en-US" sz="1600" b="1" dirty="0"/>
              <a:t>name”(</a:t>
            </a:r>
            <a:r>
              <a:rPr lang="en-US" sz="1600" dirty="0"/>
              <a:t>or any other countable field) to the Values area. Ensure it's set to count.</a:t>
            </a:r>
          </a:p>
          <a:p>
            <a:r>
              <a:rPr lang="en-US" sz="1600" dirty="0"/>
              <a:t>You should now have a summary table that shows attendance counts by date and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356-6AB6-DA7A-2268-73E5E94302E3}"/>
              </a:ext>
            </a:extLst>
          </p:cNvPr>
          <p:cNvSpPr>
            <a:spLocks noGrp="1"/>
          </p:cNvSpPr>
          <p:nvPr>
            <p:ph type="title"/>
          </p:nvPr>
        </p:nvSpPr>
        <p:spPr>
          <a:xfrm>
            <a:off x="755332" y="385444"/>
            <a:ext cx="10681335" cy="738664"/>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5" name="TextBox 4">
            <a:extLst>
              <a:ext uri="{FF2B5EF4-FFF2-40B4-BE49-F238E27FC236}">
                <a16:creationId xmlns:a16="http://schemas.microsoft.com/office/drawing/2014/main" id="{E5902D44-75A7-7F34-292F-9DFCD94F21E5}"/>
              </a:ext>
            </a:extLst>
          </p:cNvPr>
          <p:cNvSpPr txBox="1"/>
          <p:nvPr/>
        </p:nvSpPr>
        <p:spPr>
          <a:xfrm>
            <a:off x="533400" y="1124108"/>
            <a:ext cx="6100916" cy="3293209"/>
          </a:xfrm>
          <a:prstGeom prst="rect">
            <a:avLst/>
          </a:prstGeom>
          <a:noFill/>
        </p:spPr>
        <p:txBody>
          <a:bodyPr wrap="square">
            <a:spAutoFit/>
          </a:bodyPr>
          <a:lstStyle/>
          <a:p>
            <a:r>
              <a:rPr lang="en-US" sz="1600" b="1" dirty="0"/>
              <a:t>3. Insert a Chart</a:t>
            </a:r>
          </a:p>
          <a:p>
            <a:r>
              <a:rPr lang="en-US" sz="1600" dirty="0"/>
              <a:t>With the PivotTable ready, you can now create charts to visualize the trends.</a:t>
            </a:r>
          </a:p>
          <a:p>
            <a:pPr>
              <a:buFont typeface="+mj-lt"/>
              <a:buAutoNum type="arabicPeriod"/>
            </a:pPr>
            <a:r>
              <a:rPr lang="en-US" sz="1600" b="1" dirty="0"/>
              <a:t>Select your PivotTable</a:t>
            </a:r>
            <a:r>
              <a:rPr lang="en-US" sz="1600" dirty="0"/>
              <a:t> (click inside it).</a:t>
            </a:r>
          </a:p>
          <a:p>
            <a:pPr>
              <a:buFont typeface="+mj-lt"/>
              <a:buAutoNum type="arabicPeriod"/>
            </a:pPr>
            <a:r>
              <a:rPr lang="en-US" sz="1600" dirty="0"/>
              <a:t>Go to the </a:t>
            </a:r>
            <a:r>
              <a:rPr lang="en-US" sz="1600" b="1" dirty="0"/>
              <a:t>Insert</a:t>
            </a:r>
            <a:r>
              <a:rPr lang="en-US" sz="1600" dirty="0"/>
              <a:t> tab and choose the type of chart that suits your data. For attendance trends, a </a:t>
            </a:r>
            <a:r>
              <a:rPr lang="en-US" sz="1600" b="1" dirty="0"/>
              <a:t>Line Chart</a:t>
            </a:r>
            <a:r>
              <a:rPr lang="en-US" sz="1600" dirty="0"/>
              <a:t> or    </a:t>
            </a:r>
            <a:r>
              <a:rPr lang="en-US" sz="1600" b="1" dirty="0"/>
              <a:t>Column Chart</a:t>
            </a:r>
            <a:r>
              <a:rPr lang="en-US" sz="1600" dirty="0"/>
              <a:t> is typically useful.</a:t>
            </a:r>
          </a:p>
          <a:p>
            <a:pPr marL="742950" lvl="1" indent="-285750">
              <a:buFont typeface="+mj-lt"/>
              <a:buAutoNum type="arabicPeriod"/>
            </a:pPr>
            <a:r>
              <a:rPr lang="en-US" sz="1600" b="1" dirty="0"/>
              <a:t>Line Chart</a:t>
            </a:r>
            <a:r>
              <a:rPr lang="en-US" sz="1600" dirty="0"/>
              <a:t>: Ideal for showing trends over time.</a:t>
            </a:r>
          </a:p>
          <a:p>
            <a:pPr marL="742950" lvl="1" indent="-285750">
              <a:buFont typeface="+mj-lt"/>
              <a:buAutoNum type="arabicPeriod"/>
            </a:pPr>
            <a:r>
              <a:rPr lang="en-US" sz="1600" b="1" dirty="0"/>
              <a:t>Column Chart</a:t>
            </a:r>
            <a:r>
              <a:rPr lang="en-US" sz="1600" dirty="0"/>
              <a:t>: Useful for comparing different categories or dates.</a:t>
            </a:r>
          </a:p>
          <a:p>
            <a:pPr>
              <a:buFont typeface="+mj-lt"/>
              <a:buAutoNum type="arabicPeriod"/>
            </a:pPr>
            <a:r>
              <a:rPr lang="en-US" sz="1600" dirty="0"/>
              <a:t>After selecting the chart type, Excel will generate a chart based on your PivotTable.</a:t>
            </a:r>
          </a:p>
          <a:p>
            <a:endParaRPr lang="en-US" sz="1600" dirty="0"/>
          </a:p>
        </p:txBody>
      </p:sp>
      <p:sp>
        <p:nvSpPr>
          <p:cNvPr id="7" name="TextBox 6">
            <a:extLst>
              <a:ext uri="{FF2B5EF4-FFF2-40B4-BE49-F238E27FC236}">
                <a16:creationId xmlns:a16="http://schemas.microsoft.com/office/drawing/2014/main" id="{3D4C97FA-4B6D-AD4D-3E94-76BA6D5D5B07}"/>
              </a:ext>
            </a:extLst>
          </p:cNvPr>
          <p:cNvSpPr txBox="1"/>
          <p:nvPr/>
        </p:nvSpPr>
        <p:spPr>
          <a:xfrm>
            <a:off x="506361" y="4191000"/>
            <a:ext cx="6100916" cy="2554545"/>
          </a:xfrm>
          <a:prstGeom prst="rect">
            <a:avLst/>
          </a:prstGeom>
          <a:noFill/>
        </p:spPr>
        <p:txBody>
          <a:bodyPr wrap="square">
            <a:spAutoFit/>
          </a:bodyPr>
          <a:lstStyle/>
          <a:p>
            <a:r>
              <a:rPr lang="en-US" sz="1600" b="1" dirty="0"/>
              <a:t>4. Customize Your Chart</a:t>
            </a:r>
          </a:p>
          <a:p>
            <a:r>
              <a:rPr lang="en-US" sz="1600" dirty="0"/>
              <a:t>To make your chart more informative and visually appealing:</a:t>
            </a:r>
          </a:p>
          <a:p>
            <a:pPr>
              <a:buFont typeface="Arial" panose="020B0604020202020204" pitchFamily="34" charset="0"/>
              <a:buChar char="•"/>
            </a:pPr>
            <a:r>
              <a:rPr lang="en-US" sz="1600" b="1" dirty="0"/>
              <a:t>Add Titles</a:t>
            </a:r>
            <a:r>
              <a:rPr lang="en-US" sz="1600" dirty="0"/>
              <a:t>: Click on the chart title to add a descriptive title, such as "Employee Attendance Trends".</a:t>
            </a:r>
          </a:p>
          <a:p>
            <a:pPr>
              <a:buFont typeface="Arial" panose="020B0604020202020204" pitchFamily="34" charset="0"/>
              <a:buChar char="•"/>
            </a:pPr>
            <a:r>
              <a:rPr lang="en-US" sz="1600" b="1" dirty="0"/>
              <a:t>Format Axis Labels</a:t>
            </a:r>
            <a:r>
              <a:rPr lang="en-US" sz="1600" dirty="0"/>
              <a:t>: Ensure dates and attendance statuses are clearly labeled.</a:t>
            </a:r>
          </a:p>
          <a:p>
            <a:pPr>
              <a:buFont typeface="Arial" panose="020B0604020202020204" pitchFamily="34" charset="0"/>
              <a:buChar char="•"/>
            </a:pPr>
            <a:r>
              <a:rPr lang="en-US" sz="1600" b="1" dirty="0"/>
              <a:t>Add Data Labels</a:t>
            </a:r>
            <a:r>
              <a:rPr lang="en-US" sz="1600" dirty="0"/>
              <a:t>: This helps in displaying the exact numbers on the chart.</a:t>
            </a:r>
          </a:p>
          <a:p>
            <a:pPr>
              <a:buFont typeface="Arial" panose="020B0604020202020204" pitchFamily="34" charset="0"/>
              <a:buChar char="•"/>
            </a:pPr>
            <a:r>
              <a:rPr lang="en-US" sz="1600" b="1" dirty="0"/>
              <a:t>Use Color Coding</a:t>
            </a:r>
            <a:r>
              <a:rPr lang="en-US" sz="1600" dirty="0"/>
              <a:t>: Different colors for different attendance statuses can make trends easier to interpret.</a:t>
            </a:r>
          </a:p>
        </p:txBody>
      </p:sp>
    </p:spTree>
    <p:extLst>
      <p:ext uri="{BB962C8B-B14F-4D97-AF65-F5344CB8AC3E}">
        <p14:creationId xmlns:p14="http://schemas.microsoft.com/office/powerpoint/2010/main" val="348908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D0C0-19DB-85FA-3857-3215BE5F48DD}"/>
              </a:ext>
            </a:extLst>
          </p:cNvPr>
          <p:cNvSpPr>
            <a:spLocks noGrp="1"/>
          </p:cNvSpPr>
          <p:nvPr>
            <p:ph type="title"/>
          </p:nvPr>
        </p:nvSpPr>
        <p:spPr>
          <a:xfrm>
            <a:off x="755332" y="385444"/>
            <a:ext cx="10681335" cy="738664"/>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3" name="Text Placeholder 2">
            <a:extLst>
              <a:ext uri="{FF2B5EF4-FFF2-40B4-BE49-F238E27FC236}">
                <a16:creationId xmlns:a16="http://schemas.microsoft.com/office/drawing/2014/main" id="{D3E080E2-8C55-D372-526B-94BDE6CF046E}"/>
              </a:ext>
            </a:extLst>
          </p:cNvPr>
          <p:cNvSpPr>
            <a:spLocks noGrp="1"/>
          </p:cNvSpPr>
          <p:nvPr>
            <p:ph type="body" idx="1"/>
          </p:nvPr>
        </p:nvSpPr>
        <p:spPr>
          <a:xfrm>
            <a:off x="609600" y="1577340"/>
            <a:ext cx="10972800" cy="1969770"/>
          </a:xfrm>
        </p:spPr>
        <p:txBody>
          <a:bodyPr/>
          <a:lstStyle/>
          <a:p>
            <a:r>
              <a:rPr lang="en-US" sz="1600" b="1" dirty="0"/>
              <a:t>5. Analyze Trends</a:t>
            </a:r>
          </a:p>
          <a:p>
            <a:r>
              <a:rPr lang="en-US" sz="1600" dirty="0"/>
              <a:t>Look at your chart to identify patterns:</a:t>
            </a:r>
          </a:p>
          <a:p>
            <a:pPr>
              <a:buFont typeface="Arial" panose="020B0604020202020204" pitchFamily="34" charset="0"/>
              <a:buChar char="•"/>
            </a:pPr>
            <a:r>
              <a:rPr lang="en-US" sz="1600" b="1" dirty="0"/>
              <a:t>Identify Peaks and Troughs</a:t>
            </a:r>
            <a:r>
              <a:rPr lang="en-US" sz="1600" dirty="0"/>
              <a:t>: High and low attendance days or periods.</a:t>
            </a:r>
          </a:p>
          <a:p>
            <a:pPr>
              <a:buFont typeface="Arial" panose="020B0604020202020204" pitchFamily="34" charset="0"/>
              <a:buChar char="•"/>
            </a:pPr>
            <a:r>
              <a:rPr lang="en-US" sz="1600" b="1" dirty="0"/>
              <a:t>Compare Attendance</a:t>
            </a:r>
            <a:r>
              <a:rPr lang="en-US" sz="1600" dirty="0"/>
              <a:t>: See if there are specific times when absences increase or if certain employees have higher absenteeism rates.</a:t>
            </a:r>
          </a:p>
          <a:p>
            <a:pPr>
              <a:buFont typeface="Arial" panose="020B0604020202020204" pitchFamily="34" charset="0"/>
              <a:buChar char="•"/>
            </a:pPr>
            <a:r>
              <a:rPr lang="en-US" sz="1600" b="1" dirty="0"/>
              <a:t>Seasonal Trends</a:t>
            </a:r>
            <a:r>
              <a:rPr lang="en-US" sz="1600" dirty="0"/>
              <a:t>: Observe if there are seasonal or periodic patterns.</a:t>
            </a:r>
          </a:p>
          <a:p>
            <a:endParaRPr lang="en-US" sz="1600" dirty="0"/>
          </a:p>
          <a:p>
            <a:endParaRPr lang="en-US" sz="1600" dirty="0"/>
          </a:p>
        </p:txBody>
      </p:sp>
    </p:spTree>
    <p:extLst>
      <p:ext uri="{BB962C8B-B14F-4D97-AF65-F5344CB8AC3E}">
        <p14:creationId xmlns:p14="http://schemas.microsoft.com/office/powerpoint/2010/main" val="76182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681335" cy="758190"/>
          </a:xfrm>
        </p:spPr>
        <p:txBody>
          <a:bodyPr/>
          <a:lstStyle/>
          <a:p>
            <a:r>
              <a:rPr lang="en-IN" i="1" dirty="0">
                <a:solidFill>
                  <a:schemeClr val="accent1">
                    <a:lumMod val="75000"/>
                  </a:schemeClr>
                </a:solidFill>
              </a:rPr>
              <a:t>RESULT</a:t>
            </a:r>
          </a:p>
        </p:txBody>
      </p:sp>
      <p:sp>
        <p:nvSpPr>
          <p:cNvPr id="3" name="Text Placeholder 2"/>
          <p:cNvSpPr>
            <a:spLocks noGrp="1"/>
          </p:cNvSpPr>
          <p:nvPr>
            <p:ph type="body" idx="1"/>
          </p:nvPr>
        </p:nvSpPr>
        <p:spPr>
          <a:xfrm>
            <a:off x="609600" y="1577340"/>
            <a:ext cx="10972800" cy="553998"/>
          </a:xfrm>
        </p:spPr>
        <p:txBody>
          <a:bodyPr/>
          <a:lstStyle/>
          <a:p>
            <a:endParaRPr lang="en-IN" dirty="0"/>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529148"/>
            <a:ext cx="7620000" cy="4071938"/>
          </a:xfrm>
          <a:prstGeom prst="rect">
            <a:avLst/>
          </a:prstGeom>
        </p:spPr>
      </p:pic>
    </p:spTree>
    <p:extLst>
      <p:ext uri="{BB962C8B-B14F-4D97-AF65-F5344CB8AC3E}">
        <p14:creationId xmlns:p14="http://schemas.microsoft.com/office/powerpoint/2010/main" val="282245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5">
                    <a:lumMod val="75000"/>
                  </a:schemeClr>
                </a:solidFill>
                <a:latin typeface="SimSun" panose="02010600030101010101" pitchFamily="2" charset="-122"/>
                <a:ea typeface="SimSun" panose="02010600030101010101" pitchFamily="2" charset="-122"/>
              </a:rPr>
              <a:t>R</a:t>
            </a:r>
            <a:r>
              <a:rPr spc="-40" dirty="0">
                <a:solidFill>
                  <a:schemeClr val="accent5">
                    <a:lumMod val="75000"/>
                  </a:schemeClr>
                </a:solidFill>
                <a:latin typeface="SimSun" panose="02010600030101010101" pitchFamily="2" charset="-122"/>
                <a:ea typeface="SimSun" panose="02010600030101010101" pitchFamily="2" charset="-122"/>
              </a:rPr>
              <a:t>E</a:t>
            </a:r>
            <a:r>
              <a:rPr spc="15" dirty="0">
                <a:solidFill>
                  <a:schemeClr val="accent5">
                    <a:lumMod val="75000"/>
                  </a:schemeClr>
                </a:solidFill>
                <a:latin typeface="SimSun" panose="02010600030101010101" pitchFamily="2" charset="-122"/>
                <a:ea typeface="SimSun" panose="02010600030101010101" pitchFamily="2" charset="-122"/>
              </a:rPr>
              <a:t>S</a:t>
            </a:r>
            <a:r>
              <a:rPr spc="-30" dirty="0">
                <a:solidFill>
                  <a:schemeClr val="accent5">
                    <a:lumMod val="75000"/>
                  </a:schemeClr>
                </a:solidFill>
                <a:latin typeface="SimSun" panose="02010600030101010101" pitchFamily="2" charset="-122"/>
                <a:ea typeface="SimSun" panose="02010600030101010101" pitchFamily="2" charset="-122"/>
              </a:rPr>
              <a:t>U</a:t>
            </a:r>
            <a:r>
              <a:rPr spc="-405" dirty="0">
                <a:solidFill>
                  <a:schemeClr val="accent5">
                    <a:lumMod val="75000"/>
                  </a:schemeClr>
                </a:solidFill>
                <a:latin typeface="SimSun" panose="02010600030101010101" pitchFamily="2" charset="-122"/>
                <a:ea typeface="SimSun" panose="02010600030101010101" pitchFamily="2" charset="-122"/>
              </a:rPr>
              <a:t>L</a:t>
            </a:r>
            <a:r>
              <a:rPr dirty="0">
                <a:solidFill>
                  <a:schemeClr val="accent5">
                    <a:lumMod val="75000"/>
                  </a:schemeClr>
                </a:solidFill>
                <a:latin typeface="SimSun" panose="02010600030101010101" pitchFamily="2" charset="-122"/>
                <a:ea typeface="SimSun" panose="02010600030101010101" pitchFamily="2" charset="-122"/>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352634910"/>
              </p:ext>
            </p:extLst>
          </p:nvPr>
        </p:nvGraphicFramePr>
        <p:xfrm>
          <a:off x="2286000" y="1524000"/>
          <a:ext cx="4572000"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38B001-64B4-5813-05D8-F92B6E531CAC}"/>
              </a:ext>
            </a:extLst>
          </p:cNvPr>
          <p:cNvSpPr txBox="1"/>
          <p:nvPr/>
        </p:nvSpPr>
        <p:spPr>
          <a:xfrm>
            <a:off x="755332" y="1720840"/>
            <a:ext cx="6100916" cy="3416320"/>
          </a:xfrm>
          <a:prstGeom prst="rect">
            <a:avLst/>
          </a:prstGeom>
          <a:noFill/>
        </p:spPr>
        <p:txBody>
          <a:bodyPr wrap="square">
            <a:spAutoFit/>
          </a:bodyPr>
          <a:lstStyle/>
          <a:p>
            <a:r>
              <a:rPr lang="en-US" dirty="0"/>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trendlines, 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1" y="829627"/>
            <a:ext cx="4116070" cy="632224"/>
          </a:xfrm>
          <a:prstGeom prst="rect">
            <a:avLst/>
          </a:prstGeom>
        </p:spPr>
        <p:txBody>
          <a:bodyPr vert="horz" wrap="square" lIns="0" tIns="16510" rIns="0" bIns="0" rtlCol="0">
            <a:spAutoFit/>
          </a:bodyPr>
          <a:lstStyle/>
          <a:p>
            <a:pPr marL="12700">
              <a:lnSpc>
                <a:spcPct val="100000"/>
              </a:lnSpc>
              <a:spcBef>
                <a:spcPts val="130"/>
              </a:spcBef>
            </a:pPr>
            <a:r>
              <a:rPr lang="en-GB" sz="4000" dirty="0">
                <a:solidFill>
                  <a:schemeClr val="accent2">
                    <a:lumMod val="60000"/>
                    <a:lumOff val="40000"/>
                  </a:schemeClr>
                </a:solidFill>
              </a:rPr>
              <a:t>PROJECT TITLE</a:t>
            </a:r>
            <a:endParaRPr sz="4000" dirty="0">
              <a:solidFill>
                <a:schemeClr val="accent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88162" y="2113095"/>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296773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447800" y="457200"/>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b="0" i="1" u="sng" spc="-20" dirty="0">
                <a:solidFill>
                  <a:srgbClr val="7030A0"/>
                </a:solidFill>
              </a:rPr>
              <a:t>P</a:t>
            </a:r>
            <a:r>
              <a:rPr sz="4000" b="0" i="1" u="sng" spc="15" dirty="0">
                <a:solidFill>
                  <a:srgbClr val="7030A0"/>
                </a:solidFill>
              </a:rPr>
              <a:t>ROB</a:t>
            </a:r>
            <a:r>
              <a:rPr sz="4000" b="0" i="1" u="sng" spc="55" dirty="0">
                <a:solidFill>
                  <a:srgbClr val="7030A0"/>
                </a:solidFill>
              </a:rPr>
              <a:t>L</a:t>
            </a:r>
            <a:r>
              <a:rPr sz="4000" b="0" i="1" u="sng" spc="-20" dirty="0">
                <a:solidFill>
                  <a:srgbClr val="7030A0"/>
                </a:solidFill>
              </a:rPr>
              <a:t>E</a:t>
            </a:r>
            <a:r>
              <a:rPr sz="4000" b="0" i="1" u="sng" spc="20" dirty="0">
                <a:solidFill>
                  <a:srgbClr val="7030A0"/>
                </a:solidFill>
              </a:rPr>
              <a:t>M</a:t>
            </a:r>
            <a:r>
              <a:rPr sz="4000" b="0" i="1" u="sng" dirty="0">
                <a:solidFill>
                  <a:srgbClr val="7030A0"/>
                </a:solidFill>
              </a:rPr>
              <a:t>	</a:t>
            </a:r>
            <a:r>
              <a:rPr sz="4000" b="0" i="1" u="sng" spc="10" dirty="0">
                <a:solidFill>
                  <a:srgbClr val="7030A0"/>
                </a:solidFill>
              </a:rPr>
              <a:t>S</a:t>
            </a:r>
            <a:r>
              <a:rPr sz="4000" b="0" i="1" u="sng" spc="-370" dirty="0">
                <a:solidFill>
                  <a:srgbClr val="7030A0"/>
                </a:solidFill>
              </a:rPr>
              <a:t>T</a:t>
            </a:r>
            <a:r>
              <a:rPr sz="4000" b="0" i="1" u="sng" spc="-375" dirty="0">
                <a:solidFill>
                  <a:srgbClr val="7030A0"/>
                </a:solidFill>
              </a:rPr>
              <a:t>A</a:t>
            </a:r>
            <a:r>
              <a:rPr sz="4000" b="0" i="1" u="sng" spc="15" dirty="0">
                <a:solidFill>
                  <a:srgbClr val="7030A0"/>
                </a:solidFill>
              </a:rPr>
              <a:t>T</a:t>
            </a:r>
            <a:r>
              <a:rPr sz="4000" b="0" i="1" u="sng" spc="-10" dirty="0">
                <a:solidFill>
                  <a:srgbClr val="7030A0"/>
                </a:solidFill>
              </a:rPr>
              <a:t>E</a:t>
            </a:r>
            <a:r>
              <a:rPr sz="4000" b="0" i="1" u="sng" spc="-20" dirty="0">
                <a:solidFill>
                  <a:srgbClr val="7030A0"/>
                </a:solidFill>
              </a:rPr>
              <a:t>ME</a:t>
            </a:r>
            <a:r>
              <a:rPr sz="4000" b="0" i="1" u="sng" spc="10" dirty="0">
                <a:solidFill>
                  <a:srgbClr val="7030A0"/>
                </a:solidFill>
              </a:rPr>
              <a:t>NT</a:t>
            </a:r>
            <a:endParaRPr sz="4000" b="0" i="1" u="sng" dirty="0">
              <a:solidFill>
                <a:srgbClr val="7030A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2044401"/>
            <a:ext cx="8991600" cy="923330"/>
          </a:xfrm>
          <a:prstGeom prst="rect">
            <a:avLst/>
          </a:prstGeom>
        </p:spPr>
        <p:txBody>
          <a:bodyPr wrap="square">
            <a:spAutoFit/>
          </a:bodyPr>
          <a:lstStyle/>
          <a:p>
            <a:r>
              <a:rPr lang="en-IN" dirty="0"/>
              <a:t>In our organization, employee attendance is critical to maintaining productivity and ensuring smooth operations. However, the current approach to monitoring and </a:t>
            </a:r>
            <a:r>
              <a:rPr lang="en-IN" dirty="0" err="1"/>
              <a:t>analyzing</a:t>
            </a:r>
            <a:r>
              <a:rPr lang="en-IN" dirty="0"/>
              <a:t> attendance is primarily manual and lacks a structured, visual method for identifying trends and patterns.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b="0" i="1" spc="5" dirty="0">
                <a:solidFill>
                  <a:schemeClr val="accent2"/>
                </a:solidFill>
                <a:latin typeface="Stencil" panose="040409050D0802020404" pitchFamily="82" charset="0"/>
              </a:rPr>
              <a:t>PROJECT</a:t>
            </a:r>
            <a:r>
              <a:rPr sz="4250" spc="5" dirty="0">
                <a:solidFill>
                  <a:schemeClr val="accent2"/>
                </a:solidFill>
              </a:rPr>
              <a:t>	</a:t>
            </a:r>
            <a:r>
              <a:rPr sz="4250" spc="-20" dirty="0">
                <a:solidFill>
                  <a:schemeClr val="accent2"/>
                </a:solidFill>
              </a:rPr>
              <a:t>OVERVIEW</a:t>
            </a:r>
            <a:endParaRPr sz="425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676275" y="2133600"/>
            <a:ext cx="8404225" cy="2308324"/>
          </a:xfrm>
          <a:prstGeom prst="rect">
            <a:avLst/>
          </a:prstGeom>
        </p:spPr>
        <p:txBody>
          <a:bodyPr wrap="square">
            <a:spAutoFit/>
          </a:bodyPr>
          <a:lstStyle/>
          <a:p>
            <a:pPr marL="342900" indent="-342900">
              <a:buAutoNum type="arabicParenR"/>
            </a:pPr>
            <a:r>
              <a:rPr lang="en-IN" dirty="0"/>
              <a:t>To automate the analysis of employee attendance data.</a:t>
            </a:r>
          </a:p>
          <a:p>
            <a:pPr marL="342900" indent="-342900">
              <a:buAutoNum type="arabicParenR"/>
            </a:pPr>
            <a:endParaRPr lang="en-IN" dirty="0"/>
          </a:p>
          <a:p>
            <a:r>
              <a:rPr lang="en-IN" dirty="0"/>
              <a:t>2) To create easy-to-understand Excel charts that visualize trends in attendance over time.</a:t>
            </a:r>
          </a:p>
          <a:p>
            <a:endParaRPr lang="en-IN" dirty="0"/>
          </a:p>
          <a:p>
            <a:r>
              <a:rPr lang="en-IN" dirty="0"/>
              <a:t>3) To provide management with actionable insights that support decision-making related to employee scheduling, leave policies, and interventions for improving attendance.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6089" y="58893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5753" y="2209800"/>
            <a:ext cx="6096000" cy="461665"/>
          </a:xfrm>
          <a:prstGeom prst="rect">
            <a:avLst/>
          </a:prstGeom>
        </p:spPr>
        <p:txBody>
          <a:bodyPr>
            <a:spAutoFit/>
          </a:bodyPr>
          <a:lstStyle/>
          <a:p>
            <a:pPr marL="285750" indent="-285750">
              <a:buFont typeface="Arial" panose="020B0604020202020204" pitchFamily="34" charset="0"/>
              <a:buChar char="•"/>
            </a:pPr>
            <a:endParaRPr lang="en-IN" sz="2400" b="1" i="1" dirty="0"/>
          </a:p>
        </p:txBody>
      </p:sp>
      <p:sp>
        <p:nvSpPr>
          <p:cNvPr id="9" name="TextBox 8">
            <a:extLst>
              <a:ext uri="{FF2B5EF4-FFF2-40B4-BE49-F238E27FC236}">
                <a16:creationId xmlns:a16="http://schemas.microsoft.com/office/drawing/2014/main" id="{4B3903C3-2B55-B4F3-66F7-D92074BBCBC8}"/>
              </a:ext>
            </a:extLst>
          </p:cNvPr>
          <p:cNvSpPr txBox="1"/>
          <p:nvPr/>
        </p:nvSpPr>
        <p:spPr>
          <a:xfrm>
            <a:off x="690837" y="1647379"/>
            <a:ext cx="6100916"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They use attendance charts to monitor employee attendance patterns, identify issues like frequent absences or tardiness, and make data-driven decisions related to workforce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 or Team Leaders</a:t>
            </a:r>
            <a:r>
              <a:rPr kumimoji="0" lang="en-US" altLang="en-US" sz="1800" b="0" i="0" u="none" strike="noStrike" cap="none" normalizeH="0" baseline="0" dirty="0">
                <a:ln>
                  <a:noFill/>
                </a:ln>
                <a:solidFill>
                  <a:schemeClr val="tx1"/>
                </a:solidFill>
                <a:effectLst/>
                <a:latin typeface="Arial" panose="020B0604020202020204" pitchFamily="34" charset="0"/>
              </a:rPr>
              <a:t>: They need to track attendance to manage their teams effectively, ensuring that staffing levels are adequate and addressing any concerns related to employee absences.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Operations Managers</a:t>
            </a:r>
            <a:r>
              <a:rPr kumimoji="0" lang="en-US" altLang="en-US" sz="1800" b="0" i="0" u="none" strike="noStrike" cap="none" normalizeH="0" baseline="0" dirty="0">
                <a:ln>
                  <a:noFill/>
                </a:ln>
                <a:solidFill>
                  <a:schemeClr val="tx1"/>
                </a:solidFill>
                <a:effectLst/>
                <a:latin typeface="Arial" panose="020B0604020202020204" pitchFamily="34" charset="0"/>
              </a:rPr>
              <a:t>: They use attendance data to optimize scheduling, ensure that operational needs are met, and address any potential impacts on productivity due to absenteeism.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or Senior Management</a:t>
            </a:r>
            <a:r>
              <a:rPr kumimoji="0" lang="en-US" altLang="en-US" sz="1800" b="0" i="0" u="none" strike="noStrike" cap="none" normalizeH="0" baseline="0" dirty="0">
                <a:ln>
                  <a:noFill/>
                </a:ln>
                <a:solidFill>
                  <a:schemeClr val="tx1"/>
                </a:solidFill>
                <a:effectLst/>
                <a:latin typeface="Arial" panose="020B0604020202020204" pitchFamily="34" charset="0"/>
              </a:rPr>
              <a:t>: They use high-level attendance trends to understand overall workforce health, assess impacts on business performance, and make strategic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solidFill>
                  <a:schemeClr val="accent2"/>
                </a:solidFill>
              </a:rPr>
              <a:t>O</a:t>
            </a:r>
            <a:r>
              <a:rPr sz="3600" i="1" spc="25" dirty="0">
                <a:solidFill>
                  <a:schemeClr val="accent2"/>
                </a:solidFill>
              </a:rPr>
              <a:t>U</a:t>
            </a:r>
            <a:r>
              <a:rPr sz="3600" i="1" dirty="0">
                <a:solidFill>
                  <a:schemeClr val="accent2"/>
                </a:solidFill>
              </a:rPr>
              <a:t>R</a:t>
            </a:r>
            <a:r>
              <a:rPr sz="3600" i="1" spc="5" dirty="0">
                <a:solidFill>
                  <a:schemeClr val="accent2"/>
                </a:solidFill>
              </a:rPr>
              <a:t> </a:t>
            </a:r>
            <a:r>
              <a:rPr sz="3600" i="1" spc="25" dirty="0">
                <a:solidFill>
                  <a:schemeClr val="accent2"/>
                </a:solidFill>
              </a:rPr>
              <a:t>S</a:t>
            </a:r>
            <a:r>
              <a:rPr sz="3600" i="1" spc="10" dirty="0">
                <a:solidFill>
                  <a:schemeClr val="accent2"/>
                </a:solidFill>
              </a:rPr>
              <a:t>O</a:t>
            </a:r>
            <a:r>
              <a:rPr sz="3600" i="1" spc="25" dirty="0">
                <a:solidFill>
                  <a:schemeClr val="accent2"/>
                </a:solidFill>
              </a:rPr>
              <a:t>LU</a:t>
            </a:r>
            <a:r>
              <a:rPr sz="3600" i="1" spc="-35" dirty="0">
                <a:solidFill>
                  <a:schemeClr val="accent2"/>
                </a:solidFill>
              </a:rPr>
              <a:t>T</a:t>
            </a:r>
            <a:r>
              <a:rPr sz="3600" i="1" spc="-30" dirty="0">
                <a:solidFill>
                  <a:schemeClr val="accent2"/>
                </a:solidFill>
              </a:rPr>
              <a:t>I</a:t>
            </a:r>
            <a:r>
              <a:rPr sz="3600" i="1" spc="10" dirty="0">
                <a:solidFill>
                  <a:schemeClr val="accent2"/>
                </a:solidFill>
              </a:rPr>
              <a:t>O</a:t>
            </a:r>
            <a:r>
              <a:rPr sz="3600" i="1" dirty="0">
                <a:solidFill>
                  <a:schemeClr val="accent2"/>
                </a:solidFill>
              </a:rPr>
              <a:t>N</a:t>
            </a:r>
            <a:r>
              <a:rPr sz="3600" i="1" spc="-345" dirty="0">
                <a:solidFill>
                  <a:schemeClr val="accent2"/>
                </a:solidFill>
              </a:rPr>
              <a:t> </a:t>
            </a:r>
            <a:r>
              <a:rPr sz="3600" i="1" spc="-35" dirty="0">
                <a:solidFill>
                  <a:schemeClr val="accent2"/>
                </a:solidFill>
              </a:rPr>
              <a:t>A</a:t>
            </a:r>
            <a:r>
              <a:rPr sz="3600" i="1" spc="-5" dirty="0">
                <a:solidFill>
                  <a:schemeClr val="accent2"/>
                </a:solidFill>
              </a:rPr>
              <a:t>N</a:t>
            </a:r>
            <a:r>
              <a:rPr sz="3600" i="1" dirty="0">
                <a:solidFill>
                  <a:schemeClr val="accent2"/>
                </a:solidFill>
              </a:rPr>
              <a:t>D</a:t>
            </a:r>
            <a:r>
              <a:rPr sz="3600" i="1" spc="35" dirty="0">
                <a:solidFill>
                  <a:schemeClr val="accent2"/>
                </a:solidFill>
              </a:rPr>
              <a:t> </a:t>
            </a:r>
            <a:r>
              <a:rPr sz="3600" i="1" spc="-30" dirty="0">
                <a:solidFill>
                  <a:schemeClr val="accent2"/>
                </a:solidFill>
              </a:rPr>
              <a:t>I</a:t>
            </a:r>
            <a:r>
              <a:rPr sz="3600" i="1" spc="-35" dirty="0">
                <a:solidFill>
                  <a:schemeClr val="accent2"/>
                </a:solidFill>
              </a:rPr>
              <a:t>T</a:t>
            </a:r>
            <a:r>
              <a:rPr sz="3600" i="1" dirty="0">
                <a:solidFill>
                  <a:schemeClr val="accent2"/>
                </a:solidFill>
              </a:rPr>
              <a:t>S</a:t>
            </a:r>
            <a:r>
              <a:rPr sz="3600" i="1" spc="60" dirty="0">
                <a:solidFill>
                  <a:schemeClr val="accent2"/>
                </a:solidFill>
              </a:rPr>
              <a:t> </a:t>
            </a:r>
            <a:r>
              <a:rPr sz="3600" i="1" spc="-295" dirty="0">
                <a:solidFill>
                  <a:schemeClr val="accent2"/>
                </a:solidFill>
              </a:rPr>
              <a:t>V</a:t>
            </a:r>
            <a:r>
              <a:rPr sz="3600" i="1" spc="-35" dirty="0">
                <a:solidFill>
                  <a:schemeClr val="accent2"/>
                </a:solidFill>
              </a:rPr>
              <a:t>A</a:t>
            </a:r>
            <a:r>
              <a:rPr sz="3600" i="1" spc="25" dirty="0">
                <a:solidFill>
                  <a:schemeClr val="accent2"/>
                </a:solidFill>
              </a:rPr>
              <a:t>LU</a:t>
            </a:r>
            <a:r>
              <a:rPr sz="3600" i="1" dirty="0">
                <a:solidFill>
                  <a:schemeClr val="accent2"/>
                </a:solidFill>
              </a:rPr>
              <a:t>E</a:t>
            </a:r>
            <a:r>
              <a:rPr sz="3600" i="1" spc="-65" dirty="0">
                <a:solidFill>
                  <a:schemeClr val="accent2"/>
                </a:solidFill>
              </a:rPr>
              <a:t> </a:t>
            </a:r>
            <a:r>
              <a:rPr sz="3600" i="1" spc="-15" dirty="0">
                <a:solidFill>
                  <a:schemeClr val="accent2"/>
                </a:solidFill>
              </a:rPr>
              <a:t>P</a:t>
            </a:r>
            <a:r>
              <a:rPr sz="3600" i="1" spc="-30" dirty="0">
                <a:solidFill>
                  <a:schemeClr val="accent2"/>
                </a:solidFill>
              </a:rPr>
              <a:t>R</a:t>
            </a:r>
            <a:r>
              <a:rPr sz="3600" i="1" spc="10" dirty="0">
                <a:solidFill>
                  <a:schemeClr val="accent2"/>
                </a:solidFill>
              </a:rPr>
              <a:t>O</a:t>
            </a:r>
            <a:r>
              <a:rPr sz="3600" i="1" spc="-15" dirty="0">
                <a:solidFill>
                  <a:schemeClr val="accent2"/>
                </a:solidFill>
              </a:rPr>
              <a:t>P</a:t>
            </a:r>
            <a:r>
              <a:rPr sz="3600" i="1" spc="10" dirty="0">
                <a:solidFill>
                  <a:schemeClr val="accent2"/>
                </a:solidFill>
              </a:rPr>
              <a:t>O</a:t>
            </a:r>
            <a:r>
              <a:rPr sz="3600" i="1" spc="25" dirty="0">
                <a:solidFill>
                  <a:schemeClr val="accent2"/>
                </a:solidFill>
              </a:rPr>
              <a:t>S</a:t>
            </a:r>
            <a:r>
              <a:rPr sz="3600" i="1" spc="-30" dirty="0">
                <a:solidFill>
                  <a:schemeClr val="accent2"/>
                </a:solidFill>
              </a:rPr>
              <a:t>I</a:t>
            </a:r>
            <a:r>
              <a:rPr sz="3600" i="1" spc="-35" dirty="0">
                <a:solidFill>
                  <a:schemeClr val="accent2"/>
                </a:solidFill>
              </a:rPr>
              <a:t>T</a:t>
            </a:r>
            <a:r>
              <a:rPr sz="3600" i="1" spc="-30" dirty="0">
                <a:solidFill>
                  <a:schemeClr val="accent2"/>
                </a:solidFill>
              </a:rPr>
              <a:t>I</a:t>
            </a:r>
            <a:r>
              <a:rPr sz="3600" i="1" spc="10" dirty="0">
                <a:solidFill>
                  <a:schemeClr val="accent2"/>
                </a:solidFill>
              </a:rPr>
              <a:t>O</a:t>
            </a:r>
            <a:r>
              <a:rPr sz="3600" i="1" dirty="0">
                <a:solidFill>
                  <a:schemeClr val="accent2"/>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Rectangle 2"/>
          <p:cNvSpPr/>
          <p:nvPr/>
        </p:nvSpPr>
        <p:spPr>
          <a:xfrm>
            <a:off x="2895600" y="2362200"/>
            <a:ext cx="6096000" cy="1846659"/>
          </a:xfrm>
          <a:prstGeom prst="rect">
            <a:avLst/>
          </a:prstGeom>
        </p:spPr>
        <p:txBody>
          <a:bodyPr>
            <a:spAutoFit/>
          </a:bodyPr>
          <a:lstStyle/>
          <a:p>
            <a:pPr marL="457200" indent="-4572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CONDITIONAL FORMATTING-MISSING</a:t>
            </a:r>
          </a:p>
          <a:p>
            <a:pPr marL="457200" indent="-4572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FILTER-REMOVE</a:t>
            </a:r>
          </a:p>
          <a:p>
            <a:pPr marL="457200" indent="-4572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FORMULA-PERFORMANCE</a:t>
            </a:r>
          </a:p>
          <a:p>
            <a:r>
              <a:rPr lang="en-US" sz="1400" b="1" i="1" dirty="0">
                <a:solidFill>
                  <a:srgbClr val="0D0D0D"/>
                </a:solidFill>
                <a:latin typeface="Times New Roman" panose="02020603050405020304" pitchFamily="18" charset="0"/>
                <a:cs typeface="Times New Roman" panose="02020603050405020304" pitchFamily="18" charset="0"/>
              </a:rPr>
              <a:t>=IFS(Z8&gt;=5,”VERYHIGH”,Z8&gt;=4,”HIGH”,Z8&gt;=3,”MED”,TRUE,”LOW”)</a:t>
            </a:r>
            <a:endParaRPr lang="en-IN" sz="20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PIVOT-SUMMARY</a:t>
            </a:r>
          </a:p>
          <a:p>
            <a:pPr marL="457200" indent="-4572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GRAPH-DATA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5444"/>
            <a:ext cx="10674667" cy="758190"/>
          </a:xfrm>
        </p:spPr>
        <p:txBody>
          <a:bodyPr/>
          <a:lstStyle/>
          <a:p>
            <a:r>
              <a:rPr lang="en-IN" dirty="0">
                <a:solidFill>
                  <a:schemeClr val="tx2">
                    <a:lumMod val="75000"/>
                  </a:schemeClr>
                </a:solidFill>
              </a:rPr>
              <a:t>Dataset Description</a:t>
            </a:r>
          </a:p>
        </p:txBody>
      </p:sp>
      <p:sp>
        <p:nvSpPr>
          <p:cNvPr id="3" name="Rectangle 2"/>
          <p:cNvSpPr/>
          <p:nvPr/>
        </p:nvSpPr>
        <p:spPr>
          <a:xfrm>
            <a:off x="762000" y="1600200"/>
            <a:ext cx="6096000" cy="2585323"/>
          </a:xfrm>
          <a:prstGeom prst="rect">
            <a:avLst/>
          </a:prstGeom>
        </p:spPr>
        <p:txBody>
          <a:bodyPr>
            <a:spAutoFit/>
          </a:bodyPr>
          <a:lstStyle/>
          <a:p>
            <a:pPr marL="342900" indent="-342900">
              <a:buFont typeface="Wingdings" panose="05000000000000000000" pitchFamily="2" charset="2"/>
              <a:buChar char="Ø"/>
            </a:pPr>
            <a:r>
              <a:rPr lang="en-GB" b="1" i="1" dirty="0"/>
              <a:t>Employee= </a:t>
            </a:r>
            <a:r>
              <a:rPr lang="en-GB" b="1" i="1" dirty="0" err="1"/>
              <a:t>Kaggle</a:t>
            </a:r>
            <a:endParaRPr lang="en-GB" b="1" i="1" dirty="0"/>
          </a:p>
          <a:p>
            <a:pPr marL="342900" indent="-342900">
              <a:buFont typeface="Wingdings" panose="05000000000000000000" pitchFamily="2" charset="2"/>
              <a:buChar char="Ø"/>
            </a:pPr>
            <a:r>
              <a:rPr lang="en-GB" b="1" i="1" dirty="0"/>
              <a:t>26- Features</a:t>
            </a:r>
          </a:p>
          <a:p>
            <a:pPr marL="342900" indent="-342900">
              <a:buFont typeface="Wingdings" panose="05000000000000000000" pitchFamily="2" charset="2"/>
              <a:buChar char="Ø"/>
            </a:pPr>
            <a:r>
              <a:rPr lang="en-GB" b="1" i="1" dirty="0"/>
              <a:t>9- Features</a:t>
            </a:r>
          </a:p>
          <a:p>
            <a:pPr marL="342900" indent="-342900">
              <a:buFont typeface="Wingdings" panose="05000000000000000000" pitchFamily="2" charset="2"/>
              <a:buChar char="Ø"/>
            </a:pPr>
            <a:r>
              <a:rPr lang="en-GB" b="1" i="1" dirty="0" err="1"/>
              <a:t>Emp</a:t>
            </a:r>
            <a:r>
              <a:rPr lang="en-GB" b="1" i="1" dirty="0"/>
              <a:t> Id- Number</a:t>
            </a:r>
          </a:p>
          <a:p>
            <a:pPr marL="342900" indent="-342900">
              <a:buFont typeface="Wingdings" panose="05000000000000000000" pitchFamily="2" charset="2"/>
              <a:buChar char="Ø"/>
            </a:pPr>
            <a:r>
              <a:rPr lang="en-GB" b="1" i="1" dirty="0"/>
              <a:t>Name Test</a:t>
            </a:r>
          </a:p>
          <a:p>
            <a:pPr marL="342900" indent="-342900">
              <a:buFont typeface="Wingdings" panose="05000000000000000000" pitchFamily="2" charset="2"/>
              <a:buChar char="Ø"/>
            </a:pPr>
            <a:r>
              <a:rPr lang="en-GB" b="1" i="1" dirty="0" err="1"/>
              <a:t>Emp</a:t>
            </a:r>
            <a:r>
              <a:rPr lang="en-GB" b="1" i="1" dirty="0"/>
              <a:t>- Type</a:t>
            </a:r>
          </a:p>
          <a:p>
            <a:pPr marL="342900" indent="-342900">
              <a:buFont typeface="Wingdings" panose="05000000000000000000" pitchFamily="2" charset="2"/>
              <a:buChar char="Ø"/>
            </a:pPr>
            <a:r>
              <a:rPr lang="en-GB" b="1" i="1" dirty="0"/>
              <a:t>Current Employee Rating- Number</a:t>
            </a:r>
          </a:p>
          <a:p>
            <a:pPr marL="342900" indent="-342900">
              <a:buFont typeface="Wingdings" panose="05000000000000000000" pitchFamily="2" charset="2"/>
              <a:buChar char="Ø"/>
            </a:pPr>
            <a:r>
              <a:rPr lang="en-GB" b="1" i="1" dirty="0"/>
              <a:t>Gender- Male Female</a:t>
            </a:r>
          </a:p>
          <a:p>
            <a:pPr marL="342900" indent="-342900">
              <a:buFont typeface="Wingdings" panose="05000000000000000000" pitchFamily="2" charset="2"/>
              <a:buChar char="Ø"/>
            </a:pPr>
            <a:r>
              <a:rPr lang="en-GB" b="1" i="1" dirty="0"/>
              <a:t>Employee Rating- Number</a:t>
            </a:r>
            <a:endParaRPr lang="en-IN" b="1" i="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23678" y="2286000"/>
            <a:ext cx="8534018" cy="800219"/>
          </a:xfrm>
          <a:prstGeom prst="rect">
            <a:avLst/>
          </a:prstGeom>
          <a:noFill/>
        </p:spPr>
        <p:txBody>
          <a:bodyPr wrap="square" rtlCol="0">
            <a:spAutoFit/>
          </a:bodyPr>
          <a:lstStyle/>
          <a:p>
            <a:pPr algn="l"/>
            <a:r>
              <a:rPr lang="en-US" b="1" i="1"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1" i="1"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926</Words>
  <Application>Microsoft Office PowerPoint</Application>
  <PresentationFormat>Widescreen</PresentationFormat>
  <Paragraphs>105</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SimSun</vt:lpstr>
      <vt:lpstr>Arial</vt:lpstr>
      <vt:lpstr>Calibri</vt:lpstr>
      <vt:lpstr>Roboto</vt:lpstr>
      <vt:lpstr>Stencil</vt:lpstr>
      <vt:lpstr>Times New Roman</vt:lpstr>
      <vt:lpstr>Trebuchet MS</vt:lpstr>
      <vt:lpstr>Wingdings</vt: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S</cp:lastModifiedBy>
  <cp:revision>32</cp:revision>
  <dcterms:created xsi:type="dcterms:W3CDTF">2024-03-29T15:07:22Z</dcterms:created>
  <dcterms:modified xsi:type="dcterms:W3CDTF">2024-08-29T15:20:37Z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