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Jua" panose="020B0604020202020204" charset="-127"/>
      <p:regular r:id="rId13"/>
    </p:embeddedFont>
    <p:embeddedFont>
      <p:font typeface="Aileron" panose="020B0604020202020204" charset="0"/>
      <p:regular r:id="rId14"/>
    </p:embeddedFont>
    <p:embeddedFont>
      <p:font typeface="Aileron Bold" panose="020B0604020202020204" charset="0"/>
      <p:regular r:id="rId15"/>
    </p:embeddedFont>
    <p:embeddedFont>
      <p:font typeface="Aileron Heavy" panose="020B0604020202020204" charset="0"/>
      <p:regular r:id="rId16"/>
    </p:embeddedFont>
    <p:embeddedFont>
      <p:font typeface="Arimo" panose="020B0604020202020204" charset="0"/>
      <p:regular r:id="rId17"/>
    </p:embeddedFont>
    <p:embeddedFont>
      <p:font typeface="Bobby Jones 1" panose="020B0604020202020204" charset="0"/>
      <p:regular r:id="rId18"/>
    </p:embeddedFont>
    <p:embeddedFont>
      <p:font typeface="Bobby Jones 2"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33" d="100"/>
          <a:sy n="33" d="100"/>
        </p:scale>
        <p:origin x="1954" y="6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ramyas2711/GenerativeAI-Naan-Mudhalvan.git" TargetMode="External"/><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3.sv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D4784"/>
        </a:solidFill>
        <a:effectLst/>
      </p:bgPr>
    </p:bg>
    <p:spTree>
      <p:nvGrpSpPr>
        <p:cNvPr id="1" name=""/>
        <p:cNvGrpSpPr/>
        <p:nvPr/>
      </p:nvGrpSpPr>
      <p:grpSpPr>
        <a:xfrm>
          <a:off x="0" y="0"/>
          <a:ext cx="0" cy="0"/>
          <a:chOff x="0" y="0"/>
          <a:chExt cx="0" cy="0"/>
        </a:xfrm>
      </p:grpSpPr>
      <p:sp>
        <p:nvSpPr>
          <p:cNvPr id="2" name="Freeform 2"/>
          <p:cNvSpPr/>
          <p:nvPr/>
        </p:nvSpPr>
        <p:spPr>
          <a:xfrm>
            <a:off x="-729262" y="-443646"/>
            <a:ext cx="3152209" cy="2108040"/>
          </a:xfrm>
          <a:custGeom>
            <a:avLst/>
            <a:gdLst/>
            <a:ahLst/>
            <a:cxnLst/>
            <a:rect l="l" t="t" r="r" b="b"/>
            <a:pathLst>
              <a:path w="3152209" h="2108040">
                <a:moveTo>
                  <a:pt x="0" y="0"/>
                </a:moveTo>
                <a:lnTo>
                  <a:pt x="3152208" y="0"/>
                </a:lnTo>
                <a:lnTo>
                  <a:pt x="3152208" y="2108040"/>
                </a:lnTo>
                <a:lnTo>
                  <a:pt x="0" y="21080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2119494" y="610374"/>
            <a:ext cx="2547719" cy="1703787"/>
          </a:xfrm>
          <a:custGeom>
            <a:avLst/>
            <a:gdLst/>
            <a:ahLst/>
            <a:cxnLst/>
            <a:rect l="l" t="t" r="r" b="b"/>
            <a:pathLst>
              <a:path w="2547719" h="1703787">
                <a:moveTo>
                  <a:pt x="0" y="0"/>
                </a:moveTo>
                <a:lnTo>
                  <a:pt x="2547719" y="0"/>
                </a:lnTo>
                <a:lnTo>
                  <a:pt x="2547719" y="1703787"/>
                </a:lnTo>
                <a:lnTo>
                  <a:pt x="0" y="17037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8807064" y="-1145162"/>
            <a:ext cx="3048735" cy="2607429"/>
          </a:xfrm>
          <a:custGeom>
            <a:avLst/>
            <a:gdLst/>
            <a:ahLst/>
            <a:cxnLst/>
            <a:rect l="l" t="t" r="r" b="b"/>
            <a:pathLst>
              <a:path w="3048735" h="2607429">
                <a:moveTo>
                  <a:pt x="0" y="0"/>
                </a:moveTo>
                <a:lnTo>
                  <a:pt x="3048734" y="0"/>
                </a:lnTo>
                <a:lnTo>
                  <a:pt x="3048734" y="2607429"/>
                </a:lnTo>
                <a:lnTo>
                  <a:pt x="0" y="26074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339025" y="7344985"/>
            <a:ext cx="18966050" cy="3405302"/>
          </a:xfrm>
          <a:custGeom>
            <a:avLst/>
            <a:gdLst/>
            <a:ahLst/>
            <a:cxnLst/>
            <a:rect l="l" t="t" r="r" b="b"/>
            <a:pathLst>
              <a:path w="18966050" h="3405302">
                <a:moveTo>
                  <a:pt x="0" y="0"/>
                </a:moveTo>
                <a:lnTo>
                  <a:pt x="18966050" y="0"/>
                </a:lnTo>
                <a:lnTo>
                  <a:pt x="18966050" y="3405301"/>
                </a:lnTo>
                <a:lnTo>
                  <a:pt x="0" y="340530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3111451" y="5906705"/>
            <a:ext cx="9281599" cy="1052901"/>
          </a:xfrm>
          <a:prstGeom prst="rect">
            <a:avLst/>
          </a:prstGeom>
        </p:spPr>
        <p:txBody>
          <a:bodyPr lIns="0" tIns="0" rIns="0" bIns="0" rtlCol="0" anchor="t">
            <a:spAutoFit/>
          </a:bodyPr>
          <a:lstStyle/>
          <a:p>
            <a:pPr algn="ctr">
              <a:lnSpc>
                <a:spcPts val="7591"/>
              </a:lnSpc>
            </a:pPr>
            <a:r>
              <a:rPr lang="en-US" sz="5422">
                <a:solidFill>
                  <a:srgbClr val="FFFFFF"/>
                </a:solidFill>
                <a:latin typeface="Jua"/>
              </a:rPr>
              <a:t>Final Project </a:t>
            </a:r>
          </a:p>
        </p:txBody>
      </p:sp>
      <p:sp>
        <p:nvSpPr>
          <p:cNvPr id="7" name="TextBox 7"/>
          <p:cNvSpPr txBox="1"/>
          <p:nvPr/>
        </p:nvSpPr>
        <p:spPr>
          <a:xfrm>
            <a:off x="-339025" y="4175125"/>
            <a:ext cx="17060099" cy="1727201"/>
          </a:xfrm>
          <a:prstGeom prst="rect">
            <a:avLst/>
          </a:prstGeom>
        </p:spPr>
        <p:txBody>
          <a:bodyPr lIns="0" tIns="0" rIns="0" bIns="0" rtlCol="0" anchor="t">
            <a:spAutoFit/>
          </a:bodyPr>
          <a:lstStyle/>
          <a:p>
            <a:pPr algn="ctr">
              <a:lnSpc>
                <a:spcPts val="13999"/>
              </a:lnSpc>
              <a:spcBef>
                <a:spcPct val="0"/>
              </a:spcBef>
            </a:pPr>
            <a:r>
              <a:rPr lang="en-US" sz="9999">
                <a:solidFill>
                  <a:srgbClr val="FFFFFF"/>
                </a:solidFill>
                <a:latin typeface="Bobby Jones 1"/>
              </a:rPr>
              <a:t>AI FOR ENGINEERING</a:t>
            </a:r>
          </a:p>
        </p:txBody>
      </p:sp>
      <p:sp>
        <p:nvSpPr>
          <p:cNvPr id="8" name="TextBox 8"/>
          <p:cNvSpPr txBox="1"/>
          <p:nvPr/>
        </p:nvSpPr>
        <p:spPr>
          <a:xfrm>
            <a:off x="351542" y="2977678"/>
            <a:ext cx="14553768" cy="1355724"/>
          </a:xfrm>
          <a:prstGeom prst="rect">
            <a:avLst/>
          </a:prstGeom>
        </p:spPr>
        <p:txBody>
          <a:bodyPr lIns="0" tIns="0" rIns="0" bIns="0" rtlCol="0" anchor="t">
            <a:spAutoFit/>
          </a:bodyPr>
          <a:lstStyle/>
          <a:p>
            <a:pPr marL="0" lvl="0" indent="0" algn="ctr">
              <a:lnSpc>
                <a:spcPts val="10099"/>
              </a:lnSpc>
              <a:spcBef>
                <a:spcPct val="0"/>
              </a:spcBef>
            </a:pPr>
            <a:r>
              <a:rPr lang="en-US" sz="9999">
                <a:solidFill>
                  <a:srgbClr val="FFFFFF"/>
                </a:solidFill>
                <a:latin typeface="Bobby Jones 1"/>
              </a:rPr>
              <a:t>TNSDC-GENERATIVE</a:t>
            </a:r>
          </a:p>
        </p:txBody>
      </p:sp>
      <p:sp>
        <p:nvSpPr>
          <p:cNvPr id="9" name="TextBox 9"/>
          <p:cNvSpPr txBox="1"/>
          <p:nvPr/>
        </p:nvSpPr>
        <p:spPr>
          <a:xfrm>
            <a:off x="9707377" y="7364035"/>
            <a:ext cx="9281599" cy="2247970"/>
          </a:xfrm>
          <a:prstGeom prst="rect">
            <a:avLst/>
          </a:prstGeom>
        </p:spPr>
        <p:txBody>
          <a:bodyPr lIns="0" tIns="0" rIns="0" bIns="0" rtlCol="0" anchor="t">
            <a:spAutoFit/>
          </a:bodyPr>
          <a:lstStyle/>
          <a:p>
            <a:pPr algn="ctr">
              <a:lnSpc>
                <a:spcPts val="5771"/>
              </a:lnSpc>
            </a:pPr>
            <a:r>
              <a:rPr lang="en-US" sz="4122">
                <a:solidFill>
                  <a:srgbClr val="FFFFFF"/>
                </a:solidFill>
                <a:latin typeface="Jua"/>
              </a:rPr>
              <a:t>Submitted By:</a:t>
            </a:r>
          </a:p>
          <a:p>
            <a:pPr algn="ctr">
              <a:lnSpc>
                <a:spcPts val="5771"/>
              </a:lnSpc>
            </a:pPr>
            <a:r>
              <a:rPr lang="en-US" sz="4122">
                <a:solidFill>
                  <a:srgbClr val="FFFFFF"/>
                </a:solidFill>
                <a:latin typeface="Jua"/>
              </a:rPr>
              <a:t>Ramya Sivakumar</a:t>
            </a:r>
          </a:p>
          <a:p>
            <a:pPr algn="ctr">
              <a:lnSpc>
                <a:spcPts val="5771"/>
              </a:lnSpc>
            </a:pPr>
            <a:r>
              <a:rPr lang="en-US" sz="4122">
                <a:solidFill>
                  <a:srgbClr val="FFFFFF"/>
                </a:solidFill>
                <a:latin typeface="Jua"/>
              </a:rPr>
              <a:t>311521104036</a:t>
            </a:r>
          </a:p>
        </p:txBody>
      </p:sp>
      <p:pic>
        <p:nvPicPr>
          <p:cNvPr id="12" name="Picture 11">
            <a:extLst>
              <a:ext uri="{FF2B5EF4-FFF2-40B4-BE49-F238E27FC236}">
                <a16:creationId xmlns:a16="http://schemas.microsoft.com/office/drawing/2014/main" id="{476AE2EA-446F-4ED4-A3C3-A26AAEE543CD}"/>
              </a:ext>
            </a:extLst>
          </p:cNvPr>
          <p:cNvPicPr>
            <a:picLocks noChangeAspect="1"/>
          </p:cNvPicPr>
          <p:nvPr/>
        </p:nvPicPr>
        <p:blipFill>
          <a:blip r:embed="rId8"/>
          <a:stretch>
            <a:fillRect/>
          </a:stretch>
        </p:blipFill>
        <p:spPr>
          <a:xfrm>
            <a:off x="13292395" y="434897"/>
            <a:ext cx="4992432" cy="644128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D4784"/>
        </a:solidFill>
        <a:effectLst/>
      </p:bgPr>
    </p:bg>
    <p:spTree>
      <p:nvGrpSpPr>
        <p:cNvPr id="1" name=""/>
        <p:cNvGrpSpPr/>
        <p:nvPr/>
      </p:nvGrpSpPr>
      <p:grpSpPr>
        <a:xfrm>
          <a:off x="0" y="0"/>
          <a:ext cx="0" cy="0"/>
          <a:chOff x="0" y="0"/>
          <a:chExt cx="0" cy="0"/>
        </a:xfrm>
      </p:grpSpPr>
      <p:sp>
        <p:nvSpPr>
          <p:cNvPr id="2" name="TextBox 2"/>
          <p:cNvSpPr txBox="1"/>
          <p:nvPr/>
        </p:nvSpPr>
        <p:spPr>
          <a:xfrm>
            <a:off x="181892" y="2341621"/>
            <a:ext cx="12808691" cy="6467475"/>
          </a:xfrm>
          <a:prstGeom prst="rect">
            <a:avLst/>
          </a:prstGeom>
        </p:spPr>
        <p:txBody>
          <a:bodyPr lIns="0" tIns="0" rIns="0" bIns="0" rtlCol="0" anchor="t">
            <a:spAutoFit/>
          </a:bodyPr>
          <a:lstStyle/>
          <a:p>
            <a:pPr marL="647700" lvl="1" indent="-323850">
              <a:lnSpc>
                <a:spcPts val="4200"/>
              </a:lnSpc>
              <a:buFont typeface="Arial"/>
              <a:buChar char="•"/>
            </a:pPr>
            <a:r>
              <a:rPr lang="en-US" sz="3000">
                <a:solidFill>
                  <a:srgbClr val="FFFFFF"/>
                </a:solidFill>
                <a:latin typeface="Jua Bold"/>
              </a:rPr>
              <a:t>Accurate Predictions</a:t>
            </a:r>
            <a:r>
              <a:rPr lang="en-US" sz="3000">
                <a:solidFill>
                  <a:srgbClr val="FFFFFF"/>
                </a:solidFill>
                <a:latin typeface="Jua"/>
              </a:rPr>
              <a:t>: The developed machine learning model successfully predicts the next word in a sentence with a high degree of accuracy, demonstrating its effectiveness in assisting users with text completion tasks.</a:t>
            </a:r>
          </a:p>
          <a:p>
            <a:pPr marL="647700" lvl="1" indent="-323850">
              <a:lnSpc>
                <a:spcPts val="4200"/>
              </a:lnSpc>
              <a:buFont typeface="Arial"/>
              <a:buChar char="•"/>
            </a:pPr>
            <a:r>
              <a:rPr lang="en-US" sz="3000">
                <a:solidFill>
                  <a:srgbClr val="FFFFFF"/>
                </a:solidFill>
                <a:latin typeface="Jua"/>
              </a:rPr>
              <a:t>•</a:t>
            </a:r>
            <a:r>
              <a:rPr lang="en-US" sz="3000">
                <a:solidFill>
                  <a:srgbClr val="FFFFFF"/>
                </a:solidFill>
                <a:latin typeface="Jua Bold"/>
              </a:rPr>
              <a:t>Contextual Relevance</a:t>
            </a:r>
            <a:r>
              <a:rPr lang="en-US" sz="3000">
                <a:solidFill>
                  <a:srgbClr val="FFFFFF"/>
                </a:solidFill>
                <a:latin typeface="Jua"/>
              </a:rPr>
              <a:t>: Predicted words exhibit contextual relevance, reflecting an understanding of the surrounding words and the overall sentence structure, which enhances the user experience and comprehension.</a:t>
            </a:r>
          </a:p>
          <a:p>
            <a:pPr marL="647700" lvl="1" indent="-323850">
              <a:lnSpc>
                <a:spcPts val="4200"/>
              </a:lnSpc>
              <a:buFont typeface="Arial"/>
              <a:buChar char="•"/>
            </a:pPr>
            <a:r>
              <a:rPr lang="en-US" sz="3000">
                <a:solidFill>
                  <a:srgbClr val="FFFFFF"/>
                </a:solidFill>
                <a:latin typeface="Jua"/>
              </a:rPr>
              <a:t>•</a:t>
            </a:r>
            <a:r>
              <a:rPr lang="en-US" sz="3000">
                <a:solidFill>
                  <a:srgbClr val="FFFFFF"/>
                </a:solidFill>
                <a:latin typeface="Jua Bold"/>
              </a:rPr>
              <a:t>High Confidence Levels</a:t>
            </a:r>
            <a:r>
              <a:rPr lang="en-US" sz="3000">
                <a:solidFill>
                  <a:srgbClr val="FFFFFF"/>
                </a:solidFill>
                <a:latin typeface="Jua"/>
              </a:rPr>
              <a:t>: Predictions are accompanied by high confidence levels, indicating the model's certainty in its suggestions and instilling trust in users regarding the accuracy of the provided recommendations.</a:t>
            </a:r>
          </a:p>
          <a:p>
            <a:pPr>
              <a:lnSpc>
                <a:spcPts val="4200"/>
              </a:lnSpc>
            </a:pPr>
            <a:endParaRPr lang="en-US" sz="3000">
              <a:solidFill>
                <a:srgbClr val="FFFFFF"/>
              </a:solidFill>
              <a:latin typeface="Jua"/>
            </a:endParaRPr>
          </a:p>
        </p:txBody>
      </p:sp>
      <p:sp>
        <p:nvSpPr>
          <p:cNvPr id="3" name="Freeform 3"/>
          <p:cNvSpPr/>
          <p:nvPr/>
        </p:nvSpPr>
        <p:spPr>
          <a:xfrm>
            <a:off x="790900" y="8963350"/>
            <a:ext cx="856601" cy="856601"/>
          </a:xfrm>
          <a:custGeom>
            <a:avLst/>
            <a:gdLst/>
            <a:ahLst/>
            <a:cxnLst/>
            <a:rect l="l" t="t" r="r" b="b"/>
            <a:pathLst>
              <a:path w="856601" h="856601">
                <a:moveTo>
                  <a:pt x="0" y="0"/>
                </a:moveTo>
                <a:lnTo>
                  <a:pt x="856600" y="0"/>
                </a:lnTo>
                <a:lnTo>
                  <a:pt x="856600" y="856600"/>
                </a:lnTo>
                <a:lnTo>
                  <a:pt x="0" y="856600"/>
                </a:lnTo>
                <a:lnTo>
                  <a:pt x="0" y="0"/>
                </a:lnTo>
                <a:close/>
              </a:path>
            </a:pathLst>
          </a:custGeom>
          <a:blipFill>
            <a:blip r:embed="rId2"/>
            <a:stretch>
              <a:fillRect/>
            </a:stretch>
          </a:blipFill>
        </p:spPr>
      </p:sp>
      <p:sp>
        <p:nvSpPr>
          <p:cNvPr id="4" name="TextBox 4"/>
          <p:cNvSpPr txBox="1"/>
          <p:nvPr/>
        </p:nvSpPr>
        <p:spPr>
          <a:xfrm>
            <a:off x="2729084" y="657286"/>
            <a:ext cx="8658050" cy="1827210"/>
          </a:xfrm>
          <a:prstGeom prst="rect">
            <a:avLst/>
          </a:prstGeom>
        </p:spPr>
        <p:txBody>
          <a:bodyPr lIns="0" tIns="0" rIns="0" bIns="0" rtlCol="0" anchor="t">
            <a:spAutoFit/>
          </a:bodyPr>
          <a:lstStyle/>
          <a:p>
            <a:pPr algn="ctr">
              <a:lnSpc>
                <a:spcPts val="13435"/>
              </a:lnSpc>
            </a:pPr>
            <a:r>
              <a:rPr lang="en-US" sz="13302">
                <a:solidFill>
                  <a:srgbClr val="FFFFFF"/>
                </a:solidFill>
                <a:latin typeface="Bobby Jones 1"/>
              </a:rPr>
              <a:t>RESULTS</a:t>
            </a:r>
          </a:p>
        </p:txBody>
      </p:sp>
      <p:sp>
        <p:nvSpPr>
          <p:cNvPr id="5" name="TextBox 5"/>
          <p:cNvSpPr txBox="1"/>
          <p:nvPr/>
        </p:nvSpPr>
        <p:spPr>
          <a:xfrm>
            <a:off x="1887796" y="9182100"/>
            <a:ext cx="14055113" cy="467307"/>
          </a:xfrm>
          <a:prstGeom prst="rect">
            <a:avLst/>
          </a:prstGeom>
        </p:spPr>
        <p:txBody>
          <a:bodyPr lIns="0" tIns="0" rIns="0" bIns="0" rtlCol="0" anchor="t">
            <a:spAutoFit/>
          </a:bodyPr>
          <a:lstStyle/>
          <a:p>
            <a:pPr>
              <a:lnSpc>
                <a:spcPts val="3960"/>
              </a:lnSpc>
            </a:pPr>
            <a:r>
              <a:rPr lang="en-US" sz="2829" u="sng" dirty="0">
                <a:solidFill>
                  <a:schemeClr val="bg1"/>
                </a:solidFill>
                <a:latin typeface="Arimo"/>
                <a:hlinkClick r:id="rId3" tooltip="https://github.com/ramyas2711/GenerativeAI-Naan-Mudhalvan.git">
                  <a:extLst>
                    <a:ext uri="{A12FA001-AC4F-418D-AE19-62706E023703}">
                      <ahyp:hlinkClr xmlns:ahyp="http://schemas.microsoft.com/office/drawing/2018/hyperlinkcolor" val="tx"/>
                    </a:ext>
                  </a:extLst>
                </a:hlinkClick>
              </a:rPr>
              <a:t>https://github.com/ramyas2711/GenerativeAI-Naan-Mudhalvan.git</a:t>
            </a:r>
          </a:p>
        </p:txBody>
      </p:sp>
      <p:sp>
        <p:nvSpPr>
          <p:cNvPr id="6" name="Freeform 6"/>
          <p:cNvSpPr/>
          <p:nvPr/>
        </p:nvSpPr>
        <p:spPr>
          <a:xfrm>
            <a:off x="13448249" y="5705150"/>
            <a:ext cx="4411066" cy="4114800"/>
          </a:xfrm>
          <a:custGeom>
            <a:avLst/>
            <a:gdLst/>
            <a:ahLst/>
            <a:cxnLst/>
            <a:rect l="l" t="t" r="r" b="b"/>
            <a:pathLst>
              <a:path w="4411066" h="4114800">
                <a:moveTo>
                  <a:pt x="0" y="0"/>
                </a:moveTo>
                <a:lnTo>
                  <a:pt x="4411065" y="0"/>
                </a:lnTo>
                <a:lnTo>
                  <a:pt x="441106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D4784"/>
        </a:solidFill>
        <a:effectLst/>
      </p:bgPr>
    </p:bg>
    <p:spTree>
      <p:nvGrpSpPr>
        <p:cNvPr id="1" name=""/>
        <p:cNvGrpSpPr/>
        <p:nvPr/>
      </p:nvGrpSpPr>
      <p:grpSpPr>
        <a:xfrm>
          <a:off x="0" y="0"/>
          <a:ext cx="0" cy="0"/>
          <a:chOff x="0" y="0"/>
          <a:chExt cx="0" cy="0"/>
        </a:xfrm>
      </p:grpSpPr>
      <p:sp>
        <p:nvSpPr>
          <p:cNvPr id="2" name="TextBox 2"/>
          <p:cNvSpPr txBox="1"/>
          <p:nvPr/>
        </p:nvSpPr>
        <p:spPr>
          <a:xfrm>
            <a:off x="-2438400" y="4533900"/>
            <a:ext cx="14670403" cy="2000461"/>
          </a:xfrm>
          <a:prstGeom prst="rect">
            <a:avLst/>
          </a:prstGeom>
        </p:spPr>
        <p:txBody>
          <a:bodyPr lIns="0" tIns="0" rIns="0" bIns="0" rtlCol="0" anchor="t">
            <a:spAutoFit/>
          </a:bodyPr>
          <a:lstStyle/>
          <a:p>
            <a:pPr algn="ctr">
              <a:lnSpc>
                <a:spcPts val="14709"/>
              </a:lnSpc>
            </a:pPr>
            <a:r>
              <a:rPr lang="en-US" sz="14563">
                <a:solidFill>
                  <a:srgbClr val="FFFFFF"/>
                </a:solidFill>
                <a:latin typeface="Bobby Jones 1"/>
              </a:rPr>
              <a:t>THANK YOU</a:t>
            </a:r>
          </a:p>
        </p:txBody>
      </p:sp>
      <p:pic>
        <p:nvPicPr>
          <p:cNvPr id="4" name="Picture 3">
            <a:extLst>
              <a:ext uri="{FF2B5EF4-FFF2-40B4-BE49-F238E27FC236}">
                <a16:creationId xmlns:a16="http://schemas.microsoft.com/office/drawing/2014/main" id="{854648E7-3F4F-69D3-4813-2CEAFEF93899}"/>
              </a:ext>
            </a:extLst>
          </p:cNvPr>
          <p:cNvPicPr>
            <a:picLocks noChangeAspect="1"/>
          </p:cNvPicPr>
          <p:nvPr/>
        </p:nvPicPr>
        <p:blipFill>
          <a:blip r:embed="rId2"/>
          <a:stretch>
            <a:fillRect/>
          </a:stretch>
        </p:blipFill>
        <p:spPr>
          <a:xfrm>
            <a:off x="9677400" y="1333500"/>
            <a:ext cx="7719830" cy="723501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D4784"/>
        </a:solidFill>
        <a:effectLst/>
      </p:bgPr>
    </p:bg>
    <p:spTree>
      <p:nvGrpSpPr>
        <p:cNvPr id="1" name=""/>
        <p:cNvGrpSpPr/>
        <p:nvPr/>
      </p:nvGrpSpPr>
      <p:grpSpPr>
        <a:xfrm>
          <a:off x="0" y="0"/>
          <a:ext cx="0" cy="0"/>
          <a:chOff x="0" y="0"/>
          <a:chExt cx="0" cy="0"/>
        </a:xfrm>
      </p:grpSpPr>
      <p:sp>
        <p:nvSpPr>
          <p:cNvPr id="2" name="Freeform 2"/>
          <p:cNvSpPr/>
          <p:nvPr/>
        </p:nvSpPr>
        <p:spPr>
          <a:xfrm>
            <a:off x="-339025" y="7344985"/>
            <a:ext cx="18966050" cy="3405302"/>
          </a:xfrm>
          <a:custGeom>
            <a:avLst/>
            <a:gdLst/>
            <a:ahLst/>
            <a:cxnLst/>
            <a:rect l="l" t="t" r="r" b="b"/>
            <a:pathLst>
              <a:path w="18966050" h="3405302">
                <a:moveTo>
                  <a:pt x="0" y="0"/>
                </a:moveTo>
                <a:lnTo>
                  <a:pt x="18966050" y="0"/>
                </a:lnTo>
                <a:lnTo>
                  <a:pt x="18966050" y="3405301"/>
                </a:lnTo>
                <a:lnTo>
                  <a:pt x="0" y="34053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381000" y="5181937"/>
            <a:ext cx="16138273" cy="2992742"/>
          </a:xfrm>
          <a:prstGeom prst="rect">
            <a:avLst/>
          </a:prstGeom>
        </p:spPr>
        <p:txBody>
          <a:bodyPr wrap="square" lIns="0" tIns="0" rIns="0" bIns="0" rtlCol="0" anchor="t">
            <a:spAutoFit/>
          </a:bodyPr>
          <a:lstStyle/>
          <a:p>
            <a:pPr algn="ctr"/>
            <a:r>
              <a:rPr lang="en-US" sz="6399" dirty="0">
                <a:solidFill>
                  <a:srgbClr val="FFFFFF"/>
                </a:solidFill>
                <a:latin typeface="Jua"/>
              </a:rPr>
              <a:t>Predicting the Next word for the given phrase </a:t>
            </a:r>
          </a:p>
          <a:p>
            <a:pPr algn="ctr">
              <a:lnSpc>
                <a:spcPts val="8959"/>
              </a:lnSpc>
            </a:pPr>
            <a:endParaRPr lang="en-US" sz="6399" dirty="0">
              <a:solidFill>
                <a:srgbClr val="FFFFFF"/>
              </a:solidFill>
              <a:latin typeface="Jua"/>
            </a:endParaRPr>
          </a:p>
        </p:txBody>
      </p:sp>
      <p:sp>
        <p:nvSpPr>
          <p:cNvPr id="4" name="TextBox 4"/>
          <p:cNvSpPr txBox="1"/>
          <p:nvPr/>
        </p:nvSpPr>
        <p:spPr>
          <a:xfrm>
            <a:off x="-565890" y="1717797"/>
            <a:ext cx="14670403" cy="2000461"/>
          </a:xfrm>
          <a:prstGeom prst="rect">
            <a:avLst/>
          </a:prstGeom>
        </p:spPr>
        <p:txBody>
          <a:bodyPr lIns="0" tIns="0" rIns="0" bIns="0" rtlCol="0" anchor="t">
            <a:spAutoFit/>
          </a:bodyPr>
          <a:lstStyle/>
          <a:p>
            <a:pPr algn="ctr">
              <a:lnSpc>
                <a:spcPts val="14709"/>
              </a:lnSpc>
            </a:pPr>
            <a:r>
              <a:rPr lang="en-US" sz="14563">
                <a:solidFill>
                  <a:srgbClr val="FFFFFF"/>
                </a:solidFill>
                <a:latin typeface="Bobby Jones 1"/>
              </a:rPr>
              <a:t>PROJECT TITLE</a:t>
            </a:r>
          </a:p>
        </p:txBody>
      </p:sp>
      <p:pic>
        <p:nvPicPr>
          <p:cNvPr id="11" name="Picture 10">
            <a:extLst>
              <a:ext uri="{FF2B5EF4-FFF2-40B4-BE49-F238E27FC236}">
                <a16:creationId xmlns:a16="http://schemas.microsoft.com/office/drawing/2014/main" id="{0729D400-30DC-D9D2-BAD0-702D29868477}"/>
              </a:ext>
            </a:extLst>
          </p:cNvPr>
          <p:cNvPicPr>
            <a:picLocks noChangeAspect="1"/>
          </p:cNvPicPr>
          <p:nvPr/>
        </p:nvPicPr>
        <p:blipFill>
          <a:blip r:embed="rId4"/>
          <a:stretch>
            <a:fillRect/>
          </a:stretch>
        </p:blipFill>
        <p:spPr>
          <a:xfrm>
            <a:off x="12420600" y="397841"/>
            <a:ext cx="5279766" cy="44169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D4784"/>
        </a:solidFill>
        <a:effectLst/>
      </p:bgPr>
    </p:bg>
    <p:spTree>
      <p:nvGrpSpPr>
        <p:cNvPr id="1" name=""/>
        <p:cNvGrpSpPr/>
        <p:nvPr/>
      </p:nvGrpSpPr>
      <p:grpSpPr>
        <a:xfrm>
          <a:off x="0" y="0"/>
          <a:ext cx="0" cy="0"/>
          <a:chOff x="0" y="0"/>
          <a:chExt cx="0" cy="0"/>
        </a:xfrm>
      </p:grpSpPr>
      <p:grpSp>
        <p:nvGrpSpPr>
          <p:cNvPr id="2" name="Group 2"/>
          <p:cNvGrpSpPr/>
          <p:nvPr/>
        </p:nvGrpSpPr>
        <p:grpSpPr>
          <a:xfrm>
            <a:off x="1028700" y="523773"/>
            <a:ext cx="12074016" cy="8190441"/>
            <a:chOff x="0" y="0"/>
            <a:chExt cx="3179988" cy="2157153"/>
          </a:xfrm>
        </p:grpSpPr>
        <p:sp>
          <p:nvSpPr>
            <p:cNvPr id="3" name="Freeform 3"/>
            <p:cNvSpPr/>
            <p:nvPr/>
          </p:nvSpPr>
          <p:spPr>
            <a:xfrm>
              <a:off x="0" y="0"/>
              <a:ext cx="3179988" cy="2157153"/>
            </a:xfrm>
            <a:custGeom>
              <a:avLst/>
              <a:gdLst/>
              <a:ahLst/>
              <a:cxnLst/>
              <a:rect l="l" t="t" r="r" b="b"/>
              <a:pathLst>
                <a:path w="3179988" h="2157153">
                  <a:moveTo>
                    <a:pt x="0" y="0"/>
                  </a:moveTo>
                  <a:lnTo>
                    <a:pt x="3179988" y="0"/>
                  </a:lnTo>
                  <a:lnTo>
                    <a:pt x="3179988" y="2157153"/>
                  </a:lnTo>
                  <a:lnTo>
                    <a:pt x="0" y="2157153"/>
                  </a:lnTo>
                  <a:close/>
                </a:path>
              </a:pathLst>
            </a:custGeom>
            <a:solidFill>
              <a:srgbClr val="2A245E"/>
            </a:solidFill>
          </p:spPr>
        </p:sp>
        <p:sp>
          <p:nvSpPr>
            <p:cNvPr id="4" name="TextBox 4"/>
            <p:cNvSpPr txBox="1"/>
            <p:nvPr/>
          </p:nvSpPr>
          <p:spPr>
            <a:xfrm>
              <a:off x="0" y="-38100"/>
              <a:ext cx="3179988" cy="2195253"/>
            </a:xfrm>
            <a:prstGeom prst="rect">
              <a:avLst/>
            </a:prstGeom>
          </p:spPr>
          <p:txBody>
            <a:bodyPr lIns="50800" tIns="50800" rIns="50800" bIns="50800" rtlCol="0" anchor="ctr"/>
            <a:lstStyle/>
            <a:p>
              <a:pPr algn="ctr">
                <a:lnSpc>
                  <a:spcPts val="2137"/>
                </a:lnSpc>
              </a:pPr>
              <a:endParaRPr/>
            </a:p>
          </p:txBody>
        </p:sp>
      </p:grpSp>
      <p:sp>
        <p:nvSpPr>
          <p:cNvPr id="5" name="Freeform 5"/>
          <p:cNvSpPr/>
          <p:nvPr/>
        </p:nvSpPr>
        <p:spPr>
          <a:xfrm>
            <a:off x="5323192" y="-49673"/>
            <a:ext cx="3485032" cy="1146892"/>
          </a:xfrm>
          <a:custGeom>
            <a:avLst/>
            <a:gdLst/>
            <a:ahLst/>
            <a:cxnLst/>
            <a:rect l="l" t="t" r="r" b="b"/>
            <a:pathLst>
              <a:path w="3485032" h="1146892">
                <a:moveTo>
                  <a:pt x="0" y="0"/>
                </a:moveTo>
                <a:lnTo>
                  <a:pt x="3485032" y="0"/>
                </a:lnTo>
                <a:lnTo>
                  <a:pt x="3485032" y="1146892"/>
                </a:lnTo>
                <a:lnTo>
                  <a:pt x="0" y="11468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339025" y="7344985"/>
            <a:ext cx="18966050" cy="3405302"/>
          </a:xfrm>
          <a:custGeom>
            <a:avLst/>
            <a:gdLst/>
            <a:ahLst/>
            <a:cxnLst/>
            <a:rect l="l" t="t" r="r" b="b"/>
            <a:pathLst>
              <a:path w="18966050" h="3405302">
                <a:moveTo>
                  <a:pt x="0" y="0"/>
                </a:moveTo>
                <a:lnTo>
                  <a:pt x="18966050" y="0"/>
                </a:lnTo>
                <a:lnTo>
                  <a:pt x="18966050" y="3405301"/>
                </a:lnTo>
                <a:lnTo>
                  <a:pt x="0" y="34053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7"/>
          <p:cNvSpPr txBox="1"/>
          <p:nvPr/>
        </p:nvSpPr>
        <p:spPr>
          <a:xfrm>
            <a:off x="1752600" y="1167697"/>
            <a:ext cx="10972800" cy="7315385"/>
          </a:xfrm>
          <a:prstGeom prst="rect">
            <a:avLst/>
          </a:prstGeom>
        </p:spPr>
        <p:txBody>
          <a:bodyPr wrap="square" lIns="0" tIns="0" rIns="0" bIns="0" rtlCol="0" anchor="t">
            <a:spAutoFit/>
          </a:bodyPr>
          <a:lstStyle/>
          <a:p>
            <a:pPr marL="889018" lvl="1" indent="-444509">
              <a:lnSpc>
                <a:spcPts val="5764"/>
              </a:lnSpc>
              <a:buFont typeface="Arial"/>
              <a:buChar char="•"/>
            </a:pPr>
            <a:r>
              <a:rPr lang="en-US" sz="4117" dirty="0">
                <a:solidFill>
                  <a:srgbClr val="FFFFFF"/>
                </a:solidFill>
                <a:latin typeface="Jua"/>
              </a:rPr>
              <a:t>ABSTRACT</a:t>
            </a:r>
          </a:p>
          <a:p>
            <a:pPr marL="889018" lvl="1" indent="-444509">
              <a:lnSpc>
                <a:spcPts val="5764"/>
              </a:lnSpc>
              <a:buFont typeface="Arial"/>
              <a:buChar char="•"/>
            </a:pPr>
            <a:r>
              <a:rPr lang="en-US" sz="4117" dirty="0">
                <a:solidFill>
                  <a:srgbClr val="FFFFFF"/>
                </a:solidFill>
                <a:latin typeface="Jua"/>
              </a:rPr>
              <a:t>INTRODUCTION</a:t>
            </a:r>
          </a:p>
          <a:p>
            <a:pPr marL="889018" lvl="1" indent="-444509">
              <a:lnSpc>
                <a:spcPts val="5764"/>
              </a:lnSpc>
              <a:buFont typeface="Arial"/>
              <a:buChar char="•"/>
            </a:pPr>
            <a:r>
              <a:rPr lang="en-US" sz="4117" dirty="0">
                <a:solidFill>
                  <a:srgbClr val="FFFFFF"/>
                </a:solidFill>
                <a:latin typeface="Jua"/>
              </a:rPr>
              <a:t>IDEATION AND PROPOSED SOLUTION</a:t>
            </a:r>
          </a:p>
          <a:p>
            <a:pPr marL="889018" lvl="1" indent="-444509">
              <a:lnSpc>
                <a:spcPts val="5764"/>
              </a:lnSpc>
              <a:buFont typeface="Arial"/>
              <a:buChar char="•"/>
            </a:pPr>
            <a:r>
              <a:rPr lang="en-US" sz="4117" dirty="0">
                <a:solidFill>
                  <a:srgbClr val="FFFFFF"/>
                </a:solidFill>
                <a:latin typeface="Jua"/>
              </a:rPr>
              <a:t>REQUIREMENTS ANALYSIS</a:t>
            </a:r>
          </a:p>
          <a:p>
            <a:pPr marL="889018" lvl="1" indent="-444509">
              <a:lnSpc>
                <a:spcPts val="5764"/>
              </a:lnSpc>
              <a:buFont typeface="Arial"/>
              <a:buChar char="•"/>
            </a:pPr>
            <a:r>
              <a:rPr lang="en-US" sz="4117" dirty="0">
                <a:solidFill>
                  <a:srgbClr val="FFFFFF"/>
                </a:solidFill>
                <a:latin typeface="Jua"/>
              </a:rPr>
              <a:t>PROJECT DESIGN </a:t>
            </a:r>
          </a:p>
          <a:p>
            <a:pPr marL="889018" lvl="1" indent="-444509">
              <a:lnSpc>
                <a:spcPts val="5764"/>
              </a:lnSpc>
              <a:buFont typeface="Arial"/>
              <a:buChar char="•"/>
            </a:pPr>
            <a:r>
              <a:rPr lang="en-US" sz="4117" dirty="0">
                <a:solidFill>
                  <a:srgbClr val="FFFFFF"/>
                </a:solidFill>
                <a:latin typeface="Jua"/>
              </a:rPr>
              <a:t>RESULTS</a:t>
            </a:r>
          </a:p>
          <a:p>
            <a:pPr marL="889018" lvl="1" indent="-444509">
              <a:lnSpc>
                <a:spcPts val="5764"/>
              </a:lnSpc>
              <a:buFont typeface="Arial"/>
              <a:buChar char="•"/>
            </a:pPr>
            <a:r>
              <a:rPr lang="en-US" sz="4117" dirty="0">
                <a:solidFill>
                  <a:srgbClr val="FFFFFF"/>
                </a:solidFill>
                <a:latin typeface="Jua"/>
              </a:rPr>
              <a:t>ADVANTAGES AND DISADVANTAGES</a:t>
            </a:r>
          </a:p>
          <a:p>
            <a:pPr marL="889018" lvl="1" indent="-444509">
              <a:lnSpc>
                <a:spcPts val="5764"/>
              </a:lnSpc>
              <a:buFont typeface="Arial"/>
              <a:buChar char="•"/>
            </a:pPr>
            <a:r>
              <a:rPr lang="en-US" sz="4117" dirty="0">
                <a:solidFill>
                  <a:srgbClr val="FFFFFF"/>
                </a:solidFill>
                <a:latin typeface="Jua"/>
              </a:rPr>
              <a:t>CONCLUSION </a:t>
            </a:r>
          </a:p>
          <a:p>
            <a:pPr marL="889018" lvl="1" indent="-444509">
              <a:lnSpc>
                <a:spcPts val="5764"/>
              </a:lnSpc>
              <a:buFont typeface="Arial"/>
              <a:buChar char="•"/>
            </a:pPr>
            <a:r>
              <a:rPr lang="en-US" sz="4117" dirty="0">
                <a:solidFill>
                  <a:srgbClr val="FFFFFF"/>
                </a:solidFill>
                <a:latin typeface="Jua"/>
              </a:rPr>
              <a:t> FUTURE SCOPE </a:t>
            </a:r>
          </a:p>
          <a:p>
            <a:pPr marL="889018" lvl="1" indent="-444509">
              <a:lnSpc>
                <a:spcPts val="5764"/>
              </a:lnSpc>
              <a:buFont typeface="Arial"/>
              <a:buChar char="•"/>
            </a:pPr>
            <a:r>
              <a:rPr lang="en-US" sz="4117" dirty="0">
                <a:solidFill>
                  <a:srgbClr val="FFFFFF"/>
                </a:solidFill>
                <a:latin typeface="Jua"/>
              </a:rPr>
              <a:t> SOURCE CODE</a:t>
            </a:r>
          </a:p>
        </p:txBody>
      </p:sp>
      <p:sp>
        <p:nvSpPr>
          <p:cNvPr id="8" name="TextBox 8"/>
          <p:cNvSpPr txBox="1"/>
          <p:nvPr/>
        </p:nvSpPr>
        <p:spPr>
          <a:xfrm>
            <a:off x="6026828" y="137597"/>
            <a:ext cx="2077760" cy="842830"/>
          </a:xfrm>
          <a:prstGeom prst="rect">
            <a:avLst/>
          </a:prstGeom>
        </p:spPr>
        <p:txBody>
          <a:bodyPr lIns="0" tIns="0" rIns="0" bIns="0" rtlCol="0" anchor="t">
            <a:spAutoFit/>
          </a:bodyPr>
          <a:lstStyle/>
          <a:p>
            <a:pPr>
              <a:lnSpc>
                <a:spcPts val="6044"/>
              </a:lnSpc>
            </a:pPr>
            <a:r>
              <a:rPr lang="en-US" sz="4317" dirty="0">
                <a:solidFill>
                  <a:srgbClr val="2A245E"/>
                </a:solidFill>
                <a:latin typeface="Jua"/>
              </a:rPr>
              <a:t>AGENDA</a:t>
            </a:r>
          </a:p>
        </p:txBody>
      </p:sp>
      <p:pic>
        <p:nvPicPr>
          <p:cNvPr id="10" name="Picture 9">
            <a:extLst>
              <a:ext uri="{FF2B5EF4-FFF2-40B4-BE49-F238E27FC236}">
                <a16:creationId xmlns:a16="http://schemas.microsoft.com/office/drawing/2014/main" id="{F2C44750-9FC0-6E64-6A21-2BA90909E126}"/>
              </a:ext>
            </a:extLst>
          </p:cNvPr>
          <p:cNvPicPr>
            <a:picLocks noChangeAspect="1"/>
          </p:cNvPicPr>
          <p:nvPr/>
        </p:nvPicPr>
        <p:blipFill>
          <a:blip r:embed="rId6"/>
          <a:stretch>
            <a:fillRect/>
          </a:stretch>
        </p:blipFill>
        <p:spPr>
          <a:xfrm>
            <a:off x="13335000" y="1506896"/>
            <a:ext cx="4754153" cy="480787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D4784"/>
        </a:solidFill>
        <a:effectLst/>
      </p:bgPr>
    </p:bg>
    <p:spTree>
      <p:nvGrpSpPr>
        <p:cNvPr id="1" name=""/>
        <p:cNvGrpSpPr/>
        <p:nvPr/>
      </p:nvGrpSpPr>
      <p:grpSpPr>
        <a:xfrm>
          <a:off x="0" y="0"/>
          <a:ext cx="0" cy="0"/>
          <a:chOff x="0" y="0"/>
          <a:chExt cx="0" cy="0"/>
        </a:xfrm>
      </p:grpSpPr>
      <p:sp>
        <p:nvSpPr>
          <p:cNvPr id="2" name="Freeform 2"/>
          <p:cNvSpPr/>
          <p:nvPr/>
        </p:nvSpPr>
        <p:spPr>
          <a:xfrm>
            <a:off x="14097000" y="3238500"/>
            <a:ext cx="3581400" cy="4674828"/>
          </a:xfrm>
          <a:custGeom>
            <a:avLst/>
            <a:gdLst/>
            <a:ahLst/>
            <a:cxnLst/>
            <a:rect l="l" t="t" r="r" b="b"/>
            <a:pathLst>
              <a:path w="3231988" h="4114800">
                <a:moveTo>
                  <a:pt x="0" y="0"/>
                </a:moveTo>
                <a:lnTo>
                  <a:pt x="3231988" y="0"/>
                </a:lnTo>
                <a:lnTo>
                  <a:pt x="323198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552259" y="763246"/>
            <a:ext cx="19379520" cy="2000461"/>
          </a:xfrm>
          <a:prstGeom prst="rect">
            <a:avLst/>
          </a:prstGeom>
        </p:spPr>
        <p:txBody>
          <a:bodyPr lIns="0" tIns="0" rIns="0" bIns="0" rtlCol="0" anchor="t">
            <a:spAutoFit/>
          </a:bodyPr>
          <a:lstStyle/>
          <a:p>
            <a:pPr algn="ctr">
              <a:lnSpc>
                <a:spcPts val="14709"/>
              </a:lnSpc>
            </a:pPr>
            <a:r>
              <a:rPr lang="en-US" sz="14563" dirty="0">
                <a:solidFill>
                  <a:srgbClr val="FFFFFF"/>
                </a:solidFill>
                <a:latin typeface="Bobby Jones 1"/>
              </a:rPr>
              <a:t>PROBLEM STATEMENT</a:t>
            </a:r>
          </a:p>
        </p:txBody>
      </p:sp>
      <p:sp>
        <p:nvSpPr>
          <p:cNvPr id="4" name="TextBox 4"/>
          <p:cNvSpPr txBox="1"/>
          <p:nvPr/>
        </p:nvSpPr>
        <p:spPr>
          <a:xfrm>
            <a:off x="514350" y="2933700"/>
            <a:ext cx="12744450" cy="7099700"/>
          </a:xfrm>
          <a:prstGeom prst="rect">
            <a:avLst/>
          </a:prstGeom>
        </p:spPr>
        <p:txBody>
          <a:bodyPr wrap="square" lIns="0" tIns="0" rIns="0" bIns="0" rtlCol="0" anchor="t">
            <a:spAutoFit/>
          </a:bodyPr>
          <a:lstStyle/>
          <a:p>
            <a:pPr algn="just">
              <a:lnSpc>
                <a:spcPts val="5071"/>
              </a:lnSpc>
              <a:spcBef>
                <a:spcPct val="0"/>
              </a:spcBef>
            </a:pPr>
            <a:r>
              <a:rPr lang="en-US" sz="2800" dirty="0">
                <a:solidFill>
                  <a:srgbClr val="FFFFFF"/>
                </a:solidFill>
                <a:latin typeface="Jua"/>
              </a:rPr>
              <a:t>The problem at hand is the inefficiency of current word prediction systems in providing accurate and contextually relevant suggestions during text input, stemming from their inability to capture the complexities of human language. Traditional approaches, such as statistical models, often fall short in understanding semantic nuances, while deep learning models face challenges in real-time prediction due to computational overhead. Thus, there's a pressing need to develop a robust word prediction system that not only overcomes these limitations but also enhances user experience, productivity, and accessibility across diverse languages and domains.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D4784"/>
        </a:solidFill>
        <a:effectLst/>
      </p:bgPr>
    </p:bg>
    <p:spTree>
      <p:nvGrpSpPr>
        <p:cNvPr id="1" name=""/>
        <p:cNvGrpSpPr/>
        <p:nvPr/>
      </p:nvGrpSpPr>
      <p:grpSpPr>
        <a:xfrm>
          <a:off x="0" y="0"/>
          <a:ext cx="0" cy="0"/>
          <a:chOff x="0" y="0"/>
          <a:chExt cx="0" cy="0"/>
        </a:xfrm>
      </p:grpSpPr>
      <p:sp>
        <p:nvSpPr>
          <p:cNvPr id="2" name="Freeform 2"/>
          <p:cNvSpPr/>
          <p:nvPr/>
        </p:nvSpPr>
        <p:spPr>
          <a:xfrm>
            <a:off x="14412503" y="4199743"/>
            <a:ext cx="3561172" cy="4114800"/>
          </a:xfrm>
          <a:custGeom>
            <a:avLst/>
            <a:gdLst/>
            <a:ahLst/>
            <a:cxnLst/>
            <a:rect l="l" t="t" r="r" b="b"/>
            <a:pathLst>
              <a:path w="3561172" h="4114800">
                <a:moveTo>
                  <a:pt x="0" y="0"/>
                </a:moveTo>
                <a:lnTo>
                  <a:pt x="3561172" y="0"/>
                </a:lnTo>
                <a:lnTo>
                  <a:pt x="356117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18621" y="599460"/>
            <a:ext cx="6646545" cy="1195777"/>
          </a:xfrm>
          <a:prstGeom prst="rect">
            <a:avLst/>
          </a:prstGeom>
        </p:spPr>
        <p:txBody>
          <a:bodyPr lIns="0" tIns="0" rIns="0" bIns="0" rtlCol="0" anchor="t">
            <a:spAutoFit/>
          </a:bodyPr>
          <a:lstStyle/>
          <a:p>
            <a:pPr algn="ctr">
              <a:lnSpc>
                <a:spcPts val="9691"/>
              </a:lnSpc>
              <a:spcBef>
                <a:spcPct val="0"/>
              </a:spcBef>
            </a:pPr>
            <a:r>
              <a:rPr lang="en-US" sz="6922">
                <a:solidFill>
                  <a:srgbClr val="FFFFFF"/>
                </a:solidFill>
                <a:latin typeface="Bobby Jones 2"/>
              </a:rPr>
              <a:t>PROJECT OVERVIEW</a:t>
            </a:r>
          </a:p>
        </p:txBody>
      </p:sp>
      <p:sp>
        <p:nvSpPr>
          <p:cNvPr id="4" name="TextBox 4"/>
          <p:cNvSpPr txBox="1"/>
          <p:nvPr/>
        </p:nvSpPr>
        <p:spPr>
          <a:xfrm>
            <a:off x="674161" y="2430076"/>
            <a:ext cx="13218368" cy="6554539"/>
          </a:xfrm>
          <a:prstGeom prst="rect">
            <a:avLst/>
          </a:prstGeom>
        </p:spPr>
        <p:txBody>
          <a:bodyPr lIns="0" tIns="0" rIns="0" bIns="0" rtlCol="0" anchor="t">
            <a:spAutoFit/>
          </a:bodyPr>
          <a:lstStyle/>
          <a:p>
            <a:pPr>
              <a:lnSpc>
                <a:spcPts val="4651"/>
              </a:lnSpc>
              <a:spcBef>
                <a:spcPct val="0"/>
              </a:spcBef>
            </a:pPr>
            <a:r>
              <a:rPr lang="en-US" sz="3322">
                <a:solidFill>
                  <a:srgbClr val="FFFFFF"/>
                </a:solidFill>
                <a:latin typeface="Jua"/>
              </a:rPr>
              <a:t>The problem at hand is the inefficiency of current word prediction systems in providing accurate and contextually relevant suggestions during text input, stemming from their inability to capture the complexities of human language. Traditional approaches, such as statistical models, often fall short in understanding semantic nuances, while deep learning models face challenges in real-time prediction due to computational overhead. Thus, there's a pressing need to develop a robust word prediction system that not only overcomes these limitations but also enhances user experience, productivity, and accessibility across diverse languages and domains.</a:t>
            </a:r>
          </a:p>
          <a:p>
            <a:pPr>
              <a:lnSpc>
                <a:spcPts val="4651"/>
              </a:lnSpc>
              <a:spcBef>
                <a:spcPct val="0"/>
              </a:spcBef>
            </a:pPr>
            <a:endParaRPr lang="en-US" sz="3322">
              <a:solidFill>
                <a:srgbClr val="FFFFFF"/>
              </a:solidFill>
              <a:latin typeface="Ju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D4784"/>
        </a:solidFill>
        <a:effectLst/>
      </p:bgPr>
    </p:bg>
    <p:spTree>
      <p:nvGrpSpPr>
        <p:cNvPr id="1" name=""/>
        <p:cNvGrpSpPr/>
        <p:nvPr/>
      </p:nvGrpSpPr>
      <p:grpSpPr>
        <a:xfrm>
          <a:off x="0" y="0"/>
          <a:ext cx="0" cy="0"/>
          <a:chOff x="0" y="0"/>
          <a:chExt cx="0" cy="0"/>
        </a:xfrm>
      </p:grpSpPr>
      <p:sp>
        <p:nvSpPr>
          <p:cNvPr id="2" name="Freeform 2"/>
          <p:cNvSpPr/>
          <p:nvPr/>
        </p:nvSpPr>
        <p:spPr>
          <a:xfrm>
            <a:off x="392333" y="4506250"/>
            <a:ext cx="2706541" cy="2950560"/>
          </a:xfrm>
          <a:custGeom>
            <a:avLst/>
            <a:gdLst/>
            <a:ahLst/>
            <a:cxnLst/>
            <a:rect l="l" t="t" r="r" b="b"/>
            <a:pathLst>
              <a:path w="2706541" h="2950560">
                <a:moveTo>
                  <a:pt x="0" y="0"/>
                </a:moveTo>
                <a:lnTo>
                  <a:pt x="2706541" y="0"/>
                </a:lnTo>
                <a:lnTo>
                  <a:pt x="2706541" y="2950561"/>
                </a:lnTo>
                <a:lnTo>
                  <a:pt x="0" y="29505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52400" y="342900"/>
            <a:ext cx="14859000" cy="1171731"/>
          </a:xfrm>
          <a:prstGeom prst="rect">
            <a:avLst/>
          </a:prstGeom>
        </p:spPr>
        <p:txBody>
          <a:bodyPr wrap="square" lIns="0" tIns="0" rIns="0" bIns="0" rtlCol="0" anchor="t">
            <a:spAutoFit/>
          </a:bodyPr>
          <a:lstStyle/>
          <a:p>
            <a:pPr algn="ctr">
              <a:lnSpc>
                <a:spcPts val="10299"/>
              </a:lnSpc>
              <a:spcBef>
                <a:spcPct val="0"/>
              </a:spcBef>
            </a:pPr>
            <a:r>
              <a:rPr lang="en-US" sz="7356" dirty="0">
                <a:solidFill>
                  <a:srgbClr val="FFFFFF"/>
                </a:solidFill>
                <a:latin typeface="Jua"/>
              </a:rPr>
              <a:t>WHO ARE THE END USERS?</a:t>
            </a:r>
          </a:p>
        </p:txBody>
      </p:sp>
      <p:sp>
        <p:nvSpPr>
          <p:cNvPr id="4" name="TextBox 4"/>
          <p:cNvSpPr txBox="1"/>
          <p:nvPr/>
        </p:nvSpPr>
        <p:spPr>
          <a:xfrm>
            <a:off x="3098874" y="2171700"/>
            <a:ext cx="14979576" cy="7301486"/>
          </a:xfrm>
          <a:prstGeom prst="rect">
            <a:avLst/>
          </a:prstGeom>
        </p:spPr>
        <p:txBody>
          <a:bodyPr wrap="square" lIns="0" tIns="0" rIns="0" bIns="0" rtlCol="0" anchor="t">
            <a:spAutoFit/>
          </a:bodyPr>
          <a:lstStyle/>
          <a:p>
            <a:pPr marL="630921" lvl="1" indent="-315461">
              <a:lnSpc>
                <a:spcPts val="4091"/>
              </a:lnSpc>
              <a:buFont typeface="Arial"/>
              <a:buChar char="•"/>
            </a:pPr>
            <a:r>
              <a:rPr lang="en-US" sz="2922" dirty="0">
                <a:solidFill>
                  <a:srgbClr val="FFFFFF"/>
                </a:solidFill>
                <a:latin typeface="Jua"/>
              </a:rPr>
              <a:t>Multimodal Integration: Integration of multimodal data sources, such as text, images, and voice inputs, can lead to more comprehensive and personalized predictions. For instance, incorporating visual context from images or speech patterns from voice inputs can enrich the prediction process.</a:t>
            </a:r>
          </a:p>
          <a:p>
            <a:pPr marL="630921" lvl="1" indent="-315461">
              <a:lnSpc>
                <a:spcPts val="4091"/>
              </a:lnSpc>
              <a:buFont typeface="Arial"/>
              <a:buChar char="•"/>
            </a:pPr>
            <a:r>
              <a:rPr lang="en-US" sz="2922" dirty="0">
                <a:solidFill>
                  <a:srgbClr val="FFFFFF"/>
                </a:solidFill>
                <a:latin typeface="Jua"/>
              </a:rPr>
              <a:t>Contextual Adaptation: Future systems can dynamically adapt to changing contexts, user preferences, and writing styles to provide more tailored and accurate predictions. This could involve incorporating user feedback mechanisms or utilizing reinforcement learning techniques to continuously improve prediction quality.</a:t>
            </a:r>
          </a:p>
          <a:p>
            <a:pPr marL="630921" lvl="1" indent="-315461">
              <a:lnSpc>
                <a:spcPts val="4091"/>
              </a:lnSpc>
              <a:buFont typeface="Arial"/>
              <a:buChar char="•"/>
            </a:pPr>
            <a:r>
              <a:rPr lang="en-US" sz="2922" dirty="0">
                <a:solidFill>
                  <a:srgbClr val="FFFFFF"/>
                </a:solidFill>
                <a:latin typeface="Jua"/>
              </a:rPr>
              <a:t>Collaborative and Federated Learning: Implementing collaborative and federated learning approaches can enable predictive text systems to learn from decentralized data sources while preserving data privacy, thus improving prediction accuracy and scalability.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D4784"/>
        </a:solidFill>
        <a:effectLst/>
      </p:bgPr>
    </p:bg>
    <p:spTree>
      <p:nvGrpSpPr>
        <p:cNvPr id="1" name=""/>
        <p:cNvGrpSpPr/>
        <p:nvPr/>
      </p:nvGrpSpPr>
      <p:grpSpPr>
        <a:xfrm>
          <a:off x="0" y="0"/>
          <a:ext cx="0" cy="0"/>
          <a:chOff x="0" y="0"/>
          <a:chExt cx="0" cy="0"/>
        </a:xfrm>
      </p:grpSpPr>
      <p:sp>
        <p:nvSpPr>
          <p:cNvPr id="2" name="Freeform 2"/>
          <p:cNvSpPr/>
          <p:nvPr/>
        </p:nvSpPr>
        <p:spPr>
          <a:xfrm>
            <a:off x="14249400" y="3990975"/>
            <a:ext cx="3376361" cy="4724400"/>
          </a:xfrm>
          <a:custGeom>
            <a:avLst/>
            <a:gdLst/>
            <a:ahLst/>
            <a:cxnLst/>
            <a:rect l="l" t="t" r="r" b="b"/>
            <a:pathLst>
              <a:path w="3149692" h="4114800">
                <a:moveTo>
                  <a:pt x="0" y="0"/>
                </a:moveTo>
                <a:lnTo>
                  <a:pt x="3149692" y="0"/>
                </a:lnTo>
                <a:lnTo>
                  <a:pt x="314969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547970" y="368184"/>
            <a:ext cx="15192061" cy="2522785"/>
          </a:xfrm>
          <a:prstGeom prst="rect">
            <a:avLst/>
          </a:prstGeom>
        </p:spPr>
        <p:txBody>
          <a:bodyPr lIns="0" tIns="0" rIns="0" bIns="0" rtlCol="0" anchor="t">
            <a:spAutoFit/>
          </a:bodyPr>
          <a:lstStyle/>
          <a:p>
            <a:pPr algn="ctr">
              <a:lnSpc>
                <a:spcPts val="9523"/>
              </a:lnSpc>
              <a:spcBef>
                <a:spcPct val="0"/>
              </a:spcBef>
            </a:pPr>
            <a:r>
              <a:rPr lang="en-US" sz="6802">
                <a:solidFill>
                  <a:srgbClr val="FFFFFF"/>
                </a:solidFill>
                <a:latin typeface="Jua"/>
              </a:rPr>
              <a:t>YOUR SOLUTION AND ITS VALUE PROPOSITION</a:t>
            </a:r>
          </a:p>
        </p:txBody>
      </p:sp>
      <p:sp>
        <p:nvSpPr>
          <p:cNvPr id="4" name="TextBox 4"/>
          <p:cNvSpPr txBox="1"/>
          <p:nvPr/>
        </p:nvSpPr>
        <p:spPr>
          <a:xfrm>
            <a:off x="445457" y="2748094"/>
            <a:ext cx="13992522" cy="3267075"/>
          </a:xfrm>
          <a:prstGeom prst="rect">
            <a:avLst/>
          </a:prstGeom>
        </p:spPr>
        <p:txBody>
          <a:bodyPr lIns="0" tIns="0" rIns="0" bIns="0" rtlCol="0" anchor="t">
            <a:spAutoFit/>
          </a:bodyPr>
          <a:lstStyle/>
          <a:p>
            <a:pPr>
              <a:lnSpc>
                <a:spcPts val="4200"/>
              </a:lnSpc>
              <a:spcBef>
                <a:spcPct val="0"/>
              </a:spcBef>
            </a:pPr>
            <a:r>
              <a:rPr lang="en-US" sz="3000">
                <a:solidFill>
                  <a:srgbClr val="FFFFFF"/>
                </a:solidFill>
                <a:latin typeface="Jua"/>
              </a:rPr>
              <a:t>SOLUTION:</a:t>
            </a:r>
          </a:p>
          <a:p>
            <a:pPr>
              <a:lnSpc>
                <a:spcPts val="4200"/>
              </a:lnSpc>
              <a:spcBef>
                <a:spcPct val="0"/>
              </a:spcBef>
            </a:pPr>
            <a:r>
              <a:rPr lang="en-US" sz="3000">
                <a:solidFill>
                  <a:srgbClr val="FFFFFF"/>
                </a:solidFill>
                <a:latin typeface="Jua"/>
              </a:rPr>
              <a:t>The solution entails building a recurrent neural network (RNN) model trained on a diverse dataset to predict the next word in a sentence. It involves implementing tokenization, model training, and evaluation for accuracy. Continuous improvement mechanisms and scalability are integrated to ensure robust performance and accommodate varying user demands.</a:t>
            </a:r>
          </a:p>
        </p:txBody>
      </p:sp>
      <p:sp>
        <p:nvSpPr>
          <p:cNvPr id="5" name="TextBox 5"/>
          <p:cNvSpPr txBox="1"/>
          <p:nvPr/>
        </p:nvSpPr>
        <p:spPr>
          <a:xfrm>
            <a:off x="445457" y="6333715"/>
            <a:ext cx="13706156" cy="3267075"/>
          </a:xfrm>
          <a:prstGeom prst="rect">
            <a:avLst/>
          </a:prstGeom>
        </p:spPr>
        <p:txBody>
          <a:bodyPr lIns="0" tIns="0" rIns="0" bIns="0" rtlCol="0" anchor="t">
            <a:spAutoFit/>
          </a:bodyPr>
          <a:lstStyle/>
          <a:p>
            <a:pPr>
              <a:lnSpc>
                <a:spcPts val="4200"/>
              </a:lnSpc>
              <a:spcBef>
                <a:spcPct val="0"/>
              </a:spcBef>
            </a:pPr>
            <a:endParaRPr/>
          </a:p>
          <a:p>
            <a:pPr>
              <a:lnSpc>
                <a:spcPts val="4200"/>
              </a:lnSpc>
              <a:spcBef>
                <a:spcPct val="0"/>
              </a:spcBef>
            </a:pPr>
            <a:r>
              <a:rPr lang="en-US" sz="3000">
                <a:solidFill>
                  <a:srgbClr val="FFFFFF"/>
                </a:solidFill>
                <a:latin typeface="Jua"/>
              </a:rPr>
              <a:t>VALUE PROPOSITION:</a:t>
            </a:r>
          </a:p>
          <a:p>
            <a:pPr>
              <a:lnSpc>
                <a:spcPts val="4200"/>
              </a:lnSpc>
              <a:spcBef>
                <a:spcPct val="0"/>
              </a:spcBef>
            </a:pPr>
            <a:r>
              <a:rPr lang="en-US" sz="3000">
                <a:solidFill>
                  <a:srgbClr val="FFFFFF"/>
                </a:solidFill>
                <a:latin typeface="Jua"/>
              </a:rPr>
              <a:t>The project's results will include a machine-learning model capable of accurately predicting the next word in a sentence. The model's performance will be evaluated based on prediction accuracy and confidence levels. Additionally, scalability and continuous improvement mechanisms will be assessed for real-world applicability.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D4784"/>
        </a:solidFill>
        <a:effectLst/>
      </p:bgPr>
    </p:bg>
    <p:spTree>
      <p:nvGrpSpPr>
        <p:cNvPr id="1" name=""/>
        <p:cNvGrpSpPr/>
        <p:nvPr/>
      </p:nvGrpSpPr>
      <p:grpSpPr>
        <a:xfrm>
          <a:off x="0" y="0"/>
          <a:ext cx="0" cy="0"/>
          <a:chOff x="0" y="0"/>
          <a:chExt cx="0" cy="0"/>
        </a:xfrm>
      </p:grpSpPr>
      <p:sp>
        <p:nvSpPr>
          <p:cNvPr id="2" name="Freeform 2"/>
          <p:cNvSpPr/>
          <p:nvPr/>
        </p:nvSpPr>
        <p:spPr>
          <a:xfrm>
            <a:off x="14478000" y="198993"/>
            <a:ext cx="4006786" cy="4114800"/>
          </a:xfrm>
          <a:custGeom>
            <a:avLst/>
            <a:gdLst/>
            <a:ahLst/>
            <a:cxnLst/>
            <a:rect l="l" t="t" r="r" b="b"/>
            <a:pathLst>
              <a:path w="4006786" h="4114800">
                <a:moveTo>
                  <a:pt x="0" y="0"/>
                </a:moveTo>
                <a:lnTo>
                  <a:pt x="4006787" y="0"/>
                </a:lnTo>
                <a:lnTo>
                  <a:pt x="4006787" y="4114800"/>
                </a:lnTo>
                <a:lnTo>
                  <a:pt x="0" y="4114800"/>
                </a:lnTo>
                <a:lnTo>
                  <a:pt x="0" y="0"/>
                </a:lnTo>
                <a:close/>
              </a:path>
            </a:pathLst>
          </a:custGeom>
          <a:blipFill>
            <a:blip r:embed="rId2"/>
            <a:stretch>
              <a:fillRect/>
            </a:stretch>
          </a:blipFill>
        </p:spPr>
      </p:sp>
      <p:sp>
        <p:nvSpPr>
          <p:cNvPr id="3" name="TextBox 3"/>
          <p:cNvSpPr txBox="1"/>
          <p:nvPr/>
        </p:nvSpPr>
        <p:spPr>
          <a:xfrm>
            <a:off x="0" y="2100384"/>
            <a:ext cx="15011400" cy="8018349"/>
          </a:xfrm>
          <a:prstGeom prst="rect">
            <a:avLst/>
          </a:prstGeom>
        </p:spPr>
        <p:txBody>
          <a:bodyPr wrap="square" lIns="0" tIns="0" rIns="0" bIns="0" rtlCol="0" anchor="t">
            <a:spAutoFit/>
          </a:bodyPr>
          <a:lstStyle/>
          <a:p>
            <a:pPr marL="647700" lvl="1" indent="-323850">
              <a:lnSpc>
                <a:spcPts val="4200"/>
              </a:lnSpc>
              <a:buFont typeface="Arial"/>
              <a:buChar char="•"/>
            </a:pPr>
            <a:r>
              <a:rPr lang="en-US" sz="3000" dirty="0">
                <a:solidFill>
                  <a:srgbClr val="FFFFFF"/>
                </a:solidFill>
                <a:latin typeface="Jua"/>
              </a:rPr>
              <a:t>Seamless Integration of Advanced NLP Techniques: Leveraging cutting-edge natural language processing methods, such as transformer models like GPT, enables a deeper understanding of language context and nuances, leading to more accurate and contextually relevant predictions.</a:t>
            </a:r>
          </a:p>
          <a:p>
            <a:pPr>
              <a:lnSpc>
                <a:spcPts val="4200"/>
              </a:lnSpc>
            </a:pPr>
            <a:endParaRPr lang="en-US" sz="3000" dirty="0">
              <a:solidFill>
                <a:srgbClr val="FFFFFF"/>
              </a:solidFill>
              <a:latin typeface="Jua"/>
            </a:endParaRPr>
          </a:p>
          <a:p>
            <a:pPr marL="647700" lvl="1" indent="-323850">
              <a:lnSpc>
                <a:spcPts val="4200"/>
              </a:lnSpc>
              <a:buFont typeface="Arial"/>
              <a:buChar char="•"/>
            </a:pPr>
            <a:r>
              <a:rPr lang="en-US" sz="3000" dirty="0">
                <a:solidFill>
                  <a:srgbClr val="FFFFFF"/>
                </a:solidFill>
                <a:latin typeface="Jua"/>
              </a:rPr>
              <a:t>Multimodal Fusion for Enhanced Predictions: Integration of multimodal data sources, including text, images, and voice inputs, enriches the prediction process by incorporating additional contextual cues, such as visual context from images or speech patterns from voice inputs.</a:t>
            </a:r>
          </a:p>
          <a:p>
            <a:pPr>
              <a:lnSpc>
                <a:spcPts val="4200"/>
              </a:lnSpc>
            </a:pPr>
            <a:endParaRPr lang="en-US" sz="3000" dirty="0">
              <a:solidFill>
                <a:srgbClr val="FFFFFF"/>
              </a:solidFill>
              <a:latin typeface="Jua"/>
            </a:endParaRPr>
          </a:p>
          <a:p>
            <a:pPr marL="647700" lvl="1" indent="-323850">
              <a:lnSpc>
                <a:spcPts val="4200"/>
              </a:lnSpc>
              <a:buFont typeface="Arial"/>
              <a:buChar char="•"/>
            </a:pPr>
            <a:r>
              <a:rPr lang="en-US" sz="3000" dirty="0">
                <a:solidFill>
                  <a:srgbClr val="FFFFFF"/>
                </a:solidFill>
                <a:latin typeface="Jua"/>
              </a:rPr>
              <a:t>Global Accessibility through Multilingual Support: Expanding the system's capabilities to support multiple languages and facilitate seamless translation promotes global accessibility and communication, breaking down language barriers and fostering cross-cultural understanding.</a:t>
            </a:r>
          </a:p>
        </p:txBody>
      </p:sp>
      <p:sp>
        <p:nvSpPr>
          <p:cNvPr id="4" name="TextBox 4"/>
          <p:cNvSpPr txBox="1"/>
          <p:nvPr/>
        </p:nvSpPr>
        <p:spPr>
          <a:xfrm>
            <a:off x="3961630" y="400367"/>
            <a:ext cx="11636562" cy="1203326"/>
          </a:xfrm>
          <a:prstGeom prst="rect">
            <a:avLst/>
          </a:prstGeom>
        </p:spPr>
        <p:txBody>
          <a:bodyPr lIns="0" tIns="0" rIns="0" bIns="0" rtlCol="0" anchor="t">
            <a:spAutoFit/>
          </a:bodyPr>
          <a:lstStyle/>
          <a:p>
            <a:pPr algn="ctr">
              <a:lnSpc>
                <a:spcPts val="9799"/>
              </a:lnSpc>
              <a:spcBef>
                <a:spcPct val="0"/>
              </a:spcBef>
            </a:pPr>
            <a:r>
              <a:rPr lang="en-US" sz="6999">
                <a:solidFill>
                  <a:srgbClr val="FFFFFF"/>
                </a:solidFill>
                <a:latin typeface="Bobby Jones 2"/>
              </a:rPr>
              <a:t>THE WOW IN YOUR SOLUTION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D4784"/>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6522939" cy="10287000"/>
            <a:chOff x="0" y="0"/>
            <a:chExt cx="1717976" cy="2709333"/>
          </a:xfrm>
        </p:grpSpPr>
        <p:sp>
          <p:nvSpPr>
            <p:cNvPr id="3" name="Freeform 3"/>
            <p:cNvSpPr/>
            <p:nvPr/>
          </p:nvSpPr>
          <p:spPr>
            <a:xfrm>
              <a:off x="0" y="0"/>
              <a:ext cx="1717976" cy="2709333"/>
            </a:xfrm>
            <a:custGeom>
              <a:avLst/>
              <a:gdLst/>
              <a:ahLst/>
              <a:cxnLst/>
              <a:rect l="l" t="t" r="r" b="b"/>
              <a:pathLst>
                <a:path w="1717976" h="2709333">
                  <a:moveTo>
                    <a:pt x="0" y="0"/>
                  </a:moveTo>
                  <a:lnTo>
                    <a:pt x="1717976" y="0"/>
                  </a:lnTo>
                  <a:lnTo>
                    <a:pt x="1717976" y="2709333"/>
                  </a:lnTo>
                  <a:lnTo>
                    <a:pt x="0" y="2709333"/>
                  </a:lnTo>
                  <a:close/>
                </a:path>
              </a:pathLst>
            </a:custGeom>
            <a:solidFill>
              <a:srgbClr val="4D4784"/>
            </a:solidFill>
          </p:spPr>
        </p:sp>
        <p:sp>
          <p:nvSpPr>
            <p:cNvPr id="4" name="TextBox 4"/>
            <p:cNvSpPr txBox="1"/>
            <p:nvPr/>
          </p:nvSpPr>
          <p:spPr>
            <a:xfrm>
              <a:off x="0" y="-38100"/>
              <a:ext cx="1717976" cy="2747433"/>
            </a:xfrm>
            <a:prstGeom prst="rect">
              <a:avLst/>
            </a:prstGeom>
          </p:spPr>
          <p:txBody>
            <a:bodyPr lIns="50800" tIns="50800" rIns="50800" bIns="50800" rtlCol="0" anchor="ctr"/>
            <a:lstStyle/>
            <a:p>
              <a:pPr algn="ctr">
                <a:lnSpc>
                  <a:spcPts val="2100"/>
                </a:lnSpc>
              </a:pPr>
              <a:endParaRPr/>
            </a:p>
          </p:txBody>
        </p:sp>
      </p:grpSp>
      <p:sp>
        <p:nvSpPr>
          <p:cNvPr id="5" name="TextBox 5"/>
          <p:cNvSpPr txBox="1"/>
          <p:nvPr/>
        </p:nvSpPr>
        <p:spPr>
          <a:xfrm>
            <a:off x="876300" y="1258852"/>
            <a:ext cx="5319073" cy="7396897"/>
          </a:xfrm>
          <a:prstGeom prst="rect">
            <a:avLst/>
          </a:prstGeom>
        </p:spPr>
        <p:txBody>
          <a:bodyPr lIns="0" tIns="0" rIns="0" bIns="0" rtlCol="0" anchor="t">
            <a:spAutoFit/>
          </a:bodyPr>
          <a:lstStyle/>
          <a:p>
            <a:pPr marL="0" lvl="0" indent="0" algn="l">
              <a:lnSpc>
                <a:spcPts val="6764"/>
              </a:lnSpc>
              <a:spcBef>
                <a:spcPct val="0"/>
              </a:spcBef>
            </a:pPr>
            <a:r>
              <a:rPr lang="en-US" sz="5499" spc="329" dirty="0">
                <a:solidFill>
                  <a:srgbClr val="FFFFFF"/>
                </a:solidFill>
                <a:latin typeface="Aileron Heavy"/>
              </a:rPr>
              <a:t>MODELLING</a:t>
            </a:r>
          </a:p>
          <a:p>
            <a:pPr marL="0" lvl="0" indent="0" algn="l">
              <a:lnSpc>
                <a:spcPts val="6764"/>
              </a:lnSpc>
              <a:spcBef>
                <a:spcPct val="0"/>
              </a:spcBef>
            </a:pPr>
            <a:endParaRPr lang="en-US" sz="2400" spc="329" dirty="0">
              <a:solidFill>
                <a:srgbClr val="FFFFFF"/>
              </a:solidFill>
            </a:endParaRPr>
          </a:p>
          <a:p>
            <a:pPr marL="0" lvl="0" indent="0" algn="l">
              <a:lnSpc>
                <a:spcPts val="6764"/>
              </a:lnSpc>
              <a:spcBef>
                <a:spcPct val="0"/>
              </a:spcBef>
            </a:pPr>
            <a:endParaRPr lang="en-US" sz="2400" spc="329" dirty="0">
              <a:solidFill>
                <a:srgbClr val="FFFFFF"/>
              </a:solidFill>
            </a:endParaRPr>
          </a:p>
          <a:p>
            <a:pPr marL="0" lvl="0" indent="0" algn="l">
              <a:lnSpc>
                <a:spcPts val="6764"/>
              </a:lnSpc>
              <a:spcBef>
                <a:spcPct val="0"/>
              </a:spcBef>
            </a:pPr>
            <a:endParaRPr lang="en-US" sz="2400" spc="329" dirty="0">
              <a:solidFill>
                <a:srgbClr val="FFFFFF"/>
              </a:solidFill>
            </a:endParaRPr>
          </a:p>
          <a:p>
            <a:pPr marL="0" lvl="0" indent="0" algn="l">
              <a:lnSpc>
                <a:spcPts val="6764"/>
              </a:lnSpc>
              <a:spcBef>
                <a:spcPct val="0"/>
              </a:spcBef>
            </a:pPr>
            <a:endParaRPr lang="en-US" sz="2400" spc="329" dirty="0">
              <a:solidFill>
                <a:srgbClr val="FFFFFF"/>
              </a:solidFill>
            </a:endParaRPr>
          </a:p>
          <a:p>
            <a:pPr marL="0" lvl="0" indent="0" algn="l">
              <a:lnSpc>
                <a:spcPts val="6764"/>
              </a:lnSpc>
              <a:spcBef>
                <a:spcPct val="0"/>
              </a:spcBef>
            </a:pPr>
            <a:endParaRPr lang="en-US" sz="2400" spc="329" dirty="0">
              <a:solidFill>
                <a:srgbClr val="FFFFFF"/>
              </a:solidFill>
            </a:endParaRPr>
          </a:p>
          <a:p>
            <a:pPr marL="0" lvl="0" indent="0" algn="l">
              <a:lnSpc>
                <a:spcPts val="6764"/>
              </a:lnSpc>
              <a:spcBef>
                <a:spcPct val="0"/>
              </a:spcBef>
            </a:pPr>
            <a:endParaRPr lang="en-US" sz="2400" spc="329" dirty="0">
              <a:solidFill>
                <a:srgbClr val="FFFFFF"/>
              </a:solidFill>
            </a:endParaRPr>
          </a:p>
          <a:p>
            <a:pPr marL="0" lvl="0" indent="0" algn="l">
              <a:spcBef>
                <a:spcPct val="0"/>
              </a:spcBef>
            </a:pPr>
            <a:r>
              <a:rPr lang="en-US" sz="2800" spc="329" dirty="0">
                <a:solidFill>
                  <a:srgbClr val="FFFFFF"/>
                </a:solidFill>
              </a:rPr>
              <a:t>THIS SYSTEM WORKS BY IMPLEMENTING THE FOLLOWING 8 STEPS</a:t>
            </a:r>
          </a:p>
        </p:txBody>
      </p:sp>
      <p:grpSp>
        <p:nvGrpSpPr>
          <p:cNvPr id="6" name="Group 6"/>
          <p:cNvGrpSpPr/>
          <p:nvPr/>
        </p:nvGrpSpPr>
        <p:grpSpPr>
          <a:xfrm>
            <a:off x="7639606" y="1416670"/>
            <a:ext cx="3519545" cy="1658284"/>
            <a:chOff x="0" y="0"/>
            <a:chExt cx="812800" cy="382962"/>
          </a:xfrm>
        </p:grpSpPr>
        <p:sp>
          <p:nvSpPr>
            <p:cNvPr id="7" name="Freeform 7"/>
            <p:cNvSpPr/>
            <p:nvPr/>
          </p:nvSpPr>
          <p:spPr>
            <a:xfrm>
              <a:off x="0" y="0"/>
              <a:ext cx="812800" cy="382962"/>
            </a:xfrm>
            <a:custGeom>
              <a:avLst/>
              <a:gdLst/>
              <a:ahLst/>
              <a:cxnLst/>
              <a:rect l="l" t="t" r="r" b="b"/>
              <a:pathLst>
                <a:path w="812800" h="382962">
                  <a:moveTo>
                    <a:pt x="0" y="0"/>
                  </a:moveTo>
                  <a:lnTo>
                    <a:pt x="812800" y="0"/>
                  </a:lnTo>
                  <a:lnTo>
                    <a:pt x="812800" y="382962"/>
                  </a:lnTo>
                  <a:lnTo>
                    <a:pt x="0" y="382962"/>
                  </a:lnTo>
                  <a:close/>
                </a:path>
              </a:pathLst>
            </a:custGeom>
            <a:solidFill>
              <a:srgbClr val="7CD4D2"/>
            </a:solidFill>
          </p:spPr>
        </p:sp>
        <p:sp>
          <p:nvSpPr>
            <p:cNvPr id="8" name="TextBox 8"/>
            <p:cNvSpPr txBox="1"/>
            <p:nvPr/>
          </p:nvSpPr>
          <p:spPr>
            <a:xfrm>
              <a:off x="0" y="-47625"/>
              <a:ext cx="812800" cy="430587"/>
            </a:xfrm>
            <a:prstGeom prst="rect">
              <a:avLst/>
            </a:prstGeom>
          </p:spPr>
          <p:txBody>
            <a:bodyPr lIns="254000" tIns="254000" rIns="254000" bIns="254000" rtlCol="0" anchor="ctr"/>
            <a:lstStyle/>
            <a:p>
              <a:pPr algn="ctr">
                <a:lnSpc>
                  <a:spcPts val="2800"/>
                </a:lnSpc>
              </a:pPr>
              <a:r>
                <a:rPr lang="en-US" sz="2000" spc="180">
                  <a:solidFill>
                    <a:srgbClr val="FFFFFF"/>
                  </a:solidFill>
                  <a:latin typeface="Aileron Bold"/>
                </a:rPr>
                <a:t>DATA COLLECTION AND PREPROCESSING</a:t>
              </a:r>
            </a:p>
          </p:txBody>
        </p:sp>
      </p:grpSp>
      <p:grpSp>
        <p:nvGrpSpPr>
          <p:cNvPr id="9" name="Group 9"/>
          <p:cNvGrpSpPr/>
          <p:nvPr/>
        </p:nvGrpSpPr>
        <p:grpSpPr>
          <a:xfrm>
            <a:off x="6666943" y="1416670"/>
            <a:ext cx="972663" cy="1658284"/>
            <a:chOff x="0" y="0"/>
            <a:chExt cx="224626" cy="382962"/>
          </a:xfrm>
        </p:grpSpPr>
        <p:sp>
          <p:nvSpPr>
            <p:cNvPr id="10" name="Freeform 10"/>
            <p:cNvSpPr/>
            <p:nvPr/>
          </p:nvSpPr>
          <p:spPr>
            <a:xfrm>
              <a:off x="0" y="0"/>
              <a:ext cx="224626" cy="382962"/>
            </a:xfrm>
            <a:custGeom>
              <a:avLst/>
              <a:gdLst/>
              <a:ahLst/>
              <a:cxnLst/>
              <a:rect l="l" t="t" r="r" b="b"/>
              <a:pathLst>
                <a:path w="224626" h="382962">
                  <a:moveTo>
                    <a:pt x="0" y="0"/>
                  </a:moveTo>
                  <a:lnTo>
                    <a:pt x="224626" y="0"/>
                  </a:lnTo>
                  <a:lnTo>
                    <a:pt x="224626" y="382962"/>
                  </a:lnTo>
                  <a:lnTo>
                    <a:pt x="0" y="382962"/>
                  </a:lnTo>
                  <a:close/>
                </a:path>
              </a:pathLst>
            </a:custGeom>
            <a:solidFill>
              <a:srgbClr val="E0F4F4"/>
            </a:solidFill>
          </p:spPr>
        </p:sp>
        <p:sp>
          <p:nvSpPr>
            <p:cNvPr id="11" name="TextBox 11"/>
            <p:cNvSpPr txBox="1"/>
            <p:nvPr/>
          </p:nvSpPr>
          <p:spPr>
            <a:xfrm>
              <a:off x="0" y="-47625"/>
              <a:ext cx="224626" cy="430587"/>
            </a:xfrm>
            <a:prstGeom prst="rect">
              <a:avLst/>
            </a:prstGeom>
          </p:spPr>
          <p:txBody>
            <a:bodyPr lIns="50800" tIns="50800" rIns="50800" bIns="50800" rtlCol="0" anchor="ctr"/>
            <a:lstStyle/>
            <a:p>
              <a:pPr algn="ctr">
                <a:lnSpc>
                  <a:spcPts val="3359"/>
                </a:lnSpc>
              </a:pPr>
              <a:r>
                <a:rPr lang="en-US" sz="2400">
                  <a:solidFill>
                    <a:srgbClr val="4AB1B4"/>
                  </a:solidFill>
                  <a:latin typeface="Aileron"/>
                </a:rPr>
                <a:t>1</a:t>
              </a:r>
            </a:p>
          </p:txBody>
        </p:sp>
      </p:grpSp>
      <p:grpSp>
        <p:nvGrpSpPr>
          <p:cNvPr id="12" name="Group 12"/>
          <p:cNvGrpSpPr/>
          <p:nvPr/>
        </p:nvGrpSpPr>
        <p:grpSpPr>
          <a:xfrm>
            <a:off x="7639606" y="3348462"/>
            <a:ext cx="3519545" cy="1658284"/>
            <a:chOff x="0" y="0"/>
            <a:chExt cx="812800" cy="382962"/>
          </a:xfrm>
        </p:grpSpPr>
        <p:sp>
          <p:nvSpPr>
            <p:cNvPr id="13" name="Freeform 13"/>
            <p:cNvSpPr/>
            <p:nvPr/>
          </p:nvSpPr>
          <p:spPr>
            <a:xfrm>
              <a:off x="0" y="0"/>
              <a:ext cx="812800" cy="382962"/>
            </a:xfrm>
            <a:custGeom>
              <a:avLst/>
              <a:gdLst/>
              <a:ahLst/>
              <a:cxnLst/>
              <a:rect l="l" t="t" r="r" b="b"/>
              <a:pathLst>
                <a:path w="812800" h="382962">
                  <a:moveTo>
                    <a:pt x="0" y="0"/>
                  </a:moveTo>
                  <a:lnTo>
                    <a:pt x="812800" y="0"/>
                  </a:lnTo>
                  <a:lnTo>
                    <a:pt x="812800" y="382962"/>
                  </a:lnTo>
                  <a:lnTo>
                    <a:pt x="0" y="382962"/>
                  </a:lnTo>
                  <a:close/>
                </a:path>
              </a:pathLst>
            </a:custGeom>
            <a:solidFill>
              <a:srgbClr val="4AB1B4"/>
            </a:solidFill>
          </p:spPr>
        </p:sp>
        <p:sp>
          <p:nvSpPr>
            <p:cNvPr id="14" name="TextBox 14"/>
            <p:cNvSpPr txBox="1"/>
            <p:nvPr/>
          </p:nvSpPr>
          <p:spPr>
            <a:xfrm>
              <a:off x="0" y="-47625"/>
              <a:ext cx="812800" cy="430587"/>
            </a:xfrm>
            <a:prstGeom prst="rect">
              <a:avLst/>
            </a:prstGeom>
          </p:spPr>
          <p:txBody>
            <a:bodyPr lIns="254000" tIns="254000" rIns="254000" bIns="254000" rtlCol="0" anchor="ctr"/>
            <a:lstStyle/>
            <a:p>
              <a:pPr algn="ctr">
                <a:lnSpc>
                  <a:spcPts val="2800"/>
                </a:lnSpc>
              </a:pPr>
              <a:r>
                <a:rPr lang="en-US" sz="2000" spc="180">
                  <a:solidFill>
                    <a:srgbClr val="FFFFFF"/>
                  </a:solidFill>
                  <a:latin typeface="Aileron Bold"/>
                </a:rPr>
                <a:t>FEATURE ENGINEERING</a:t>
              </a:r>
            </a:p>
          </p:txBody>
        </p:sp>
      </p:grpSp>
      <p:grpSp>
        <p:nvGrpSpPr>
          <p:cNvPr id="15" name="Group 15"/>
          <p:cNvGrpSpPr/>
          <p:nvPr/>
        </p:nvGrpSpPr>
        <p:grpSpPr>
          <a:xfrm>
            <a:off x="6666943" y="3348462"/>
            <a:ext cx="972663" cy="1658284"/>
            <a:chOff x="0" y="0"/>
            <a:chExt cx="224626" cy="382962"/>
          </a:xfrm>
        </p:grpSpPr>
        <p:sp>
          <p:nvSpPr>
            <p:cNvPr id="16" name="Freeform 16"/>
            <p:cNvSpPr/>
            <p:nvPr/>
          </p:nvSpPr>
          <p:spPr>
            <a:xfrm>
              <a:off x="0" y="0"/>
              <a:ext cx="224626" cy="382962"/>
            </a:xfrm>
            <a:custGeom>
              <a:avLst/>
              <a:gdLst/>
              <a:ahLst/>
              <a:cxnLst/>
              <a:rect l="l" t="t" r="r" b="b"/>
              <a:pathLst>
                <a:path w="224626" h="382962">
                  <a:moveTo>
                    <a:pt x="0" y="0"/>
                  </a:moveTo>
                  <a:lnTo>
                    <a:pt x="224626" y="0"/>
                  </a:lnTo>
                  <a:lnTo>
                    <a:pt x="224626" y="382962"/>
                  </a:lnTo>
                  <a:lnTo>
                    <a:pt x="0" y="382962"/>
                  </a:lnTo>
                  <a:close/>
                </a:path>
              </a:pathLst>
            </a:custGeom>
            <a:solidFill>
              <a:srgbClr val="D2F1F1"/>
            </a:solidFill>
          </p:spPr>
        </p:sp>
        <p:sp>
          <p:nvSpPr>
            <p:cNvPr id="17" name="TextBox 17"/>
            <p:cNvSpPr txBox="1"/>
            <p:nvPr/>
          </p:nvSpPr>
          <p:spPr>
            <a:xfrm>
              <a:off x="0" y="-47625"/>
              <a:ext cx="224626" cy="430587"/>
            </a:xfrm>
            <a:prstGeom prst="rect">
              <a:avLst/>
            </a:prstGeom>
          </p:spPr>
          <p:txBody>
            <a:bodyPr lIns="50800" tIns="50800" rIns="50800" bIns="50800" rtlCol="0" anchor="ctr"/>
            <a:lstStyle/>
            <a:p>
              <a:pPr algn="ctr">
                <a:lnSpc>
                  <a:spcPts val="3359"/>
                </a:lnSpc>
              </a:pPr>
              <a:r>
                <a:rPr lang="en-US" sz="2400">
                  <a:solidFill>
                    <a:srgbClr val="4AB1B4"/>
                  </a:solidFill>
                  <a:latin typeface="Aileron"/>
                </a:rPr>
                <a:t>2</a:t>
              </a:r>
            </a:p>
          </p:txBody>
        </p:sp>
      </p:grpSp>
      <p:grpSp>
        <p:nvGrpSpPr>
          <p:cNvPr id="18" name="Group 18"/>
          <p:cNvGrpSpPr/>
          <p:nvPr/>
        </p:nvGrpSpPr>
        <p:grpSpPr>
          <a:xfrm>
            <a:off x="7639606" y="5280254"/>
            <a:ext cx="3519545" cy="1658284"/>
            <a:chOff x="0" y="0"/>
            <a:chExt cx="812800" cy="382962"/>
          </a:xfrm>
        </p:grpSpPr>
        <p:sp>
          <p:nvSpPr>
            <p:cNvPr id="19" name="Freeform 19"/>
            <p:cNvSpPr/>
            <p:nvPr/>
          </p:nvSpPr>
          <p:spPr>
            <a:xfrm>
              <a:off x="0" y="0"/>
              <a:ext cx="812800" cy="382962"/>
            </a:xfrm>
            <a:custGeom>
              <a:avLst/>
              <a:gdLst/>
              <a:ahLst/>
              <a:cxnLst/>
              <a:rect l="l" t="t" r="r" b="b"/>
              <a:pathLst>
                <a:path w="812800" h="382962">
                  <a:moveTo>
                    <a:pt x="0" y="0"/>
                  </a:moveTo>
                  <a:lnTo>
                    <a:pt x="812800" y="0"/>
                  </a:lnTo>
                  <a:lnTo>
                    <a:pt x="812800" y="382962"/>
                  </a:lnTo>
                  <a:lnTo>
                    <a:pt x="0" y="382962"/>
                  </a:lnTo>
                  <a:close/>
                </a:path>
              </a:pathLst>
            </a:custGeom>
            <a:solidFill>
              <a:srgbClr val="37C9EF"/>
            </a:solidFill>
          </p:spPr>
        </p:sp>
        <p:sp>
          <p:nvSpPr>
            <p:cNvPr id="20" name="TextBox 20"/>
            <p:cNvSpPr txBox="1"/>
            <p:nvPr/>
          </p:nvSpPr>
          <p:spPr>
            <a:xfrm>
              <a:off x="0" y="-47625"/>
              <a:ext cx="812800" cy="430587"/>
            </a:xfrm>
            <a:prstGeom prst="rect">
              <a:avLst/>
            </a:prstGeom>
          </p:spPr>
          <p:txBody>
            <a:bodyPr lIns="254000" tIns="254000" rIns="254000" bIns="254000" rtlCol="0" anchor="ctr"/>
            <a:lstStyle/>
            <a:p>
              <a:pPr algn="ctr">
                <a:lnSpc>
                  <a:spcPts val="2800"/>
                </a:lnSpc>
              </a:pPr>
              <a:r>
                <a:rPr lang="en-US" sz="2000" spc="180">
                  <a:solidFill>
                    <a:srgbClr val="FFFFFF"/>
                  </a:solidFill>
                  <a:latin typeface="Aileron Bold"/>
                </a:rPr>
                <a:t>MODEL SELECTION</a:t>
              </a:r>
            </a:p>
          </p:txBody>
        </p:sp>
      </p:grpSp>
      <p:grpSp>
        <p:nvGrpSpPr>
          <p:cNvPr id="21" name="Group 21"/>
          <p:cNvGrpSpPr/>
          <p:nvPr/>
        </p:nvGrpSpPr>
        <p:grpSpPr>
          <a:xfrm>
            <a:off x="6666943" y="5280254"/>
            <a:ext cx="972663" cy="1658284"/>
            <a:chOff x="0" y="0"/>
            <a:chExt cx="224626" cy="382962"/>
          </a:xfrm>
        </p:grpSpPr>
        <p:sp>
          <p:nvSpPr>
            <p:cNvPr id="22" name="Freeform 22"/>
            <p:cNvSpPr/>
            <p:nvPr/>
          </p:nvSpPr>
          <p:spPr>
            <a:xfrm>
              <a:off x="0" y="0"/>
              <a:ext cx="224626" cy="382962"/>
            </a:xfrm>
            <a:custGeom>
              <a:avLst/>
              <a:gdLst/>
              <a:ahLst/>
              <a:cxnLst/>
              <a:rect l="l" t="t" r="r" b="b"/>
              <a:pathLst>
                <a:path w="224626" h="382962">
                  <a:moveTo>
                    <a:pt x="0" y="0"/>
                  </a:moveTo>
                  <a:lnTo>
                    <a:pt x="224626" y="0"/>
                  </a:lnTo>
                  <a:lnTo>
                    <a:pt x="224626" y="382962"/>
                  </a:lnTo>
                  <a:lnTo>
                    <a:pt x="0" y="382962"/>
                  </a:lnTo>
                  <a:close/>
                </a:path>
              </a:pathLst>
            </a:custGeom>
            <a:solidFill>
              <a:srgbClr val="D3F2FB"/>
            </a:solidFill>
          </p:spPr>
        </p:sp>
        <p:sp>
          <p:nvSpPr>
            <p:cNvPr id="23" name="TextBox 23"/>
            <p:cNvSpPr txBox="1"/>
            <p:nvPr/>
          </p:nvSpPr>
          <p:spPr>
            <a:xfrm>
              <a:off x="0" y="-47625"/>
              <a:ext cx="224626" cy="430587"/>
            </a:xfrm>
            <a:prstGeom prst="rect">
              <a:avLst/>
            </a:prstGeom>
          </p:spPr>
          <p:txBody>
            <a:bodyPr lIns="50800" tIns="50800" rIns="50800" bIns="50800" rtlCol="0" anchor="ctr"/>
            <a:lstStyle/>
            <a:p>
              <a:pPr algn="ctr">
                <a:lnSpc>
                  <a:spcPts val="3359"/>
                </a:lnSpc>
              </a:pPr>
              <a:r>
                <a:rPr lang="en-US" sz="2400">
                  <a:solidFill>
                    <a:srgbClr val="37C9EF"/>
                  </a:solidFill>
                  <a:latin typeface="Aileron"/>
                </a:rPr>
                <a:t>3</a:t>
              </a:r>
            </a:p>
          </p:txBody>
        </p:sp>
      </p:grpSp>
      <p:grpSp>
        <p:nvGrpSpPr>
          <p:cNvPr id="24" name="Group 24"/>
          <p:cNvGrpSpPr/>
          <p:nvPr/>
        </p:nvGrpSpPr>
        <p:grpSpPr>
          <a:xfrm>
            <a:off x="7639606" y="7212046"/>
            <a:ext cx="3519545" cy="1658284"/>
            <a:chOff x="0" y="0"/>
            <a:chExt cx="812800" cy="382962"/>
          </a:xfrm>
        </p:grpSpPr>
        <p:sp>
          <p:nvSpPr>
            <p:cNvPr id="25" name="Freeform 25"/>
            <p:cNvSpPr/>
            <p:nvPr/>
          </p:nvSpPr>
          <p:spPr>
            <a:xfrm>
              <a:off x="0" y="0"/>
              <a:ext cx="812800" cy="382962"/>
            </a:xfrm>
            <a:custGeom>
              <a:avLst/>
              <a:gdLst/>
              <a:ahLst/>
              <a:cxnLst/>
              <a:rect l="l" t="t" r="r" b="b"/>
              <a:pathLst>
                <a:path w="812800" h="382962">
                  <a:moveTo>
                    <a:pt x="0" y="0"/>
                  </a:moveTo>
                  <a:lnTo>
                    <a:pt x="812800" y="0"/>
                  </a:lnTo>
                  <a:lnTo>
                    <a:pt x="812800" y="382962"/>
                  </a:lnTo>
                  <a:lnTo>
                    <a:pt x="0" y="382962"/>
                  </a:lnTo>
                  <a:close/>
                </a:path>
              </a:pathLst>
            </a:custGeom>
            <a:solidFill>
              <a:srgbClr val="2C92D5"/>
            </a:solidFill>
          </p:spPr>
        </p:sp>
        <p:sp>
          <p:nvSpPr>
            <p:cNvPr id="26" name="TextBox 26"/>
            <p:cNvSpPr txBox="1"/>
            <p:nvPr/>
          </p:nvSpPr>
          <p:spPr>
            <a:xfrm>
              <a:off x="0" y="-47625"/>
              <a:ext cx="812800" cy="430587"/>
            </a:xfrm>
            <a:prstGeom prst="rect">
              <a:avLst/>
            </a:prstGeom>
          </p:spPr>
          <p:txBody>
            <a:bodyPr lIns="254000" tIns="254000" rIns="254000" bIns="254000" rtlCol="0" anchor="ctr"/>
            <a:lstStyle/>
            <a:p>
              <a:pPr algn="ctr">
                <a:lnSpc>
                  <a:spcPts val="2800"/>
                </a:lnSpc>
              </a:pPr>
              <a:r>
                <a:rPr lang="en-US" sz="2000" spc="180">
                  <a:solidFill>
                    <a:srgbClr val="FFFFFF"/>
                  </a:solidFill>
                  <a:latin typeface="Aileron Bold"/>
                </a:rPr>
                <a:t>MODEL TRAINING</a:t>
              </a:r>
            </a:p>
          </p:txBody>
        </p:sp>
      </p:grpSp>
      <p:grpSp>
        <p:nvGrpSpPr>
          <p:cNvPr id="27" name="Group 27"/>
          <p:cNvGrpSpPr/>
          <p:nvPr/>
        </p:nvGrpSpPr>
        <p:grpSpPr>
          <a:xfrm>
            <a:off x="6666943" y="7212046"/>
            <a:ext cx="972663" cy="1658284"/>
            <a:chOff x="0" y="0"/>
            <a:chExt cx="224626" cy="382962"/>
          </a:xfrm>
        </p:grpSpPr>
        <p:sp>
          <p:nvSpPr>
            <p:cNvPr id="28" name="Freeform 28"/>
            <p:cNvSpPr/>
            <p:nvPr/>
          </p:nvSpPr>
          <p:spPr>
            <a:xfrm>
              <a:off x="0" y="0"/>
              <a:ext cx="224626" cy="382962"/>
            </a:xfrm>
            <a:custGeom>
              <a:avLst/>
              <a:gdLst/>
              <a:ahLst/>
              <a:cxnLst/>
              <a:rect l="l" t="t" r="r" b="b"/>
              <a:pathLst>
                <a:path w="224626" h="382962">
                  <a:moveTo>
                    <a:pt x="0" y="0"/>
                  </a:moveTo>
                  <a:lnTo>
                    <a:pt x="224626" y="0"/>
                  </a:lnTo>
                  <a:lnTo>
                    <a:pt x="224626" y="382962"/>
                  </a:lnTo>
                  <a:lnTo>
                    <a:pt x="0" y="382962"/>
                  </a:lnTo>
                  <a:close/>
                </a:path>
              </a:pathLst>
            </a:custGeom>
            <a:solidFill>
              <a:srgbClr val="D3F2FB"/>
            </a:solidFill>
          </p:spPr>
        </p:sp>
        <p:sp>
          <p:nvSpPr>
            <p:cNvPr id="29" name="TextBox 29"/>
            <p:cNvSpPr txBox="1"/>
            <p:nvPr/>
          </p:nvSpPr>
          <p:spPr>
            <a:xfrm>
              <a:off x="0" y="-47625"/>
              <a:ext cx="224626" cy="430587"/>
            </a:xfrm>
            <a:prstGeom prst="rect">
              <a:avLst/>
            </a:prstGeom>
          </p:spPr>
          <p:txBody>
            <a:bodyPr lIns="50800" tIns="50800" rIns="50800" bIns="50800" rtlCol="0" anchor="ctr"/>
            <a:lstStyle/>
            <a:p>
              <a:pPr algn="ctr">
                <a:lnSpc>
                  <a:spcPts val="3359"/>
                </a:lnSpc>
              </a:pPr>
              <a:r>
                <a:rPr lang="en-US" sz="2400">
                  <a:solidFill>
                    <a:srgbClr val="2C92D5"/>
                  </a:solidFill>
                  <a:latin typeface="Aileron Bold"/>
                </a:rPr>
                <a:t>4</a:t>
              </a:r>
            </a:p>
          </p:txBody>
        </p:sp>
      </p:grpSp>
      <p:grpSp>
        <p:nvGrpSpPr>
          <p:cNvPr id="30" name="Group 30"/>
          <p:cNvGrpSpPr/>
          <p:nvPr/>
        </p:nvGrpSpPr>
        <p:grpSpPr>
          <a:xfrm>
            <a:off x="12408954" y="1416670"/>
            <a:ext cx="3519545" cy="1658284"/>
            <a:chOff x="0" y="0"/>
            <a:chExt cx="812800" cy="382962"/>
          </a:xfrm>
        </p:grpSpPr>
        <p:sp>
          <p:nvSpPr>
            <p:cNvPr id="31" name="Freeform 31"/>
            <p:cNvSpPr/>
            <p:nvPr/>
          </p:nvSpPr>
          <p:spPr>
            <a:xfrm>
              <a:off x="0" y="0"/>
              <a:ext cx="812800" cy="382962"/>
            </a:xfrm>
            <a:custGeom>
              <a:avLst/>
              <a:gdLst/>
              <a:ahLst/>
              <a:cxnLst/>
              <a:rect l="l" t="t" r="r" b="b"/>
              <a:pathLst>
                <a:path w="812800" h="382962">
                  <a:moveTo>
                    <a:pt x="0" y="0"/>
                  </a:moveTo>
                  <a:lnTo>
                    <a:pt x="812800" y="0"/>
                  </a:lnTo>
                  <a:lnTo>
                    <a:pt x="812800" y="382962"/>
                  </a:lnTo>
                  <a:lnTo>
                    <a:pt x="0" y="382962"/>
                  </a:lnTo>
                  <a:close/>
                </a:path>
              </a:pathLst>
            </a:custGeom>
            <a:solidFill>
              <a:srgbClr val="7CD4D2"/>
            </a:solidFill>
          </p:spPr>
        </p:sp>
        <p:sp>
          <p:nvSpPr>
            <p:cNvPr id="32" name="TextBox 32"/>
            <p:cNvSpPr txBox="1"/>
            <p:nvPr/>
          </p:nvSpPr>
          <p:spPr>
            <a:xfrm>
              <a:off x="0" y="-47625"/>
              <a:ext cx="812800" cy="430587"/>
            </a:xfrm>
            <a:prstGeom prst="rect">
              <a:avLst/>
            </a:prstGeom>
          </p:spPr>
          <p:txBody>
            <a:bodyPr lIns="254000" tIns="254000" rIns="254000" bIns="254000" rtlCol="0" anchor="ctr"/>
            <a:lstStyle/>
            <a:p>
              <a:pPr algn="ctr">
                <a:lnSpc>
                  <a:spcPts val="2800"/>
                </a:lnSpc>
              </a:pPr>
              <a:r>
                <a:rPr lang="en-US" sz="2000" spc="180">
                  <a:solidFill>
                    <a:srgbClr val="FFFFFF"/>
                  </a:solidFill>
                  <a:latin typeface="Aileron Bold"/>
                </a:rPr>
                <a:t>EVALUATION METRICS</a:t>
              </a:r>
            </a:p>
          </p:txBody>
        </p:sp>
      </p:grpSp>
      <p:grpSp>
        <p:nvGrpSpPr>
          <p:cNvPr id="33" name="Group 33"/>
          <p:cNvGrpSpPr/>
          <p:nvPr/>
        </p:nvGrpSpPr>
        <p:grpSpPr>
          <a:xfrm>
            <a:off x="11436291" y="1416670"/>
            <a:ext cx="972663" cy="1658284"/>
            <a:chOff x="0" y="0"/>
            <a:chExt cx="224626" cy="382962"/>
          </a:xfrm>
        </p:grpSpPr>
        <p:sp>
          <p:nvSpPr>
            <p:cNvPr id="34" name="Freeform 34"/>
            <p:cNvSpPr/>
            <p:nvPr/>
          </p:nvSpPr>
          <p:spPr>
            <a:xfrm>
              <a:off x="0" y="0"/>
              <a:ext cx="224626" cy="382962"/>
            </a:xfrm>
            <a:custGeom>
              <a:avLst/>
              <a:gdLst/>
              <a:ahLst/>
              <a:cxnLst/>
              <a:rect l="l" t="t" r="r" b="b"/>
              <a:pathLst>
                <a:path w="224626" h="382962">
                  <a:moveTo>
                    <a:pt x="0" y="0"/>
                  </a:moveTo>
                  <a:lnTo>
                    <a:pt x="224626" y="0"/>
                  </a:lnTo>
                  <a:lnTo>
                    <a:pt x="224626" y="382962"/>
                  </a:lnTo>
                  <a:lnTo>
                    <a:pt x="0" y="382962"/>
                  </a:lnTo>
                  <a:close/>
                </a:path>
              </a:pathLst>
            </a:custGeom>
            <a:solidFill>
              <a:srgbClr val="E0F4F4"/>
            </a:solidFill>
          </p:spPr>
        </p:sp>
        <p:sp>
          <p:nvSpPr>
            <p:cNvPr id="35" name="TextBox 35"/>
            <p:cNvSpPr txBox="1"/>
            <p:nvPr/>
          </p:nvSpPr>
          <p:spPr>
            <a:xfrm>
              <a:off x="0" y="-47625"/>
              <a:ext cx="224626" cy="430587"/>
            </a:xfrm>
            <a:prstGeom prst="rect">
              <a:avLst/>
            </a:prstGeom>
          </p:spPr>
          <p:txBody>
            <a:bodyPr lIns="50800" tIns="50800" rIns="50800" bIns="50800" rtlCol="0" anchor="ctr"/>
            <a:lstStyle/>
            <a:p>
              <a:pPr algn="ctr">
                <a:lnSpc>
                  <a:spcPts val="3359"/>
                </a:lnSpc>
              </a:pPr>
              <a:r>
                <a:rPr lang="en-US" sz="2400">
                  <a:solidFill>
                    <a:srgbClr val="4AB1B4"/>
                  </a:solidFill>
                  <a:latin typeface="Aileron"/>
                </a:rPr>
                <a:t>5</a:t>
              </a:r>
            </a:p>
          </p:txBody>
        </p:sp>
      </p:grpSp>
      <p:grpSp>
        <p:nvGrpSpPr>
          <p:cNvPr id="36" name="Group 36"/>
          <p:cNvGrpSpPr/>
          <p:nvPr/>
        </p:nvGrpSpPr>
        <p:grpSpPr>
          <a:xfrm>
            <a:off x="12408954" y="3348462"/>
            <a:ext cx="3519545" cy="1658284"/>
            <a:chOff x="0" y="0"/>
            <a:chExt cx="812800" cy="382962"/>
          </a:xfrm>
        </p:grpSpPr>
        <p:sp>
          <p:nvSpPr>
            <p:cNvPr id="37" name="Freeform 37"/>
            <p:cNvSpPr/>
            <p:nvPr/>
          </p:nvSpPr>
          <p:spPr>
            <a:xfrm>
              <a:off x="0" y="0"/>
              <a:ext cx="812800" cy="382962"/>
            </a:xfrm>
            <a:custGeom>
              <a:avLst/>
              <a:gdLst/>
              <a:ahLst/>
              <a:cxnLst/>
              <a:rect l="l" t="t" r="r" b="b"/>
              <a:pathLst>
                <a:path w="812800" h="382962">
                  <a:moveTo>
                    <a:pt x="0" y="0"/>
                  </a:moveTo>
                  <a:lnTo>
                    <a:pt x="812800" y="0"/>
                  </a:lnTo>
                  <a:lnTo>
                    <a:pt x="812800" y="382962"/>
                  </a:lnTo>
                  <a:lnTo>
                    <a:pt x="0" y="382962"/>
                  </a:lnTo>
                  <a:close/>
                </a:path>
              </a:pathLst>
            </a:custGeom>
            <a:solidFill>
              <a:srgbClr val="4AB1B4"/>
            </a:solidFill>
          </p:spPr>
        </p:sp>
        <p:sp>
          <p:nvSpPr>
            <p:cNvPr id="38" name="TextBox 38"/>
            <p:cNvSpPr txBox="1"/>
            <p:nvPr/>
          </p:nvSpPr>
          <p:spPr>
            <a:xfrm>
              <a:off x="0" y="-47625"/>
              <a:ext cx="812800" cy="430587"/>
            </a:xfrm>
            <a:prstGeom prst="rect">
              <a:avLst/>
            </a:prstGeom>
          </p:spPr>
          <p:txBody>
            <a:bodyPr lIns="254000" tIns="254000" rIns="254000" bIns="254000" rtlCol="0" anchor="ctr"/>
            <a:lstStyle/>
            <a:p>
              <a:pPr algn="ctr">
                <a:lnSpc>
                  <a:spcPts val="2800"/>
                </a:lnSpc>
              </a:pPr>
              <a:r>
                <a:rPr lang="en-US" sz="2000" spc="180">
                  <a:solidFill>
                    <a:srgbClr val="FFFFFF"/>
                  </a:solidFill>
                  <a:latin typeface="Aileron Bold"/>
                </a:rPr>
                <a:t>HYPERPARAMETER TUNING</a:t>
              </a:r>
            </a:p>
          </p:txBody>
        </p:sp>
      </p:grpSp>
      <p:grpSp>
        <p:nvGrpSpPr>
          <p:cNvPr id="39" name="Group 39"/>
          <p:cNvGrpSpPr/>
          <p:nvPr/>
        </p:nvGrpSpPr>
        <p:grpSpPr>
          <a:xfrm>
            <a:off x="11436291" y="3348462"/>
            <a:ext cx="972663" cy="1658284"/>
            <a:chOff x="0" y="0"/>
            <a:chExt cx="224626" cy="382962"/>
          </a:xfrm>
        </p:grpSpPr>
        <p:sp>
          <p:nvSpPr>
            <p:cNvPr id="40" name="Freeform 40"/>
            <p:cNvSpPr/>
            <p:nvPr/>
          </p:nvSpPr>
          <p:spPr>
            <a:xfrm>
              <a:off x="0" y="0"/>
              <a:ext cx="224626" cy="382962"/>
            </a:xfrm>
            <a:custGeom>
              <a:avLst/>
              <a:gdLst/>
              <a:ahLst/>
              <a:cxnLst/>
              <a:rect l="l" t="t" r="r" b="b"/>
              <a:pathLst>
                <a:path w="224626" h="382962">
                  <a:moveTo>
                    <a:pt x="0" y="0"/>
                  </a:moveTo>
                  <a:lnTo>
                    <a:pt x="224626" y="0"/>
                  </a:lnTo>
                  <a:lnTo>
                    <a:pt x="224626" y="382962"/>
                  </a:lnTo>
                  <a:lnTo>
                    <a:pt x="0" y="382962"/>
                  </a:lnTo>
                  <a:close/>
                </a:path>
              </a:pathLst>
            </a:custGeom>
            <a:solidFill>
              <a:srgbClr val="D2F1F1"/>
            </a:solidFill>
          </p:spPr>
        </p:sp>
        <p:sp>
          <p:nvSpPr>
            <p:cNvPr id="41" name="TextBox 41"/>
            <p:cNvSpPr txBox="1"/>
            <p:nvPr/>
          </p:nvSpPr>
          <p:spPr>
            <a:xfrm>
              <a:off x="0" y="-47625"/>
              <a:ext cx="224626" cy="430587"/>
            </a:xfrm>
            <a:prstGeom prst="rect">
              <a:avLst/>
            </a:prstGeom>
          </p:spPr>
          <p:txBody>
            <a:bodyPr lIns="50800" tIns="50800" rIns="50800" bIns="50800" rtlCol="0" anchor="ctr"/>
            <a:lstStyle/>
            <a:p>
              <a:pPr algn="ctr">
                <a:lnSpc>
                  <a:spcPts val="3359"/>
                </a:lnSpc>
              </a:pPr>
              <a:r>
                <a:rPr lang="en-US" sz="2400">
                  <a:solidFill>
                    <a:srgbClr val="4AB1B4"/>
                  </a:solidFill>
                  <a:latin typeface="Aileron"/>
                </a:rPr>
                <a:t>6</a:t>
              </a:r>
            </a:p>
          </p:txBody>
        </p:sp>
      </p:grpSp>
      <p:grpSp>
        <p:nvGrpSpPr>
          <p:cNvPr id="42" name="Group 42"/>
          <p:cNvGrpSpPr/>
          <p:nvPr/>
        </p:nvGrpSpPr>
        <p:grpSpPr>
          <a:xfrm>
            <a:off x="12408954" y="5280254"/>
            <a:ext cx="3519545" cy="1658284"/>
            <a:chOff x="0" y="0"/>
            <a:chExt cx="812800" cy="382962"/>
          </a:xfrm>
        </p:grpSpPr>
        <p:sp>
          <p:nvSpPr>
            <p:cNvPr id="43" name="Freeform 43"/>
            <p:cNvSpPr/>
            <p:nvPr/>
          </p:nvSpPr>
          <p:spPr>
            <a:xfrm>
              <a:off x="0" y="0"/>
              <a:ext cx="812800" cy="382962"/>
            </a:xfrm>
            <a:custGeom>
              <a:avLst/>
              <a:gdLst/>
              <a:ahLst/>
              <a:cxnLst/>
              <a:rect l="l" t="t" r="r" b="b"/>
              <a:pathLst>
                <a:path w="812800" h="382962">
                  <a:moveTo>
                    <a:pt x="0" y="0"/>
                  </a:moveTo>
                  <a:lnTo>
                    <a:pt x="812800" y="0"/>
                  </a:lnTo>
                  <a:lnTo>
                    <a:pt x="812800" y="382962"/>
                  </a:lnTo>
                  <a:lnTo>
                    <a:pt x="0" y="382962"/>
                  </a:lnTo>
                  <a:close/>
                </a:path>
              </a:pathLst>
            </a:custGeom>
            <a:solidFill>
              <a:srgbClr val="37C9EF"/>
            </a:solidFill>
          </p:spPr>
        </p:sp>
        <p:sp>
          <p:nvSpPr>
            <p:cNvPr id="44" name="TextBox 44"/>
            <p:cNvSpPr txBox="1"/>
            <p:nvPr/>
          </p:nvSpPr>
          <p:spPr>
            <a:xfrm>
              <a:off x="0" y="-47625"/>
              <a:ext cx="812800" cy="430587"/>
            </a:xfrm>
            <a:prstGeom prst="rect">
              <a:avLst/>
            </a:prstGeom>
          </p:spPr>
          <p:txBody>
            <a:bodyPr lIns="254000" tIns="254000" rIns="254000" bIns="254000" rtlCol="0" anchor="ctr"/>
            <a:lstStyle/>
            <a:p>
              <a:pPr algn="ctr">
                <a:lnSpc>
                  <a:spcPts val="2800"/>
                </a:lnSpc>
              </a:pPr>
              <a:r>
                <a:rPr lang="en-US" sz="2000" spc="180">
                  <a:solidFill>
                    <a:srgbClr val="FFFFFF"/>
                  </a:solidFill>
                  <a:latin typeface="Aileron Bold"/>
                </a:rPr>
                <a:t>MODEL EVALUATION AND ITERATION</a:t>
              </a:r>
            </a:p>
          </p:txBody>
        </p:sp>
      </p:grpSp>
      <p:grpSp>
        <p:nvGrpSpPr>
          <p:cNvPr id="45" name="Group 45"/>
          <p:cNvGrpSpPr/>
          <p:nvPr/>
        </p:nvGrpSpPr>
        <p:grpSpPr>
          <a:xfrm>
            <a:off x="11436291" y="5280254"/>
            <a:ext cx="972663" cy="1658284"/>
            <a:chOff x="0" y="0"/>
            <a:chExt cx="224626" cy="382962"/>
          </a:xfrm>
        </p:grpSpPr>
        <p:sp>
          <p:nvSpPr>
            <p:cNvPr id="46" name="Freeform 46"/>
            <p:cNvSpPr/>
            <p:nvPr/>
          </p:nvSpPr>
          <p:spPr>
            <a:xfrm>
              <a:off x="0" y="0"/>
              <a:ext cx="224626" cy="382962"/>
            </a:xfrm>
            <a:custGeom>
              <a:avLst/>
              <a:gdLst/>
              <a:ahLst/>
              <a:cxnLst/>
              <a:rect l="l" t="t" r="r" b="b"/>
              <a:pathLst>
                <a:path w="224626" h="382962">
                  <a:moveTo>
                    <a:pt x="0" y="0"/>
                  </a:moveTo>
                  <a:lnTo>
                    <a:pt x="224626" y="0"/>
                  </a:lnTo>
                  <a:lnTo>
                    <a:pt x="224626" y="382962"/>
                  </a:lnTo>
                  <a:lnTo>
                    <a:pt x="0" y="382962"/>
                  </a:lnTo>
                  <a:close/>
                </a:path>
              </a:pathLst>
            </a:custGeom>
            <a:solidFill>
              <a:srgbClr val="D3F2FB"/>
            </a:solidFill>
          </p:spPr>
        </p:sp>
        <p:sp>
          <p:nvSpPr>
            <p:cNvPr id="47" name="TextBox 47"/>
            <p:cNvSpPr txBox="1"/>
            <p:nvPr/>
          </p:nvSpPr>
          <p:spPr>
            <a:xfrm>
              <a:off x="0" y="-47625"/>
              <a:ext cx="224626" cy="430587"/>
            </a:xfrm>
            <a:prstGeom prst="rect">
              <a:avLst/>
            </a:prstGeom>
          </p:spPr>
          <p:txBody>
            <a:bodyPr lIns="50800" tIns="50800" rIns="50800" bIns="50800" rtlCol="0" anchor="ctr"/>
            <a:lstStyle/>
            <a:p>
              <a:pPr algn="ctr">
                <a:lnSpc>
                  <a:spcPts val="3359"/>
                </a:lnSpc>
              </a:pPr>
              <a:r>
                <a:rPr lang="en-US" sz="2400">
                  <a:solidFill>
                    <a:srgbClr val="37C9EF"/>
                  </a:solidFill>
                  <a:latin typeface="Aileron"/>
                </a:rPr>
                <a:t>7</a:t>
              </a:r>
            </a:p>
          </p:txBody>
        </p:sp>
      </p:grpSp>
      <p:grpSp>
        <p:nvGrpSpPr>
          <p:cNvPr id="48" name="Group 48"/>
          <p:cNvGrpSpPr/>
          <p:nvPr/>
        </p:nvGrpSpPr>
        <p:grpSpPr>
          <a:xfrm>
            <a:off x="12408954" y="7212046"/>
            <a:ext cx="3519545" cy="1658284"/>
            <a:chOff x="0" y="0"/>
            <a:chExt cx="812800" cy="382962"/>
          </a:xfrm>
        </p:grpSpPr>
        <p:sp>
          <p:nvSpPr>
            <p:cNvPr id="49" name="Freeform 49"/>
            <p:cNvSpPr/>
            <p:nvPr/>
          </p:nvSpPr>
          <p:spPr>
            <a:xfrm>
              <a:off x="0" y="0"/>
              <a:ext cx="812800" cy="382962"/>
            </a:xfrm>
            <a:custGeom>
              <a:avLst/>
              <a:gdLst/>
              <a:ahLst/>
              <a:cxnLst/>
              <a:rect l="l" t="t" r="r" b="b"/>
              <a:pathLst>
                <a:path w="812800" h="382962">
                  <a:moveTo>
                    <a:pt x="0" y="0"/>
                  </a:moveTo>
                  <a:lnTo>
                    <a:pt x="812800" y="0"/>
                  </a:lnTo>
                  <a:lnTo>
                    <a:pt x="812800" y="382962"/>
                  </a:lnTo>
                  <a:lnTo>
                    <a:pt x="0" y="382962"/>
                  </a:lnTo>
                  <a:close/>
                </a:path>
              </a:pathLst>
            </a:custGeom>
            <a:solidFill>
              <a:srgbClr val="2C92D5"/>
            </a:solidFill>
          </p:spPr>
        </p:sp>
        <p:sp>
          <p:nvSpPr>
            <p:cNvPr id="50" name="TextBox 50"/>
            <p:cNvSpPr txBox="1"/>
            <p:nvPr/>
          </p:nvSpPr>
          <p:spPr>
            <a:xfrm>
              <a:off x="0" y="-47625"/>
              <a:ext cx="812800" cy="430587"/>
            </a:xfrm>
            <a:prstGeom prst="rect">
              <a:avLst/>
            </a:prstGeom>
          </p:spPr>
          <p:txBody>
            <a:bodyPr lIns="254000" tIns="254000" rIns="254000" bIns="254000" rtlCol="0" anchor="ctr"/>
            <a:lstStyle/>
            <a:p>
              <a:pPr algn="ctr">
                <a:lnSpc>
                  <a:spcPts val="2800"/>
                </a:lnSpc>
              </a:pPr>
              <a:r>
                <a:rPr lang="en-US" sz="2000" spc="180">
                  <a:solidFill>
                    <a:srgbClr val="FFFFFF"/>
                  </a:solidFill>
                  <a:latin typeface="Aileron Bold"/>
                </a:rPr>
                <a:t>DEPLOYMENY</a:t>
              </a:r>
            </a:p>
          </p:txBody>
        </p:sp>
      </p:grpSp>
      <p:grpSp>
        <p:nvGrpSpPr>
          <p:cNvPr id="51" name="Group 51"/>
          <p:cNvGrpSpPr/>
          <p:nvPr/>
        </p:nvGrpSpPr>
        <p:grpSpPr>
          <a:xfrm>
            <a:off x="11436291" y="7212046"/>
            <a:ext cx="972663" cy="1658284"/>
            <a:chOff x="0" y="0"/>
            <a:chExt cx="224626" cy="382962"/>
          </a:xfrm>
        </p:grpSpPr>
        <p:sp>
          <p:nvSpPr>
            <p:cNvPr id="52" name="Freeform 52"/>
            <p:cNvSpPr/>
            <p:nvPr/>
          </p:nvSpPr>
          <p:spPr>
            <a:xfrm>
              <a:off x="0" y="0"/>
              <a:ext cx="224626" cy="382962"/>
            </a:xfrm>
            <a:custGeom>
              <a:avLst/>
              <a:gdLst/>
              <a:ahLst/>
              <a:cxnLst/>
              <a:rect l="l" t="t" r="r" b="b"/>
              <a:pathLst>
                <a:path w="224626" h="382962">
                  <a:moveTo>
                    <a:pt x="0" y="0"/>
                  </a:moveTo>
                  <a:lnTo>
                    <a:pt x="224626" y="0"/>
                  </a:lnTo>
                  <a:lnTo>
                    <a:pt x="224626" y="382962"/>
                  </a:lnTo>
                  <a:lnTo>
                    <a:pt x="0" y="382962"/>
                  </a:lnTo>
                  <a:close/>
                </a:path>
              </a:pathLst>
            </a:custGeom>
            <a:solidFill>
              <a:srgbClr val="D3F2FB"/>
            </a:solidFill>
          </p:spPr>
        </p:sp>
        <p:sp>
          <p:nvSpPr>
            <p:cNvPr id="53" name="TextBox 53"/>
            <p:cNvSpPr txBox="1"/>
            <p:nvPr/>
          </p:nvSpPr>
          <p:spPr>
            <a:xfrm>
              <a:off x="0" y="-47625"/>
              <a:ext cx="224626" cy="430587"/>
            </a:xfrm>
            <a:prstGeom prst="rect">
              <a:avLst/>
            </a:prstGeom>
          </p:spPr>
          <p:txBody>
            <a:bodyPr lIns="50800" tIns="50800" rIns="50800" bIns="50800" rtlCol="0" anchor="ctr"/>
            <a:lstStyle/>
            <a:p>
              <a:pPr algn="ctr">
                <a:lnSpc>
                  <a:spcPts val="3359"/>
                </a:lnSpc>
              </a:pPr>
              <a:r>
                <a:rPr lang="en-US" sz="2400">
                  <a:solidFill>
                    <a:srgbClr val="2C92D5"/>
                  </a:solidFill>
                  <a:latin typeface="Aileron"/>
                </a:rPr>
                <a:t>8</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765</Words>
  <Application>Microsoft Office PowerPoint</Application>
  <PresentationFormat>Custom</PresentationFormat>
  <Paragraphs>69</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Aileron Heavy</vt:lpstr>
      <vt:lpstr>Jua Bold</vt:lpstr>
      <vt:lpstr>Jua</vt:lpstr>
      <vt:lpstr>Bobby Jones 2</vt:lpstr>
      <vt:lpstr>Bobby Jones 1</vt:lpstr>
      <vt:lpstr>Aileron</vt:lpstr>
      <vt:lpstr>Aileron Bold</vt:lpstr>
      <vt:lpstr>Arial</vt:lpstr>
      <vt:lpstr>Calibri</vt:lpstr>
      <vt:lpstr>Arimo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Long-Distance Communication Devices Presentation in Purple Illustrative Style</dc:title>
  <cp:lastModifiedBy>Priya shree</cp:lastModifiedBy>
  <cp:revision>2</cp:revision>
  <dcterms:created xsi:type="dcterms:W3CDTF">2006-08-16T00:00:00Z</dcterms:created>
  <dcterms:modified xsi:type="dcterms:W3CDTF">2024-04-27T09:07:42Z</dcterms:modified>
  <dc:identifier>DAGDmN1GY1Y</dc:identifier>
</cp:coreProperties>
</file>