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97" autoAdjust="0"/>
    <p:restoredTop sz="94660" autoAdjust="0"/>
  </p:normalViewPr>
  <p:slideViewPr>
    <p:cSldViewPr>
      <p:cViewPr varScale="1">
        <p:scale>
          <a:sx n="66" d="100"/>
          <a:sy n="66" d="100"/>
        </p:scale>
        <p:origin x="808" y="44"/>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ramyas2711/GenerativeAI-Naan-Mudhalvan.git"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4"/>
            <a:ext cx="7853426" cy="1001556"/>
          </a:xfrm>
          <a:prstGeom prst="rect">
            <a:avLst/>
          </a:prstGeom>
        </p:spPr>
        <p:txBody>
          <a:bodyPr vert="horz" wrap="square" lIns="0" tIns="16510" rIns="0" bIns="0" rtlCol="0">
            <a:spAutoFit/>
          </a:bodyPr>
          <a:lstStyle/>
          <a:p>
            <a:pPr marL="3213735">
              <a:lnSpc>
                <a:spcPct val="100000"/>
              </a:lnSpc>
              <a:spcBef>
                <a:spcPts val="130"/>
              </a:spcBef>
            </a:pPr>
            <a:r>
              <a:rPr lang="en-US" spc="15" dirty="0"/>
              <a:t>RAMYA SIVAKUMAR</a:t>
            </a:r>
            <a:br>
              <a:rPr lang="en-US" spc="15" dirty="0"/>
            </a:br>
            <a:r>
              <a:rPr lang="en-US" spc="15" dirty="0"/>
              <a:t>(311521104036)</a:t>
            </a:r>
            <a:endParaRPr spc="15" dirty="0"/>
          </a:p>
        </p:txBody>
      </p:sp>
      <p:sp>
        <p:nvSpPr>
          <p:cNvPr id="8" name="object 8"/>
          <p:cNvSpPr txBox="1"/>
          <p:nvPr/>
        </p:nvSpPr>
        <p:spPr>
          <a:xfrm>
            <a:off x="6477000" y="3352800"/>
            <a:ext cx="1859280" cy="751488"/>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r>
              <a:rPr lang="en-US" sz="2400" b="1" spc="-5" dirty="0">
                <a:solidFill>
                  <a:srgbClr val="2D936B"/>
                </a:solidFill>
                <a:latin typeface="Trebuchet MS"/>
                <a:cs typeface="Trebuchet MS"/>
              </a:rPr>
              <a:t> GEN AI</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0" name="TextBox 9"/>
          <p:cNvSpPr txBox="1"/>
          <p:nvPr/>
        </p:nvSpPr>
        <p:spPr>
          <a:xfrm>
            <a:off x="914400" y="1371600"/>
            <a:ext cx="9753600" cy="2585323"/>
          </a:xfrm>
          <a:prstGeom prst="rect">
            <a:avLst/>
          </a:prstGeom>
          <a:noFill/>
        </p:spPr>
        <p:txBody>
          <a:bodyPr wrap="square" rtlCol="0">
            <a:spAutoFit/>
          </a:bodyPr>
          <a:lstStyle/>
          <a:p>
            <a:pPr marL="285750" indent="-285750" algn="l">
              <a:buFont typeface="Arial" panose="020B0604020202020204" pitchFamily="34" charset="0"/>
              <a:buChar char="•"/>
            </a:pPr>
            <a:r>
              <a:rPr lang="en-US" b="1" i="0" dirty="0">
                <a:effectLst/>
                <a:latin typeface="Söhne"/>
              </a:rPr>
              <a:t>Accurate Predictions</a:t>
            </a:r>
            <a:r>
              <a:rPr lang="en-US" b="0" i="0" dirty="0">
                <a:effectLst/>
                <a:latin typeface="Söhne"/>
              </a:rPr>
              <a:t>: The developed machine learning model successfully predicts the next word in a sentence with a high degree of accuracy, demonstrating its effectiveness in assisting users with text completion tasks.</a:t>
            </a:r>
          </a:p>
          <a:p>
            <a:pPr marL="285750" indent="-285750" algn="l">
              <a:buFont typeface="Arial" panose="020B0604020202020204" pitchFamily="34" charset="0"/>
              <a:buChar char="•"/>
            </a:pPr>
            <a:r>
              <a:rPr lang="en-US" b="1" i="0" dirty="0">
                <a:effectLst/>
                <a:latin typeface="Söhne"/>
              </a:rPr>
              <a:t>Contextual Relevance</a:t>
            </a:r>
            <a:r>
              <a:rPr lang="en-US" b="0" i="0" dirty="0">
                <a:effectLst/>
                <a:latin typeface="Söhne"/>
              </a:rPr>
              <a:t>: Predicted words exhibit contextual relevance, reflecting an understanding of the surrounding words and the overall sentence structure, which enhances the user experience and comprehension.</a:t>
            </a:r>
          </a:p>
          <a:p>
            <a:pPr marL="285750" indent="-285750" algn="l">
              <a:buFont typeface="Arial" panose="020B0604020202020204" pitchFamily="34" charset="0"/>
              <a:buChar char="•"/>
            </a:pPr>
            <a:r>
              <a:rPr lang="en-US" b="1" i="0" dirty="0">
                <a:effectLst/>
                <a:latin typeface="Söhne"/>
              </a:rPr>
              <a:t>High Confidence Levels</a:t>
            </a:r>
            <a:r>
              <a:rPr lang="en-US" b="0" i="0" dirty="0">
                <a:effectLst/>
                <a:latin typeface="Söhne"/>
              </a:rPr>
              <a:t>: Predictions are accompanied by high confidence levels, indicating the model's certainty in its suggestions and instilling trust in users regarding the accuracy of the provided recommendations.</a:t>
            </a:r>
          </a:p>
        </p:txBody>
      </p:sp>
      <p:sp>
        <p:nvSpPr>
          <p:cNvPr id="11" name="TextBox 10"/>
          <p:cNvSpPr txBox="1"/>
          <p:nvPr/>
        </p:nvSpPr>
        <p:spPr>
          <a:xfrm>
            <a:off x="1143000" y="5638800"/>
            <a:ext cx="8382000" cy="1199496"/>
          </a:xfrm>
          <a:prstGeom prst="rect">
            <a:avLst/>
          </a:prstGeom>
          <a:noFill/>
        </p:spPr>
        <p:txBody>
          <a:bodyPr wrap="square" rtlCol="0">
            <a:spAutoFit/>
          </a:bodyPr>
          <a:lstStyle/>
          <a:p>
            <a:pPr marL="90170">
              <a:lnSpc>
                <a:spcPct val="107000"/>
              </a:lnSpc>
              <a:spcAft>
                <a:spcPts val="800"/>
              </a:spcAft>
            </a:pPr>
            <a:r>
              <a:rPr lang="en-US" dirty="0"/>
              <a:t>DEMO LINK: </a:t>
            </a:r>
            <a:r>
              <a:rPr lang="en-IN" sz="1800" u="sng" dirty="0">
                <a:solidFill>
                  <a:srgbClr val="1155CC"/>
                </a:solidFill>
                <a:effectLst/>
                <a:latin typeface="Times New Roman" panose="02020603050405020304" pitchFamily="18" charset="0"/>
                <a:ea typeface="Times New Roman" panose="02020603050405020304" pitchFamily="18" charset="0"/>
                <a:hlinkClick r:id="rId2"/>
              </a:rPr>
              <a:t>https://github.com/ramyas2711/GenerativeAI-Naan-Mudhalvan.git</a:t>
            </a:r>
            <a:endParaRPr lang="en-IN" sz="1800" dirty="0">
              <a:effectLst/>
              <a:latin typeface="Calibri" panose="020F0502020204030204" pitchFamily="34" charset="0"/>
              <a:ea typeface="Calibri" panose="020F0502020204030204" pitchFamily="34" charset="0"/>
            </a:endParaRPr>
          </a:p>
          <a:p>
            <a:pPr marR="38100">
              <a:lnSpc>
                <a:spcPct val="114000"/>
              </a:lnSpc>
              <a:spcAft>
                <a:spcPts val="925"/>
              </a:spcAft>
            </a:pPr>
            <a:r>
              <a:rPr lang="en-IN" sz="1800" dirty="0">
                <a:effectLst/>
                <a:latin typeface="Times New Roman" panose="02020603050405020304" pitchFamily="18" charset="0"/>
                <a:ea typeface="Times New Roman" panose="02020603050405020304" pitchFamily="18" charset="0"/>
              </a:rPr>
              <a:t> </a:t>
            </a:r>
            <a:endParaRPr lang="en-IN" sz="1800" dirty="0">
              <a:effectLst/>
              <a:latin typeface="Calibri" panose="020F0502020204030204" pitchFamily="34" charset="0"/>
              <a:ea typeface="Calibri" panose="020F0502020204030204" pitchFamily="34" charset="0"/>
            </a:endParaRP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p:cNvSpPr txBox="1"/>
          <p:nvPr/>
        </p:nvSpPr>
        <p:spPr>
          <a:xfrm>
            <a:off x="1752600" y="2286000"/>
            <a:ext cx="7620000" cy="1826782"/>
          </a:xfrm>
          <a:prstGeom prst="rect">
            <a:avLst/>
          </a:prstGeom>
          <a:noFill/>
        </p:spPr>
        <p:txBody>
          <a:bodyPr wrap="square" rtlCol="0">
            <a:spAutoFit/>
          </a:bodyPr>
          <a:lstStyle/>
          <a:p>
            <a:pPr algn="ctr">
              <a:lnSpc>
                <a:spcPct val="107000"/>
              </a:lnSpc>
              <a:spcAft>
                <a:spcPts val="800"/>
              </a:spcAft>
            </a:pPr>
            <a:r>
              <a:rPr lang="en-IN" sz="5400" b="1" dirty="0">
                <a:effectLst/>
                <a:latin typeface="Times New Roman" panose="02020603050405020304" pitchFamily="18" charset="0"/>
                <a:ea typeface="Times New Roman" panose="02020603050405020304" pitchFamily="18" charset="0"/>
              </a:rPr>
              <a:t>Predicting the Next word for the given phrase </a:t>
            </a:r>
            <a:endParaRPr lang="en-IN" sz="5400" dirty="0">
              <a:effectLst/>
              <a:latin typeface="Calibri" panose="020F0502020204030204" pitchFamily="34" charset="0"/>
              <a:ea typeface="Calibri" panose="020F05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240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p:cNvSpPr txBox="1"/>
          <p:nvPr/>
        </p:nvSpPr>
        <p:spPr>
          <a:xfrm>
            <a:off x="2227135" y="1292527"/>
            <a:ext cx="8382000" cy="5799152"/>
          </a:xfrm>
          <a:prstGeom prst="rect">
            <a:avLst/>
          </a:prstGeom>
          <a:noFill/>
        </p:spPr>
        <p:txBody>
          <a:bodyPr wrap="square" rtlCol="0">
            <a:spAutoFit/>
          </a:bodyPr>
          <a:lstStyle/>
          <a:p>
            <a:pPr marL="342900" lvl="0" indent="-342900" algn="just">
              <a:lnSpc>
                <a:spcPct val="106000"/>
              </a:lnSpc>
              <a:spcAft>
                <a:spcPts val="800"/>
              </a:spcAft>
              <a:buFont typeface="+mj-lt"/>
              <a:buAutoNum type="arabicPeriod"/>
            </a:pPr>
            <a:r>
              <a:rPr lang="en-IN" sz="2400" b="1" dirty="0">
                <a:solidFill>
                  <a:srgbClr val="000000"/>
                </a:solidFill>
                <a:effectLst/>
                <a:latin typeface="Times New Roman" panose="02020603050405020304" pitchFamily="18" charset="0"/>
                <a:ea typeface="Times New Roman" panose="02020603050405020304" pitchFamily="18" charset="0"/>
              </a:rPr>
              <a:t>ABSTRACT</a:t>
            </a:r>
            <a:endParaRPr lang="en-IN" sz="1600" dirty="0">
              <a:effectLst/>
              <a:latin typeface="Calibri" panose="020F0502020204030204" pitchFamily="34" charset="0"/>
              <a:ea typeface="Calibri" panose="020F0502020204030204" pitchFamily="34" charset="0"/>
            </a:endParaRPr>
          </a:p>
          <a:p>
            <a:pPr marL="342900" lvl="0" indent="-342900" algn="just">
              <a:lnSpc>
                <a:spcPct val="106000"/>
              </a:lnSpc>
              <a:spcAft>
                <a:spcPts val="800"/>
              </a:spcAft>
              <a:buFont typeface="+mj-lt"/>
              <a:buAutoNum type="arabicPeriod"/>
            </a:pPr>
            <a:r>
              <a:rPr lang="en-IN" sz="2400" b="1" dirty="0">
                <a:solidFill>
                  <a:srgbClr val="000000"/>
                </a:solidFill>
                <a:effectLst/>
                <a:latin typeface="Times New Roman" panose="02020603050405020304" pitchFamily="18" charset="0"/>
                <a:ea typeface="Times New Roman" panose="02020603050405020304" pitchFamily="18" charset="0"/>
              </a:rPr>
              <a:t>INTRODUCTION</a:t>
            </a:r>
            <a:endParaRPr lang="en-IN" sz="1600" dirty="0">
              <a:effectLst/>
              <a:latin typeface="Calibri" panose="020F0502020204030204" pitchFamily="34" charset="0"/>
              <a:ea typeface="Calibri" panose="020F0502020204030204" pitchFamily="34" charset="0"/>
            </a:endParaRPr>
          </a:p>
          <a:p>
            <a:pPr marL="342900" lvl="0" indent="-342900" algn="just">
              <a:lnSpc>
                <a:spcPct val="106000"/>
              </a:lnSpc>
              <a:spcAft>
                <a:spcPts val="800"/>
              </a:spcAft>
              <a:buFont typeface="+mj-lt"/>
              <a:buAutoNum type="arabicPeriod"/>
            </a:pPr>
            <a:r>
              <a:rPr lang="en-IN" sz="2400" b="1" dirty="0">
                <a:solidFill>
                  <a:srgbClr val="000000"/>
                </a:solidFill>
                <a:effectLst/>
                <a:latin typeface="Times New Roman" panose="02020603050405020304" pitchFamily="18" charset="0"/>
                <a:ea typeface="Times New Roman" panose="02020603050405020304" pitchFamily="18" charset="0"/>
              </a:rPr>
              <a:t>IDEATION AND PROPOSED SOLUTION</a:t>
            </a:r>
            <a:endParaRPr lang="en-IN" sz="1600" dirty="0">
              <a:effectLst/>
              <a:latin typeface="Calibri" panose="020F0502020204030204" pitchFamily="34" charset="0"/>
              <a:ea typeface="Calibri" panose="020F0502020204030204" pitchFamily="34" charset="0"/>
            </a:endParaRPr>
          </a:p>
          <a:p>
            <a:pPr marL="342900" lvl="0" indent="-342900" algn="just">
              <a:lnSpc>
                <a:spcPct val="106000"/>
              </a:lnSpc>
              <a:spcAft>
                <a:spcPts val="800"/>
              </a:spcAft>
              <a:buFont typeface="+mj-lt"/>
              <a:buAutoNum type="arabicPeriod"/>
            </a:pPr>
            <a:r>
              <a:rPr lang="en-IN" sz="2400" b="1" dirty="0">
                <a:solidFill>
                  <a:srgbClr val="000000"/>
                </a:solidFill>
                <a:effectLst/>
                <a:latin typeface="Times New Roman" panose="02020603050405020304" pitchFamily="18" charset="0"/>
                <a:ea typeface="Times New Roman" panose="02020603050405020304" pitchFamily="18" charset="0"/>
              </a:rPr>
              <a:t>REQUIREMENTS ANALYSIS</a:t>
            </a:r>
            <a:endParaRPr lang="en-IN" sz="1600" dirty="0">
              <a:effectLst/>
              <a:latin typeface="Calibri" panose="020F0502020204030204" pitchFamily="34" charset="0"/>
              <a:ea typeface="Calibri" panose="020F0502020204030204" pitchFamily="34" charset="0"/>
            </a:endParaRPr>
          </a:p>
          <a:p>
            <a:pPr marL="342900" lvl="0" indent="-342900" algn="just">
              <a:lnSpc>
                <a:spcPct val="106000"/>
              </a:lnSpc>
              <a:spcAft>
                <a:spcPts val="800"/>
              </a:spcAft>
              <a:buFont typeface="+mj-lt"/>
              <a:buAutoNum type="arabicPeriod"/>
            </a:pPr>
            <a:r>
              <a:rPr lang="en-IN" sz="2400" b="1" dirty="0">
                <a:solidFill>
                  <a:srgbClr val="000000"/>
                </a:solidFill>
                <a:effectLst/>
                <a:latin typeface="Times New Roman" panose="02020603050405020304" pitchFamily="18" charset="0"/>
                <a:ea typeface="Times New Roman" panose="02020603050405020304" pitchFamily="18" charset="0"/>
              </a:rPr>
              <a:t>PROJECT DESIGN </a:t>
            </a:r>
            <a:endParaRPr lang="en-IN" sz="1600" dirty="0">
              <a:effectLst/>
              <a:latin typeface="Calibri" panose="020F0502020204030204" pitchFamily="34" charset="0"/>
              <a:ea typeface="Calibri" panose="020F0502020204030204" pitchFamily="34" charset="0"/>
            </a:endParaRPr>
          </a:p>
          <a:p>
            <a:pPr marL="342900" lvl="0" indent="-342900" algn="just">
              <a:lnSpc>
                <a:spcPct val="106000"/>
              </a:lnSpc>
              <a:spcAft>
                <a:spcPts val="800"/>
              </a:spcAft>
              <a:buFont typeface="+mj-lt"/>
              <a:buAutoNum type="arabicPeriod"/>
            </a:pPr>
            <a:r>
              <a:rPr lang="en-IN" sz="2400" b="1" dirty="0">
                <a:solidFill>
                  <a:srgbClr val="000000"/>
                </a:solidFill>
                <a:effectLst/>
                <a:latin typeface="Times New Roman" panose="02020603050405020304" pitchFamily="18" charset="0"/>
                <a:ea typeface="Times New Roman" panose="02020603050405020304" pitchFamily="18" charset="0"/>
              </a:rPr>
              <a:t>RESULTS</a:t>
            </a:r>
            <a:endParaRPr lang="en-IN" sz="1600" dirty="0">
              <a:effectLst/>
              <a:latin typeface="Calibri" panose="020F0502020204030204" pitchFamily="34" charset="0"/>
              <a:ea typeface="Calibri" panose="020F0502020204030204" pitchFamily="34" charset="0"/>
            </a:endParaRPr>
          </a:p>
          <a:p>
            <a:pPr marL="342900" lvl="0" indent="-342900" algn="just">
              <a:lnSpc>
                <a:spcPct val="106000"/>
              </a:lnSpc>
              <a:spcAft>
                <a:spcPts val="800"/>
              </a:spcAft>
              <a:buFont typeface="+mj-lt"/>
              <a:buAutoNum type="arabicPeriod"/>
            </a:pPr>
            <a:r>
              <a:rPr lang="en-IN" sz="2400" b="1" dirty="0">
                <a:solidFill>
                  <a:srgbClr val="000000"/>
                </a:solidFill>
                <a:effectLst/>
                <a:latin typeface="Times New Roman" panose="02020603050405020304" pitchFamily="18" charset="0"/>
                <a:ea typeface="Times New Roman" panose="02020603050405020304" pitchFamily="18" charset="0"/>
              </a:rPr>
              <a:t>ADVANTAGES AND DISADVANTAGES</a:t>
            </a:r>
            <a:endParaRPr lang="en-IN" sz="1600" dirty="0">
              <a:effectLst/>
              <a:latin typeface="Calibri" panose="020F0502020204030204" pitchFamily="34" charset="0"/>
              <a:ea typeface="Calibri" panose="020F0502020204030204" pitchFamily="34" charset="0"/>
            </a:endParaRPr>
          </a:p>
          <a:p>
            <a:pPr marL="342900" lvl="0" indent="-342900" algn="just">
              <a:lnSpc>
                <a:spcPct val="106000"/>
              </a:lnSpc>
              <a:spcAft>
                <a:spcPts val="800"/>
              </a:spcAft>
              <a:buFont typeface="+mj-lt"/>
              <a:buAutoNum type="arabicPeriod"/>
            </a:pPr>
            <a:r>
              <a:rPr lang="en-IN" sz="2400" b="1" dirty="0">
                <a:solidFill>
                  <a:srgbClr val="000000"/>
                </a:solidFill>
                <a:effectLst/>
                <a:latin typeface="Times New Roman" panose="02020603050405020304" pitchFamily="18" charset="0"/>
                <a:ea typeface="Times New Roman" panose="02020603050405020304" pitchFamily="18" charset="0"/>
              </a:rPr>
              <a:t>CONCLUSION </a:t>
            </a:r>
            <a:endParaRPr lang="en-IN" sz="1600" dirty="0">
              <a:effectLst/>
              <a:latin typeface="Calibri" panose="020F0502020204030204" pitchFamily="34" charset="0"/>
              <a:ea typeface="Calibri" panose="020F0502020204030204" pitchFamily="34" charset="0"/>
            </a:endParaRPr>
          </a:p>
          <a:p>
            <a:pPr marL="342900" lvl="0" indent="-342900" algn="just">
              <a:lnSpc>
                <a:spcPct val="106000"/>
              </a:lnSpc>
              <a:spcAft>
                <a:spcPts val="800"/>
              </a:spcAft>
              <a:buFont typeface="+mj-lt"/>
              <a:buAutoNum type="arabicPeriod"/>
            </a:pPr>
            <a:r>
              <a:rPr lang="en-IN" sz="2400" b="1" dirty="0">
                <a:solidFill>
                  <a:srgbClr val="000000"/>
                </a:solidFill>
                <a:effectLst/>
                <a:latin typeface="Times New Roman" panose="02020603050405020304" pitchFamily="18" charset="0"/>
                <a:ea typeface="Times New Roman" panose="02020603050405020304" pitchFamily="18" charset="0"/>
              </a:rPr>
              <a:t> FUTURE SCOPE	</a:t>
            </a:r>
            <a:endParaRPr lang="en-IN" sz="1600" dirty="0">
              <a:effectLst/>
              <a:latin typeface="Calibri" panose="020F0502020204030204" pitchFamily="34" charset="0"/>
              <a:ea typeface="Calibri" panose="020F0502020204030204" pitchFamily="34" charset="0"/>
            </a:endParaRPr>
          </a:p>
          <a:p>
            <a:pPr algn="just">
              <a:lnSpc>
                <a:spcPct val="106000"/>
              </a:lnSpc>
              <a:spcAft>
                <a:spcPts val="800"/>
              </a:spcAft>
            </a:pPr>
            <a:r>
              <a:rPr lang="en-IN" sz="2000" dirty="0">
                <a:effectLst/>
                <a:latin typeface="Times New Roman" panose="02020603050405020304" pitchFamily="18" charset="0"/>
                <a:ea typeface="Times New Roman" panose="02020603050405020304" pitchFamily="18" charset="0"/>
              </a:rPr>
              <a:t>     SOURCE CODE</a:t>
            </a:r>
            <a:endParaRPr lang="en-IN" sz="1600" dirty="0">
              <a:effectLst/>
              <a:latin typeface="Calibri" panose="020F0502020204030204" pitchFamily="34" charset="0"/>
              <a:ea typeface="Calibri" panose="020F0502020204030204" pitchFamily="34" charset="0"/>
            </a:endParaRPr>
          </a:p>
          <a:p>
            <a:endParaRPr lang="en-US" sz="5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42297" y="29718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sz="200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sz="2000"/>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TextBox 10"/>
          <p:cNvSpPr txBox="1"/>
          <p:nvPr/>
        </p:nvSpPr>
        <p:spPr>
          <a:xfrm>
            <a:off x="914400" y="1676400"/>
            <a:ext cx="8001000" cy="4772012"/>
          </a:xfrm>
          <a:prstGeom prst="rect">
            <a:avLst/>
          </a:prstGeom>
          <a:noFill/>
        </p:spPr>
        <p:txBody>
          <a:bodyPr wrap="square" rtlCol="0">
            <a:spAutoFit/>
          </a:bodyPr>
          <a:lstStyle/>
          <a:p>
            <a:pPr>
              <a:lnSpc>
                <a:spcPct val="106000"/>
              </a:lnSpc>
              <a:spcAft>
                <a:spcPts val="800"/>
              </a:spcAft>
            </a:pPr>
            <a:r>
              <a:rPr lang="en-IN" sz="2400" dirty="0">
                <a:effectLst/>
                <a:latin typeface="Times New Roman" panose="02020603050405020304" pitchFamily="18" charset="0"/>
                <a:ea typeface="Times New Roman" panose="02020603050405020304" pitchFamily="18" charset="0"/>
              </a:rPr>
              <a:t>The problem at hand is the inefficiency of current word prediction systems in providing accurate and contextually relevant suggestions during text input, stemming from their inability to capture the complexities of human language. Traditional approaches, such as statistical models, often fall short in understanding semantic nuances, while deep learning models face challenges in real-time prediction due to computational overhead. Thus, there's a pressing need to develop a robust word prediction system that not only overcomes these limitations but also enhances user experience, productivity, and accessibility across diverse languages and domains.</a:t>
            </a:r>
            <a:endParaRPr lang="en-IN" sz="2400" dirty="0">
              <a:effectLst/>
              <a:latin typeface="Calibri" panose="020F0502020204030204" pitchFamily="34" charset="0"/>
              <a:ea typeface="Calibr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2" name="TextBox 11"/>
          <p:cNvSpPr txBox="1"/>
          <p:nvPr/>
        </p:nvSpPr>
        <p:spPr>
          <a:xfrm>
            <a:off x="1066800" y="1676400"/>
            <a:ext cx="8001000" cy="4893647"/>
          </a:xfrm>
          <a:prstGeom prst="rect">
            <a:avLst/>
          </a:prstGeom>
          <a:noFill/>
        </p:spPr>
        <p:txBody>
          <a:bodyPr wrap="square" rtlCol="0">
            <a:spAutoFit/>
          </a:bodyPr>
          <a:lstStyle/>
          <a:p>
            <a:r>
              <a:rPr lang="en-IN" sz="2400" dirty="0">
                <a:effectLst/>
                <a:latin typeface="Times New Roman" panose="02020603050405020304" pitchFamily="18" charset="0"/>
                <a:ea typeface="Times New Roman" panose="02020603050405020304" pitchFamily="18" charset="0"/>
              </a:rPr>
              <a:t>The problem at hand is the inefficiency of current word prediction systems in providing accurate and contextually relevant suggestions during text input, stemming from their inability to capture the complexities of human language. Traditional approaches, such as statistical models, often fall short in understanding semantic nuances, while deep learning models face challenges in real-time prediction due to computational overhead. Thus, there's a pressing need to develop a robust word prediction system that not only overcomes these limitations but also enhances user experience, productivity, and accessibility across diverse languages and domains.</a:t>
            </a:r>
            <a:endParaRPr lang="en-IN" sz="2400" dirty="0">
              <a:effectLst/>
              <a:latin typeface="Calibri" panose="020F0502020204030204" pitchFamily="34" charset="0"/>
              <a:ea typeface="Calibri" panose="020F0502020204030204" pitchFamily="34" charset="0"/>
            </a:endParaRPr>
          </a:p>
          <a:p>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0" name="TextBox 9"/>
          <p:cNvSpPr txBox="1"/>
          <p:nvPr/>
        </p:nvSpPr>
        <p:spPr>
          <a:xfrm>
            <a:off x="762000" y="1600200"/>
            <a:ext cx="9677400" cy="4480586"/>
          </a:xfrm>
          <a:prstGeom prst="rect">
            <a:avLst/>
          </a:prstGeom>
          <a:noFill/>
        </p:spPr>
        <p:txBody>
          <a:bodyPr wrap="square" rtlCol="0">
            <a:spAutoFit/>
          </a:bodyPr>
          <a:lstStyle/>
          <a:p>
            <a:pPr marL="342900" marR="38100" lvl="0" indent="-342900">
              <a:lnSpc>
                <a:spcPct val="114000"/>
              </a:lnSpc>
              <a:spcAft>
                <a:spcPts val="800"/>
              </a:spcAft>
              <a:buFont typeface="+mj-lt"/>
              <a:buAutoNum type="arabicPeriod"/>
            </a:pPr>
            <a:r>
              <a:rPr lang="en-IN" sz="1800" b="1" u="none" strike="noStrike" dirty="0">
                <a:effectLst/>
                <a:latin typeface="Times New Roman" panose="02020603050405020304" pitchFamily="18" charset="0"/>
                <a:ea typeface="Times New Roman" panose="02020603050405020304" pitchFamily="18" charset="0"/>
              </a:rPr>
              <a:t>Multimodal Integration:</a:t>
            </a:r>
            <a:r>
              <a:rPr lang="en-IN" sz="1800" u="none" strike="noStrike" dirty="0">
                <a:effectLst/>
                <a:latin typeface="Times New Roman" panose="02020603050405020304" pitchFamily="18" charset="0"/>
                <a:ea typeface="Times New Roman" panose="02020603050405020304" pitchFamily="18" charset="0"/>
              </a:rPr>
              <a:t> Integration of multimodal data sources, such as text, images, and voice inputs, can lead to more comprehensive and personalized predictions. For instance, incorporating visual context from images or speech patterns from voice inputs can enrich the prediction process.</a:t>
            </a:r>
            <a:endParaRPr lang="en-IN" sz="1800" u="none" strike="noStrike" dirty="0">
              <a:effectLst/>
              <a:latin typeface="Calibri" panose="020F0502020204030204" pitchFamily="34" charset="0"/>
              <a:ea typeface="Calibri" panose="020F0502020204030204" pitchFamily="34" charset="0"/>
            </a:endParaRPr>
          </a:p>
          <a:p>
            <a:pPr marL="342900" marR="38100" lvl="0" indent="-342900">
              <a:lnSpc>
                <a:spcPct val="114000"/>
              </a:lnSpc>
              <a:spcAft>
                <a:spcPts val="800"/>
              </a:spcAft>
              <a:buFont typeface="+mj-lt"/>
              <a:buAutoNum type="arabicPeriod"/>
            </a:pPr>
            <a:r>
              <a:rPr lang="en-IN" sz="1800" b="1" u="none" strike="noStrike" dirty="0">
                <a:effectLst/>
                <a:latin typeface="Times New Roman" panose="02020603050405020304" pitchFamily="18" charset="0"/>
                <a:ea typeface="Times New Roman" panose="02020603050405020304" pitchFamily="18" charset="0"/>
              </a:rPr>
              <a:t>Contextual Adaptation:</a:t>
            </a:r>
            <a:r>
              <a:rPr lang="en-IN" sz="1800" u="none" strike="noStrike" dirty="0">
                <a:effectLst/>
                <a:latin typeface="Times New Roman" panose="02020603050405020304" pitchFamily="18" charset="0"/>
                <a:ea typeface="Times New Roman" panose="02020603050405020304" pitchFamily="18" charset="0"/>
              </a:rPr>
              <a:t> Future systems can dynamically adapt to changing contexts, user preferences, and writing styles to provide more tailored and accurate predictions. This could involve incorporating user feedback mechanisms or utilizing reinforcement learning techniques to continuously improve prediction quality.</a:t>
            </a:r>
            <a:endParaRPr lang="en-IN" sz="1800" u="none" strike="noStrike" dirty="0">
              <a:effectLst/>
              <a:latin typeface="Calibri" panose="020F0502020204030204" pitchFamily="34" charset="0"/>
              <a:ea typeface="Calibri" panose="020F0502020204030204" pitchFamily="34" charset="0"/>
            </a:endParaRPr>
          </a:p>
          <a:p>
            <a:pPr marL="342900" marR="38100" lvl="0" indent="-342900">
              <a:lnSpc>
                <a:spcPct val="114000"/>
              </a:lnSpc>
              <a:spcAft>
                <a:spcPts val="800"/>
              </a:spcAft>
              <a:buFont typeface="+mj-lt"/>
              <a:buAutoNum type="arabicPeriod"/>
            </a:pPr>
            <a:r>
              <a:rPr lang="en-IN" sz="1800" b="1" u="none" strike="noStrike" dirty="0">
                <a:effectLst/>
                <a:latin typeface="Times New Roman" panose="02020603050405020304" pitchFamily="18" charset="0"/>
                <a:ea typeface="Times New Roman" panose="02020603050405020304" pitchFamily="18" charset="0"/>
              </a:rPr>
              <a:t>Domain-specific Applications: </a:t>
            </a:r>
            <a:r>
              <a:rPr lang="en-IN" sz="1800" u="none" strike="noStrike" dirty="0">
                <a:effectLst/>
                <a:latin typeface="Times New Roman" panose="02020603050405020304" pitchFamily="18" charset="0"/>
                <a:ea typeface="Times New Roman" panose="02020603050405020304" pitchFamily="18" charset="0"/>
              </a:rPr>
              <a:t>Tailoring predictive text systems for specific domains such as legal, medical, or technical writing can provide specialized support and improve productivity for professionals in these fields.</a:t>
            </a:r>
            <a:endParaRPr lang="en-IN" sz="1800" u="none" strike="noStrike" dirty="0">
              <a:effectLst/>
              <a:latin typeface="Calibri" panose="020F0502020204030204" pitchFamily="34" charset="0"/>
              <a:ea typeface="Calibri" panose="020F0502020204030204" pitchFamily="34" charset="0"/>
            </a:endParaRPr>
          </a:p>
          <a:p>
            <a:pPr marL="342900" marR="38100" lvl="0" indent="-342900">
              <a:lnSpc>
                <a:spcPct val="114000"/>
              </a:lnSpc>
              <a:spcAft>
                <a:spcPts val="800"/>
              </a:spcAft>
              <a:buFont typeface="+mj-lt"/>
              <a:buAutoNum type="arabicPeriod"/>
            </a:pPr>
            <a:r>
              <a:rPr lang="en-IN" sz="1800" b="1" u="none" strike="noStrike" dirty="0">
                <a:effectLst/>
                <a:latin typeface="Times New Roman" panose="02020603050405020304" pitchFamily="18" charset="0"/>
                <a:ea typeface="Times New Roman" panose="02020603050405020304" pitchFamily="18" charset="0"/>
              </a:rPr>
              <a:t>Collaborative and Federated Learning:</a:t>
            </a:r>
            <a:r>
              <a:rPr lang="en-IN" sz="1800" u="none" strike="noStrike" dirty="0">
                <a:effectLst/>
                <a:latin typeface="Times New Roman" panose="02020603050405020304" pitchFamily="18" charset="0"/>
                <a:ea typeface="Times New Roman" panose="02020603050405020304" pitchFamily="18" charset="0"/>
              </a:rPr>
              <a:t> Implementing collaborative and federated learning approaches can enable predictive text systems to learn from decentralized data sources while preserving data privacy, thus improving prediction accuracy and scalability.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rcRect r="28269"/>
          <a:stretch>
            <a:fillRect/>
          </a:stretch>
        </p:blipFill>
        <p:spPr>
          <a:xfrm>
            <a:off x="10258426" y="1371600"/>
            <a:ext cx="1933574" cy="5181600"/>
          </a:xfrm>
          <a:prstGeom prst="rect">
            <a:avLst/>
          </a:prstGeom>
        </p:spPr>
      </p:pic>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TextBox 9"/>
          <p:cNvSpPr txBox="1"/>
          <p:nvPr/>
        </p:nvSpPr>
        <p:spPr>
          <a:xfrm>
            <a:off x="762000" y="1676400"/>
            <a:ext cx="9220200" cy="4871847"/>
          </a:xfrm>
          <a:prstGeom prst="rect">
            <a:avLst/>
          </a:prstGeom>
          <a:noFill/>
        </p:spPr>
        <p:txBody>
          <a:bodyPr wrap="square" rtlCol="0">
            <a:spAutoFit/>
          </a:bodyPr>
          <a:lstStyle/>
          <a:p>
            <a:pPr>
              <a:lnSpc>
                <a:spcPct val="107000"/>
              </a:lnSpc>
              <a:spcAft>
                <a:spcPts val="800"/>
              </a:spcAft>
            </a:pPr>
            <a:r>
              <a:rPr lang="en-IN" sz="2000" b="1" dirty="0">
                <a:latin typeface="Times New Roman" panose="02020603050405020304" pitchFamily="18" charset="0"/>
                <a:ea typeface="Times New Roman" panose="02020603050405020304" pitchFamily="18" charset="0"/>
              </a:rPr>
              <a:t>SOLUTION:</a:t>
            </a:r>
            <a:endParaRPr lang="en-IN" sz="2000" b="1" dirty="0">
              <a:effectLst/>
              <a:latin typeface="Times New Roman" panose="02020603050405020304" pitchFamily="18" charset="0"/>
              <a:ea typeface="Times New Roman" panose="02020603050405020304" pitchFamily="18" charset="0"/>
            </a:endParaRPr>
          </a:p>
          <a:p>
            <a:pPr>
              <a:lnSpc>
                <a:spcPct val="107000"/>
              </a:lnSpc>
              <a:spcAft>
                <a:spcPts val="800"/>
              </a:spcAft>
            </a:pPr>
            <a:r>
              <a:rPr lang="en-IN" sz="2000" dirty="0">
                <a:effectLst/>
                <a:latin typeface="Times New Roman" panose="02020603050405020304" pitchFamily="18" charset="0"/>
                <a:ea typeface="Times New Roman" panose="02020603050405020304" pitchFamily="18" charset="0"/>
              </a:rPr>
              <a:t>The solution entails building a recurrent neural network (RNN) model trained on a diverse dataset to predict the next word in a sentence. It involves implementing tokenization, model training, and evaluation for accuracy. Continuous improvement mechanisms and scalability are integrated to ensure robust performance and accommodate varying user demands.</a:t>
            </a:r>
          </a:p>
          <a:p>
            <a:pPr>
              <a:lnSpc>
                <a:spcPct val="107000"/>
              </a:lnSpc>
              <a:spcAft>
                <a:spcPts val="800"/>
              </a:spcAft>
            </a:pPr>
            <a:endParaRPr lang="en-IN" sz="2000" dirty="0">
              <a:latin typeface="Times New Roman" panose="02020603050405020304" pitchFamily="18" charset="0"/>
              <a:ea typeface="Calibri" panose="020F0502020204030204" pitchFamily="34" charset="0"/>
            </a:endParaRPr>
          </a:p>
          <a:p>
            <a:pPr>
              <a:lnSpc>
                <a:spcPct val="107000"/>
              </a:lnSpc>
              <a:spcAft>
                <a:spcPts val="800"/>
              </a:spcAft>
            </a:pPr>
            <a:r>
              <a:rPr lang="en-IN" sz="2000" b="1" dirty="0">
                <a:latin typeface="Times New Roman" panose="02020603050405020304" pitchFamily="18" charset="0"/>
                <a:ea typeface="Calibri" panose="020F0502020204030204" pitchFamily="34" charset="0"/>
              </a:rPr>
              <a:t>VALUE PROPOSITION:</a:t>
            </a:r>
          </a:p>
          <a:p>
            <a:pPr>
              <a:lnSpc>
                <a:spcPct val="107000"/>
              </a:lnSpc>
              <a:spcAft>
                <a:spcPts val="800"/>
              </a:spcAft>
            </a:pPr>
            <a:r>
              <a:rPr lang="en-IN" sz="2000" dirty="0">
                <a:effectLst/>
                <a:latin typeface="Times New Roman" panose="02020603050405020304" pitchFamily="18" charset="0"/>
                <a:ea typeface="Times New Roman" panose="02020603050405020304" pitchFamily="18" charset="0"/>
              </a:rPr>
              <a:t>The project's results will include a machine-learning model capable of accurately predicting the next word in a sentence. The model's performance will be evaluated based on prediction accuracy and confidence levels. Additionally, scalability and continuous improvement mechanisms will be assessed for real-world applicability.</a:t>
            </a:r>
            <a:endParaRPr lang="en-IN" sz="2000" dirty="0">
              <a:effectLst/>
              <a:latin typeface="Calibri" panose="020F0502020204030204" pitchFamily="34" charset="0"/>
              <a:ea typeface="Calibri" panose="020F0502020204030204" pitchFamily="34" charset="0"/>
            </a:endParaRPr>
          </a:p>
          <a:p>
            <a:pPr>
              <a:lnSpc>
                <a:spcPct val="107000"/>
              </a:lnSpc>
              <a:spcAft>
                <a:spcPts val="800"/>
              </a:spcAft>
            </a:pPr>
            <a:endParaRPr lang="en-IN" sz="2000" dirty="0">
              <a:effectLst/>
              <a:latin typeface="Calibri" panose="020F0502020204030204" pitchFamily="34" charset="0"/>
              <a:ea typeface="Calibri" panose="020F05020202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9700486" y="2944321"/>
            <a:ext cx="2466975" cy="3419475"/>
          </a:xfrm>
          <a:prstGeom prst="rect">
            <a:avLst/>
          </a:prstGeom>
        </p:spPr>
      </p:pic>
      <p:sp>
        <p:nvSpPr>
          <p:cNvPr id="7" name="object 7"/>
          <p:cNvSpPr txBox="1">
            <a:spLocks noGrp="1"/>
          </p:cNvSpPr>
          <p:nvPr>
            <p:ph type="title"/>
          </p:nvPr>
        </p:nvSpPr>
        <p:spPr>
          <a:xfrm>
            <a:off x="76263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9" name="TextBox 8"/>
          <p:cNvSpPr txBox="1"/>
          <p:nvPr/>
        </p:nvSpPr>
        <p:spPr>
          <a:xfrm>
            <a:off x="914400" y="1447800"/>
            <a:ext cx="8991600" cy="4801314"/>
          </a:xfrm>
          <a:prstGeom prst="rect">
            <a:avLst/>
          </a:prstGeom>
          <a:noFill/>
        </p:spPr>
        <p:txBody>
          <a:bodyPr wrap="square" rtlCol="0">
            <a:spAutoFit/>
          </a:bodyPr>
          <a:lstStyle/>
          <a:p>
            <a:pPr algn="l">
              <a:buFont typeface="+mj-lt"/>
              <a:buAutoNum type="arabicPeriod"/>
            </a:pPr>
            <a:r>
              <a:rPr lang="en-US" b="0" i="0" dirty="0">
                <a:effectLst/>
                <a:latin typeface="Söhne"/>
              </a:rPr>
              <a:t>Seamless Integration of Advanced NLP Techniques: Leveraging cutting-edge natural language processing methods, such as transformer models like GPT, enables a deeper understanding of language context and nuances, leading to more accurate and contextually relevant predictions.</a:t>
            </a:r>
          </a:p>
          <a:p>
            <a:pPr algn="l">
              <a:buFont typeface="+mj-lt"/>
              <a:buAutoNum type="arabicPeriod"/>
            </a:pPr>
            <a:endParaRPr lang="en-US" b="0" i="0" dirty="0">
              <a:effectLst/>
              <a:latin typeface="Söhne"/>
            </a:endParaRPr>
          </a:p>
          <a:p>
            <a:pPr algn="l">
              <a:buFont typeface="+mj-lt"/>
              <a:buAutoNum type="arabicPeriod"/>
            </a:pPr>
            <a:r>
              <a:rPr lang="en-US" b="0" i="0" dirty="0">
                <a:effectLst/>
                <a:latin typeface="Söhne"/>
              </a:rPr>
              <a:t>Multimodal Fusion for Enhanced Predictions: Integration of multimodal data sources, including text, images, and voice inputs, enriches the prediction process by incorporating additional contextual cues, such as visual context from images or speech patterns from voice inputs.</a:t>
            </a:r>
          </a:p>
          <a:p>
            <a:pPr algn="l">
              <a:buFont typeface="+mj-lt"/>
              <a:buAutoNum type="arabicPeriod"/>
            </a:pPr>
            <a:endParaRPr lang="en-US" b="0" i="0" dirty="0">
              <a:effectLst/>
              <a:latin typeface="Söhne"/>
            </a:endParaRPr>
          </a:p>
          <a:p>
            <a:pPr algn="l">
              <a:buFont typeface="+mj-lt"/>
              <a:buAutoNum type="arabicPeriod"/>
            </a:pPr>
            <a:r>
              <a:rPr lang="en-US" b="0" i="0" dirty="0">
                <a:effectLst/>
                <a:latin typeface="Söhne"/>
              </a:rPr>
              <a:t>Dynamic Adaptation to Changing Contexts: Implementing adaptive learning mechanisms allows the system to dynamically adjust to evolving contexts, user preferences, and writing styles, ensuring personalized and accurate predictions tailored to individual users.</a:t>
            </a:r>
          </a:p>
          <a:p>
            <a:pPr algn="l">
              <a:buFont typeface="+mj-lt"/>
              <a:buAutoNum type="arabicPeriod"/>
            </a:pPr>
            <a:endParaRPr lang="en-US" b="0" i="0" dirty="0">
              <a:effectLst/>
              <a:latin typeface="Söhne"/>
            </a:endParaRPr>
          </a:p>
          <a:p>
            <a:pPr algn="l">
              <a:buFont typeface="+mj-lt"/>
              <a:buAutoNum type="arabicPeriod"/>
            </a:pPr>
            <a:r>
              <a:rPr lang="en-US" b="0" i="0" dirty="0">
                <a:effectLst/>
                <a:latin typeface="Söhne"/>
              </a:rPr>
              <a:t>Global Accessibility through Multilingual Support: Expanding the system's capabilities to support multiple languages and facilitate seamless translation promotes global accessibility and communication, breaking down language barriers and fostering cross-cultural understanding.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1" name="TextBox 10"/>
          <p:cNvSpPr txBox="1"/>
          <p:nvPr/>
        </p:nvSpPr>
        <p:spPr>
          <a:xfrm>
            <a:off x="533400" y="1197888"/>
            <a:ext cx="11125200" cy="5355312"/>
          </a:xfrm>
          <a:prstGeom prst="rect">
            <a:avLst/>
          </a:prstGeom>
          <a:noFill/>
        </p:spPr>
        <p:txBody>
          <a:bodyPr wrap="square" rtlCol="0">
            <a:spAutoFit/>
          </a:bodyPr>
          <a:lstStyle/>
          <a:p>
            <a:pPr algn="l">
              <a:buFont typeface="+mj-lt"/>
              <a:buAutoNum type="arabicPeriod"/>
            </a:pPr>
            <a:r>
              <a:rPr lang="en-US" b="1" i="0" dirty="0">
                <a:effectLst/>
                <a:latin typeface="Söhne"/>
              </a:rPr>
              <a:t>Data Collection and Preprocessing</a:t>
            </a:r>
            <a:r>
              <a:rPr lang="en-US" b="0" i="0" dirty="0">
                <a:effectLst/>
                <a:latin typeface="Söhne"/>
              </a:rPr>
              <a:t>: Gather a diverse dataset of text documents and preprocess it by tokenizing sentences into words, cleaning and normalizing text, and splitting it into training and validation sets.</a:t>
            </a:r>
          </a:p>
          <a:p>
            <a:pPr algn="l">
              <a:buFont typeface="+mj-lt"/>
              <a:buAutoNum type="arabicPeriod"/>
            </a:pPr>
            <a:r>
              <a:rPr lang="en-US" b="1" i="0" dirty="0">
                <a:effectLst/>
                <a:latin typeface="Söhne"/>
              </a:rPr>
              <a:t>Feature Engineering</a:t>
            </a:r>
            <a:r>
              <a:rPr lang="en-US" b="0" i="0" dirty="0">
                <a:effectLst/>
                <a:latin typeface="Söhne"/>
              </a:rPr>
              <a:t>: Extract relevant features from the text data, such as word embeddings or character-level representations, to feed into the machine learning model.</a:t>
            </a:r>
          </a:p>
          <a:p>
            <a:pPr algn="l">
              <a:buFont typeface="+mj-lt"/>
              <a:buAutoNum type="arabicPeriod"/>
            </a:pPr>
            <a:r>
              <a:rPr lang="en-US" b="1" i="0" dirty="0">
                <a:effectLst/>
                <a:latin typeface="Söhne"/>
              </a:rPr>
              <a:t>Model Selection</a:t>
            </a:r>
            <a:r>
              <a:rPr lang="en-US" b="0" i="0" dirty="0">
                <a:effectLst/>
                <a:latin typeface="Söhne"/>
              </a:rPr>
              <a:t>: Choose an appropriate machine learning model architecture for word prediction, such as recurrent neural networks (RNNs), long short-term memory networks (LSTMs), or transformer models, based on the complexity of the task and available computational resources.</a:t>
            </a:r>
          </a:p>
          <a:p>
            <a:pPr algn="l">
              <a:buFont typeface="+mj-lt"/>
              <a:buAutoNum type="arabicPeriod"/>
            </a:pPr>
            <a:r>
              <a:rPr lang="en-US" b="1" i="0" dirty="0">
                <a:effectLst/>
                <a:latin typeface="Söhne"/>
              </a:rPr>
              <a:t>Model Training</a:t>
            </a:r>
            <a:r>
              <a:rPr lang="en-US" b="0" i="0" dirty="0">
                <a:effectLst/>
                <a:latin typeface="Söhne"/>
              </a:rPr>
              <a:t>: Train the selected model on the training data, optimizing model parameters using techniques like stochastic gradient descent (SGD) or Adam optimization, and monitoring performance on the validation set to prevent overfitting.</a:t>
            </a:r>
          </a:p>
          <a:p>
            <a:pPr algn="l">
              <a:buFont typeface="+mj-lt"/>
              <a:buAutoNum type="arabicPeriod"/>
            </a:pPr>
            <a:r>
              <a:rPr lang="en-US" b="1" i="0" dirty="0">
                <a:effectLst/>
                <a:latin typeface="Söhne"/>
              </a:rPr>
              <a:t>Evaluation Metrics</a:t>
            </a:r>
            <a:r>
              <a:rPr lang="en-US" b="0" i="0" dirty="0">
                <a:effectLst/>
                <a:latin typeface="Söhne"/>
              </a:rPr>
              <a:t>: Evaluate the trained model's performance using metrics such as accuracy, perplexity, or BLEU score, comparing predicted words against ground truth labels in the validation set.</a:t>
            </a:r>
          </a:p>
          <a:p>
            <a:pPr algn="l">
              <a:buFont typeface="+mj-lt"/>
              <a:buAutoNum type="arabicPeriod"/>
            </a:pPr>
            <a:r>
              <a:rPr lang="en-US" b="1" i="0" dirty="0">
                <a:effectLst/>
                <a:latin typeface="Söhne"/>
              </a:rPr>
              <a:t>Hyperparameter Tuning</a:t>
            </a:r>
            <a:r>
              <a:rPr lang="en-US" b="0" i="0" dirty="0">
                <a:effectLst/>
                <a:latin typeface="Söhne"/>
              </a:rPr>
              <a:t>: Fine-tune model hyperparameters, such as learning rate, batch size, and dropout rate, to improve prediction accuracy and generalization performance.</a:t>
            </a:r>
          </a:p>
          <a:p>
            <a:pPr algn="l">
              <a:buFont typeface="+mj-lt"/>
              <a:buAutoNum type="arabicPeriod"/>
            </a:pPr>
            <a:r>
              <a:rPr lang="en-US" b="1" i="0" dirty="0">
                <a:effectLst/>
                <a:latin typeface="Söhne"/>
              </a:rPr>
              <a:t>Model Evaluation and Iteration</a:t>
            </a:r>
            <a:r>
              <a:rPr lang="en-US" b="0" i="0" dirty="0">
                <a:effectLst/>
                <a:latin typeface="Söhne"/>
              </a:rPr>
              <a:t>: Assess the model's performance on unseen data and iteratively refine the model architecture and training process based on feedback, aiming to achieve optimal predictive performance.</a:t>
            </a:r>
          </a:p>
          <a:p>
            <a:pPr algn="l">
              <a:buFont typeface="+mj-lt"/>
              <a:buAutoNum type="arabicPeriod"/>
            </a:pPr>
            <a:r>
              <a:rPr lang="en-US" b="1" i="0" dirty="0">
                <a:effectLst/>
                <a:latin typeface="Söhne"/>
              </a:rPr>
              <a:t>Deployment and Monitoring</a:t>
            </a:r>
            <a:r>
              <a:rPr lang="en-US" b="0" i="0" dirty="0">
                <a:effectLst/>
                <a:latin typeface="Söhne"/>
              </a:rPr>
              <a:t>: Deploy the trained model into production environment, integrating it with user-facing applications or services, and continuously monitor its performance and user feedback for further refinement and improvement.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107</TotalTime>
  <Words>1083</Words>
  <Application>Microsoft Office PowerPoint</Application>
  <PresentationFormat>Widescreen</PresentationFormat>
  <Paragraphs>64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Söhne</vt:lpstr>
      <vt:lpstr>Times New Roman</vt:lpstr>
      <vt:lpstr>Trebuchet MS</vt:lpstr>
      <vt:lpstr>Office Theme</vt:lpstr>
      <vt:lpstr>RAMYA SIVAKUMAR (311521104036)</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admin</dc:creator>
  <cp:lastModifiedBy>Ramya Sivakumar (00002015334)</cp:lastModifiedBy>
  <cp:revision>8</cp:revision>
  <dcterms:created xsi:type="dcterms:W3CDTF">2024-04-01T05:05:12Z</dcterms:created>
  <dcterms:modified xsi:type="dcterms:W3CDTF">2024-04-01T16:00:03Z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