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8" r:id="rId1"/>
  </p:sldMasterIdLst>
  <p:notesMasterIdLst>
    <p:notesMasterId r:id="rId50"/>
  </p:notesMasterIdLst>
  <p:sldIdLst>
    <p:sldId id="309" r:id="rId2"/>
    <p:sldId id="308" r:id="rId3"/>
    <p:sldId id="257" r:id="rId4"/>
    <p:sldId id="305" r:id="rId5"/>
    <p:sldId id="259" r:id="rId6"/>
    <p:sldId id="282" r:id="rId7"/>
    <p:sldId id="283" r:id="rId8"/>
    <p:sldId id="26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65" r:id="rId22"/>
    <p:sldId id="300" r:id="rId23"/>
    <p:sldId id="314" r:id="rId24"/>
    <p:sldId id="312" r:id="rId25"/>
    <p:sldId id="311" r:id="rId26"/>
    <p:sldId id="315" r:id="rId27"/>
    <p:sldId id="316" r:id="rId28"/>
    <p:sldId id="317" r:id="rId29"/>
    <p:sldId id="318" r:id="rId30"/>
    <p:sldId id="319" r:id="rId31"/>
    <p:sldId id="320" r:id="rId32"/>
    <p:sldId id="301" r:id="rId33"/>
    <p:sldId id="302" r:id="rId34"/>
    <p:sldId id="303" r:id="rId35"/>
    <p:sldId id="321" r:id="rId36"/>
    <p:sldId id="304" r:id="rId37"/>
    <p:sldId id="322" r:id="rId38"/>
    <p:sldId id="323" r:id="rId39"/>
    <p:sldId id="327" r:id="rId40"/>
    <p:sldId id="328" r:id="rId41"/>
    <p:sldId id="329" r:id="rId42"/>
    <p:sldId id="330" r:id="rId43"/>
    <p:sldId id="296" r:id="rId44"/>
    <p:sldId id="297" r:id="rId45"/>
    <p:sldId id="299" r:id="rId46"/>
    <p:sldId id="306" r:id="rId47"/>
    <p:sldId id="298" r:id="rId48"/>
    <p:sldId id="32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1" autoAdjust="0"/>
    <p:restoredTop sz="94624" autoAdjust="0"/>
  </p:normalViewPr>
  <p:slideViewPr>
    <p:cSldViewPr>
      <p:cViewPr varScale="1">
        <p:scale>
          <a:sx n="74" d="100"/>
          <a:sy n="74" d="100"/>
        </p:scale>
        <p:origin x="-13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12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ED8F9-D724-4857-99F1-1F69E7FC70E3}" type="datetimeFigureOut">
              <a:rPr lang="en-US" smtClean="0"/>
              <a:pPr/>
              <a:t>7/1/2016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BC479-F1B6-42DC-A8C5-6729EBDFDC63}" type="slidenum">
              <a:rPr lang="en-US" smtClean="0"/>
              <a:pPr/>
              <a:t>‹#›</a:t>
            </a:fld>
            <a:endParaRPr lang="en-US"/>
          </a:p>
        </p:txBody>
      </p:sp>
    </p:spTree>
    <p:extLst>
      <p:ext uri="{BB962C8B-B14F-4D97-AF65-F5344CB8AC3E}">
        <p14:creationId xmlns:p14="http://schemas.microsoft.com/office/powerpoint/2010/main" val="312032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7BC479-F1B6-42DC-A8C5-6729EBDFDC63}" type="slidenum">
              <a:rPr lang="en-US" smtClean="0"/>
              <a:pPr/>
              <a:t>1</a:t>
            </a:fld>
            <a:endParaRPr lang="en-US"/>
          </a:p>
        </p:txBody>
      </p:sp>
    </p:spTree>
    <p:extLst>
      <p:ext uri="{BB962C8B-B14F-4D97-AF65-F5344CB8AC3E}">
        <p14:creationId xmlns:p14="http://schemas.microsoft.com/office/powerpoint/2010/main" val="198706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7BC479-F1B6-42DC-A8C5-6729EBDFDC63}"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1A1B4C9-3317-4E93-B717-54089486DE7E}" type="datetimeFigureOut">
              <a:rPr lang="en-US" smtClean="0"/>
              <a:pPr/>
              <a:t>7/1/2016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C56F3A-B9E5-46B7-B918-5B88E50A65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A1B4C9-3317-4E93-B717-54089486DE7E}" type="datetimeFigureOut">
              <a:rPr lang="en-US" smtClean="0"/>
              <a:pPr/>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A1B4C9-3317-4E93-B717-54089486DE7E}" type="datetimeFigureOut">
              <a:rPr lang="en-US" smtClean="0"/>
              <a:pPr/>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A1B4C9-3317-4E93-B717-54089486DE7E}" type="datetimeFigureOut">
              <a:rPr lang="en-US" smtClean="0"/>
              <a:pPr/>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A1B4C9-3317-4E93-B717-54089486DE7E}" type="datetimeFigureOut">
              <a:rPr lang="en-US" smtClean="0"/>
              <a:pPr/>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6F3A-B9E5-46B7-B918-5B88E50A65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A1B4C9-3317-4E93-B717-54089486DE7E}" type="datetimeFigureOut">
              <a:rPr lang="en-US" smtClean="0"/>
              <a:pPr/>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A1B4C9-3317-4E93-B717-54089486DE7E}" type="datetimeFigureOut">
              <a:rPr lang="en-US" smtClean="0"/>
              <a:pPr/>
              <a:t>7/1/2016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A1B4C9-3317-4E93-B717-54089486DE7E}" type="datetimeFigureOut">
              <a:rPr lang="en-US" smtClean="0"/>
              <a:pPr/>
              <a:t>7/1/2016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1B4C9-3317-4E93-B717-54089486DE7E}" type="datetimeFigureOut">
              <a:rPr lang="en-US" smtClean="0"/>
              <a:pPr/>
              <a:t>7/1/2016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A1B4C9-3317-4E93-B717-54089486DE7E}" type="datetimeFigureOut">
              <a:rPr lang="en-US" smtClean="0"/>
              <a:pPr/>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6F3A-B9E5-46B7-B918-5B88E50A65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A1B4C9-3317-4E93-B717-54089486DE7E}" type="datetimeFigureOut">
              <a:rPr lang="en-US" smtClean="0"/>
              <a:pPr/>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C56F3A-B9E5-46B7-B918-5B88E50A656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A1B4C9-3317-4E93-B717-54089486DE7E}" type="datetimeFigureOut">
              <a:rPr lang="en-US" smtClean="0"/>
              <a:pPr/>
              <a:t>7/1/2016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C56F3A-B9E5-46B7-B918-5B88E50A656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45" y="533400"/>
            <a:ext cx="8382000" cy="1746647"/>
          </a:xfrm>
        </p:spPr>
        <p:txBody>
          <a:bodyPr>
            <a:normAutofit fontScale="90000"/>
          </a:bodyPr>
          <a:lstStyle/>
          <a:p>
            <a:pPr algn="ctr"/>
            <a:r>
              <a:rPr lang="en-US" sz="8800" dirty="0" smtClean="0">
                <a:latin typeface="Algerian" panose="04020705040A02060702" pitchFamily="82" charset="0"/>
              </a:rPr>
              <a:t/>
            </a:r>
            <a:br>
              <a:rPr lang="en-US" sz="8800" dirty="0" smtClean="0">
                <a:latin typeface="Algerian" panose="04020705040A02060702" pitchFamily="82" charset="0"/>
              </a:rPr>
            </a:br>
            <a:r>
              <a:rPr lang="en-US" sz="8800" dirty="0">
                <a:latin typeface="Algerian" panose="04020705040A02060702" pitchFamily="82" charset="0"/>
              </a:rPr>
              <a:t/>
            </a:r>
            <a:br>
              <a:rPr lang="en-US" sz="8800" dirty="0">
                <a:latin typeface="Algerian" panose="04020705040A02060702" pitchFamily="82" charset="0"/>
              </a:rPr>
            </a:br>
            <a:r>
              <a:rPr lang="en-US" sz="8800" dirty="0" smtClean="0">
                <a:latin typeface="Algerian" panose="04020705040A02060702" pitchFamily="82" charset="0"/>
              </a:rPr>
              <a:t/>
            </a:r>
            <a:br>
              <a:rPr lang="en-US" sz="8800" dirty="0" smtClean="0">
                <a:latin typeface="Algerian" panose="04020705040A02060702" pitchFamily="82" charset="0"/>
              </a:rPr>
            </a:br>
            <a:r>
              <a:rPr lang="en-US" sz="8800" dirty="0">
                <a:latin typeface="Algerian" panose="04020705040A02060702" pitchFamily="82" charset="0"/>
              </a:rPr>
              <a:t/>
            </a:r>
            <a:br>
              <a:rPr lang="en-US" sz="8800" dirty="0">
                <a:latin typeface="Algerian" panose="04020705040A02060702" pitchFamily="82" charset="0"/>
              </a:rPr>
            </a:br>
            <a:r>
              <a:rPr lang="en-US" sz="10700" dirty="0" smtClean="0">
                <a:latin typeface="Algerian" panose="04020705040A02060702" pitchFamily="82" charset="0"/>
              </a:rPr>
              <a:t>CAR POOLING</a:t>
            </a:r>
            <a:endParaRPr lang="en-US" sz="10700" dirty="0">
              <a:latin typeface="Algerian" panose="04020705040A02060702" pitchFamily="82" charset="0"/>
            </a:endParaRPr>
          </a:p>
        </p:txBody>
      </p:sp>
      <p:sp>
        <p:nvSpPr>
          <p:cNvPr id="9" name="TextBox 8"/>
          <p:cNvSpPr txBox="1"/>
          <p:nvPr/>
        </p:nvSpPr>
        <p:spPr>
          <a:xfrm>
            <a:off x="539087" y="3124200"/>
            <a:ext cx="7672316"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HOD                                          : G Srinivas Rao   </a:t>
            </a:r>
          </a:p>
          <a:p>
            <a:r>
              <a:rPr lang="en-IN" sz="2400" dirty="0" smtClean="0">
                <a:latin typeface="Times New Roman" pitchFamily="18" charset="0"/>
                <a:cs typeface="Times New Roman" pitchFamily="18" charset="0"/>
              </a:rPr>
              <a:t>Co-Ordinator                             :   </a:t>
            </a:r>
            <a:r>
              <a:rPr lang="en-IN" sz="2400" dirty="0" err="1" smtClean="0">
                <a:latin typeface="Times New Roman" pitchFamily="18" charset="0"/>
                <a:cs typeface="Times New Roman" pitchFamily="18" charset="0"/>
              </a:rPr>
              <a:t>Mehveen</a:t>
            </a:r>
            <a:r>
              <a:rPr lang="en-IN" sz="2400" dirty="0" smtClean="0">
                <a:latin typeface="Times New Roman" pitchFamily="18" charset="0"/>
                <a:cs typeface="Times New Roman" pitchFamily="18" charset="0"/>
              </a:rPr>
              <a:t> M K</a:t>
            </a:r>
          </a:p>
          <a:p>
            <a:r>
              <a:rPr lang="en-IN" sz="2400" dirty="0" smtClean="0">
                <a:latin typeface="Times New Roman" pitchFamily="18" charset="0"/>
                <a:cs typeface="Times New Roman" pitchFamily="18" charset="0"/>
              </a:rPr>
              <a:t>Internal Guide                           :   </a:t>
            </a:r>
            <a:r>
              <a:rPr lang="en-IN" sz="2400" dirty="0" err="1" smtClean="0">
                <a:latin typeface="Times New Roman" pitchFamily="18" charset="0"/>
                <a:cs typeface="Times New Roman" pitchFamily="18" charset="0"/>
              </a:rPr>
              <a:t>Saleha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Farha</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11" name="TextBox 10"/>
          <p:cNvSpPr txBox="1"/>
          <p:nvPr/>
        </p:nvSpPr>
        <p:spPr>
          <a:xfrm>
            <a:off x="4572000" y="5307462"/>
            <a:ext cx="4343400" cy="1200329"/>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Presented by </a:t>
            </a:r>
          </a:p>
          <a:p>
            <a:r>
              <a:rPr lang="en-US" dirty="0" err="1" smtClean="0">
                <a:latin typeface="Tahoma" panose="020B0604030504040204" pitchFamily="34" charset="0"/>
                <a:ea typeface="Tahoma" panose="020B0604030504040204" pitchFamily="34" charset="0"/>
                <a:cs typeface="Tahoma" panose="020B0604030504040204" pitchFamily="34" charset="0"/>
              </a:rPr>
              <a:t>Ramya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Sree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Nakka</a:t>
            </a:r>
            <a:r>
              <a:rPr lang="en-US" dirty="0" smtClean="0">
                <a:latin typeface="Tahoma" panose="020B0604030504040204" pitchFamily="34" charset="0"/>
                <a:ea typeface="Tahoma" panose="020B0604030504040204" pitchFamily="34" charset="0"/>
                <a:cs typeface="Tahoma" panose="020B0604030504040204" pitchFamily="34" charset="0"/>
              </a:rPr>
              <a:t>   (13321A1269)</a:t>
            </a:r>
          </a:p>
          <a:p>
            <a:r>
              <a:rPr lang="en-US" dirty="0" err="1" smtClean="0">
                <a:latin typeface="Tahoma" panose="020B0604030504040204" pitchFamily="34" charset="0"/>
                <a:ea typeface="Tahoma" panose="020B0604030504040204" pitchFamily="34" charset="0"/>
                <a:cs typeface="Tahoma" panose="020B0604030504040204" pitchFamily="34" charset="0"/>
              </a:rPr>
              <a:t>Triveni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Beravalli</a:t>
            </a:r>
            <a:r>
              <a:rPr lang="en-US" dirty="0" smtClean="0">
                <a:latin typeface="Tahoma" panose="020B0604030504040204" pitchFamily="34" charset="0"/>
                <a:ea typeface="Tahoma" panose="020B0604030504040204" pitchFamily="34" charset="0"/>
                <a:cs typeface="Tahoma" panose="020B0604030504040204" pitchFamily="34" charset="0"/>
              </a:rPr>
              <a:t>(13321A12B6</a:t>
            </a:r>
            <a:r>
              <a:rPr lang="en-US" dirty="0" smtClean="0"/>
              <a:t>)</a:t>
            </a:r>
          </a:p>
          <a:p>
            <a:r>
              <a:rPr lang="en-US" dirty="0" smtClean="0"/>
              <a:t>Batch no: MP-B-27</a:t>
            </a:r>
            <a:endParaRPr lang="en-US" dirty="0"/>
          </a:p>
        </p:txBody>
      </p:sp>
    </p:spTree>
    <p:extLst>
      <p:ext uri="{BB962C8B-B14F-4D97-AF65-F5344CB8AC3E}">
        <p14:creationId xmlns:p14="http://schemas.microsoft.com/office/powerpoint/2010/main" val="2787180453"/>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591312"/>
          </a:xfrm>
        </p:spPr>
        <p:txBody>
          <a:bodyPr>
            <a:normAutofit fontScale="90000"/>
          </a:bodyPr>
          <a:lstStyle/>
          <a:p>
            <a:r>
              <a:rPr lang="en-US" dirty="0" smtClean="0"/>
              <a:t>            USE CASE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7086600" cy="4648200"/>
          </a:xfrm>
          <a:prstGeom prst="rect">
            <a:avLst/>
          </a:prstGeom>
          <a:noFill/>
          <a:ln>
            <a:noFill/>
          </a:ln>
        </p:spPr>
      </p:pic>
      <p:sp>
        <p:nvSpPr>
          <p:cNvPr id="6" name="TextBox 5"/>
          <p:cNvSpPr txBox="1"/>
          <p:nvPr/>
        </p:nvSpPr>
        <p:spPr>
          <a:xfrm>
            <a:off x="609600" y="1219200"/>
            <a:ext cx="3124200" cy="369332"/>
          </a:xfrm>
          <a:prstGeom prst="rect">
            <a:avLst/>
          </a:prstGeom>
          <a:noFill/>
        </p:spPr>
        <p:txBody>
          <a:bodyPr wrap="square" rtlCol="0">
            <a:spAutoFit/>
          </a:bodyPr>
          <a:lstStyle/>
          <a:p>
            <a:r>
              <a:rPr lang="en-US" dirty="0" smtClean="0"/>
              <a:t>Employee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077200" cy="438912"/>
          </a:xfrm>
        </p:spPr>
        <p:txBody>
          <a:bodyPr>
            <a:normAutofit fontScale="90000"/>
          </a:bodyPr>
          <a:lstStyle/>
          <a:p>
            <a:r>
              <a:rPr lang="en-US" dirty="0" smtClean="0"/>
              <a:t>           SEQUENCE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477000" cy="4143375"/>
          </a:xfrm>
          <a:prstGeom prst="rect">
            <a:avLst/>
          </a:prstGeom>
          <a:noFill/>
          <a:ln>
            <a:noFill/>
          </a:ln>
        </p:spPr>
      </p:pic>
      <p:sp>
        <p:nvSpPr>
          <p:cNvPr id="5" name="TextBox 4"/>
          <p:cNvSpPr txBox="1"/>
          <p:nvPr/>
        </p:nvSpPr>
        <p:spPr>
          <a:xfrm>
            <a:off x="381000" y="1524000"/>
            <a:ext cx="2590800" cy="381000"/>
          </a:xfrm>
          <a:prstGeom prst="rect">
            <a:avLst/>
          </a:prstGeom>
          <a:noFill/>
        </p:spPr>
        <p:txBody>
          <a:bodyPr wrap="square" rtlCol="0">
            <a:spAutoFit/>
          </a:bodyPr>
          <a:lstStyle/>
          <a:p>
            <a:r>
              <a:rPr lang="en-US" dirty="0" smtClean="0"/>
              <a:t>Employee Registration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12"/>
          </a:xfrm>
        </p:spPr>
        <p:txBody>
          <a:bodyPr>
            <a:normAutofit fontScale="90000"/>
          </a:bodyPr>
          <a:lstStyle/>
          <a:p>
            <a:r>
              <a:rPr lang="en-US" dirty="0" smtClean="0"/>
              <a:t>           SEQUENCE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6858000" cy="4267200"/>
          </a:xfrm>
          <a:prstGeom prst="rect">
            <a:avLst/>
          </a:prstGeom>
          <a:noFill/>
          <a:ln>
            <a:noFill/>
          </a:ln>
        </p:spPr>
      </p:pic>
      <p:sp>
        <p:nvSpPr>
          <p:cNvPr id="5" name="TextBox 4"/>
          <p:cNvSpPr txBox="1"/>
          <p:nvPr/>
        </p:nvSpPr>
        <p:spPr>
          <a:xfrm>
            <a:off x="533400" y="1371600"/>
            <a:ext cx="2362200" cy="369332"/>
          </a:xfrm>
          <a:prstGeom prst="rect">
            <a:avLst/>
          </a:prstGeom>
          <a:noFill/>
        </p:spPr>
        <p:txBody>
          <a:bodyPr wrap="square" rtlCol="0">
            <a:spAutoFit/>
          </a:bodyPr>
          <a:lstStyle/>
          <a:p>
            <a:r>
              <a:rPr lang="en-US" b="1" dirty="0" smtClean="0"/>
              <a:t>Employee Login:</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14400"/>
          </a:xfrm>
        </p:spPr>
        <p:txBody>
          <a:bodyPr>
            <a:normAutofit/>
          </a:bodyPr>
          <a:lstStyle/>
          <a:p>
            <a:r>
              <a:rPr lang="en-US" dirty="0" smtClean="0"/>
              <a:t>        </a:t>
            </a:r>
            <a:r>
              <a:rPr lang="en-US" sz="3600" dirty="0" smtClean="0">
                <a:latin typeface="Times New Roman" pitchFamily="18" charset="0"/>
                <a:cs typeface="Times New Roman" pitchFamily="18" charset="0"/>
              </a:rPr>
              <a:t>SEQUENCE  DIAGRAM</a:t>
            </a:r>
            <a:endParaRPr lang="en-US" sz="36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781800" cy="3990975"/>
          </a:xfrm>
          <a:prstGeom prst="rect">
            <a:avLst/>
          </a:prstGeom>
          <a:noFill/>
          <a:ln>
            <a:noFill/>
          </a:ln>
        </p:spPr>
      </p:pic>
      <p:sp>
        <p:nvSpPr>
          <p:cNvPr id="5" name="TextBox 4"/>
          <p:cNvSpPr txBox="1"/>
          <p:nvPr/>
        </p:nvSpPr>
        <p:spPr>
          <a:xfrm>
            <a:off x="381000" y="1371600"/>
            <a:ext cx="3124200" cy="369332"/>
          </a:xfrm>
          <a:prstGeom prst="rect">
            <a:avLst/>
          </a:prstGeom>
          <a:noFill/>
        </p:spPr>
        <p:txBody>
          <a:bodyPr wrap="square" rtlCol="0">
            <a:spAutoFit/>
          </a:bodyPr>
          <a:lstStyle/>
          <a:p>
            <a:r>
              <a:rPr lang="en-US" b="1" dirty="0" smtClean="0"/>
              <a:t>Employee  Create Carpool:</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667512"/>
          </a:xfrm>
        </p:spPr>
        <p:txBody>
          <a:bodyPr>
            <a:normAutofit fontScale="90000"/>
          </a:bodyPr>
          <a:lstStyle/>
          <a:p>
            <a:r>
              <a:rPr lang="en-US" sz="5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         SEQUENCE DIAGRAM</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239000" cy="4876800"/>
          </a:xfrm>
          <a:prstGeom prst="rect">
            <a:avLst/>
          </a:prstGeom>
          <a:noFill/>
          <a:ln>
            <a:noFill/>
          </a:ln>
        </p:spPr>
      </p:pic>
      <p:sp>
        <p:nvSpPr>
          <p:cNvPr id="5" name="Rectangle 4"/>
          <p:cNvSpPr/>
          <p:nvPr/>
        </p:nvSpPr>
        <p:spPr>
          <a:xfrm>
            <a:off x="457200" y="1295400"/>
            <a:ext cx="3573671" cy="369332"/>
          </a:xfrm>
          <a:prstGeom prst="rect">
            <a:avLst/>
          </a:prstGeom>
        </p:spPr>
        <p:txBody>
          <a:bodyPr wrap="none">
            <a:spAutoFit/>
          </a:bodyPr>
          <a:lstStyle/>
          <a:p>
            <a:r>
              <a:rPr lang="en-US" b="1" dirty="0" smtClean="0"/>
              <a:t>Employee  </a:t>
            </a:r>
            <a:r>
              <a:rPr lang="en-US" b="1" dirty="0" err="1" smtClean="0"/>
              <a:t>Search,Join</a:t>
            </a:r>
            <a:r>
              <a:rPr lang="en-US" b="1" dirty="0" smtClean="0"/>
              <a:t> Carpool:</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67512"/>
          </a:xfrm>
        </p:spPr>
        <p:txBody>
          <a:bodyPr>
            <a:normAutofit/>
          </a:bodyPr>
          <a:lstStyle/>
          <a:p>
            <a:r>
              <a:rPr lang="en-US" sz="3600" dirty="0" smtClean="0">
                <a:latin typeface="Times New Roman" pitchFamily="18" charset="0"/>
                <a:cs typeface="Times New Roman" pitchFamily="18" charset="0"/>
              </a:rPr>
              <a:t>         SEQUENCE DIAGRAM</a:t>
            </a:r>
            <a:endParaRPr lang="en-US" sz="360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2"/>
          <p:cNvPicPr>
            <a:picLocks noChangeAspect="1" noChangeArrowheads="1"/>
          </p:cNvPicPr>
          <p:nvPr/>
        </p:nvPicPr>
        <p:blipFill>
          <a:blip r:embed="rId2"/>
          <a:srcRect/>
          <a:stretch>
            <a:fillRect/>
          </a:stretch>
        </p:blipFill>
        <p:spPr bwMode="auto">
          <a:xfrm>
            <a:off x="1447800" y="2362200"/>
            <a:ext cx="5943600" cy="4495800"/>
          </a:xfrm>
          <a:prstGeom prst="rect">
            <a:avLst/>
          </a:prstGeom>
          <a:noFill/>
        </p:spPr>
      </p:pic>
      <p:sp>
        <p:nvSpPr>
          <p:cNvPr id="7" name="TextBox 6"/>
          <p:cNvSpPr txBox="1"/>
          <p:nvPr/>
        </p:nvSpPr>
        <p:spPr>
          <a:xfrm>
            <a:off x="1143000" y="1600200"/>
            <a:ext cx="1661993" cy="369332"/>
          </a:xfrm>
          <a:prstGeom prst="rect">
            <a:avLst/>
          </a:prstGeom>
          <a:noFill/>
        </p:spPr>
        <p:txBody>
          <a:bodyPr wrap="none" rtlCol="0">
            <a:spAutoFit/>
          </a:bodyPr>
          <a:lstStyle/>
          <a:p>
            <a:r>
              <a:rPr lang="en-US" b="1" dirty="0" smtClean="0"/>
              <a:t>Admin Login:</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         SEQUENCE DIAGRAM</a:t>
            </a:r>
            <a:endParaRPr lang="en-US" dirty="0"/>
          </a:p>
        </p:txBody>
      </p:sp>
      <p:pic>
        <p:nvPicPr>
          <p:cNvPr id="4" name="Picture 3"/>
          <p:cNvPicPr/>
          <p:nvPr/>
        </p:nvPicPr>
        <p:blipFill>
          <a:blip r:embed="rId2"/>
          <a:srcRect/>
          <a:stretch>
            <a:fillRect/>
          </a:stretch>
        </p:blipFill>
        <p:spPr bwMode="auto">
          <a:xfrm>
            <a:off x="685800" y="2286000"/>
            <a:ext cx="7010400" cy="3858347"/>
          </a:xfrm>
          <a:prstGeom prst="rect">
            <a:avLst/>
          </a:prstGeom>
          <a:noFill/>
          <a:ln w="9525">
            <a:noFill/>
            <a:miter lim="800000"/>
            <a:headEnd/>
            <a:tailEnd/>
          </a:ln>
        </p:spPr>
      </p:pic>
      <p:sp>
        <p:nvSpPr>
          <p:cNvPr id="5" name="TextBox 4"/>
          <p:cNvSpPr txBox="1"/>
          <p:nvPr/>
        </p:nvSpPr>
        <p:spPr>
          <a:xfrm>
            <a:off x="685800" y="1524000"/>
            <a:ext cx="2438400" cy="369332"/>
          </a:xfrm>
          <a:prstGeom prst="rect">
            <a:avLst/>
          </a:prstGeom>
          <a:noFill/>
        </p:spPr>
        <p:txBody>
          <a:bodyPr wrap="square" rtlCol="0">
            <a:spAutoFit/>
          </a:bodyPr>
          <a:lstStyle/>
          <a:p>
            <a:r>
              <a:rPr lang="en-US" b="1" dirty="0" smtClean="0"/>
              <a:t>Admin Add /Update:</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6112"/>
          </a:xfrm>
        </p:spPr>
        <p:txBody>
          <a:bodyPr/>
          <a:lstStyle/>
          <a:p>
            <a:r>
              <a:rPr lang="en-US" dirty="0" smtClean="0"/>
              <a:t>      </a:t>
            </a:r>
            <a:r>
              <a:rPr lang="en-US" dirty="0" smtClean="0">
                <a:latin typeface="Times New Roman" pitchFamily="18" charset="0"/>
                <a:cs typeface="Times New Roman" pitchFamily="18" charset="0"/>
              </a:rPr>
              <a:t>CLASS DIAGRAM</a:t>
            </a:r>
            <a:endParaRPr lang="en-US"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990600" y="1562734"/>
            <a:ext cx="5791200" cy="46856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143000"/>
          </a:xfrm>
        </p:spPr>
        <p:txBody>
          <a:bodyPr/>
          <a:lstStyle/>
          <a:p>
            <a:r>
              <a:rPr lang="en-US" sz="4800" dirty="0" smtClean="0">
                <a:latin typeface="Times New Roman" pitchFamily="18" charset="0"/>
                <a:cs typeface="Times New Roman" pitchFamily="18" charset="0"/>
              </a:rPr>
              <a:t>       ACTIVITY DIAGRAM</a:t>
            </a:r>
            <a:endParaRPr lang="en-US" sz="4800" dirty="0">
              <a:latin typeface="Times New Roman" pitchFamily="18" charset="0"/>
              <a:cs typeface="Times New Roman" pitchFamily="18" charset="0"/>
            </a:endParaRPr>
          </a:p>
        </p:txBody>
      </p:sp>
      <p:sp>
        <p:nvSpPr>
          <p:cNvPr id="5" name="TextBox 4"/>
          <p:cNvSpPr txBox="1"/>
          <p:nvPr/>
        </p:nvSpPr>
        <p:spPr>
          <a:xfrm>
            <a:off x="457200" y="1295400"/>
            <a:ext cx="2286000" cy="369332"/>
          </a:xfrm>
          <a:prstGeom prst="rect">
            <a:avLst/>
          </a:prstGeom>
          <a:noFill/>
        </p:spPr>
        <p:txBody>
          <a:bodyPr wrap="square" rtlCol="0">
            <a:spAutoFit/>
          </a:bodyPr>
          <a:lstStyle/>
          <a:p>
            <a:r>
              <a:rPr lang="en-US" dirty="0" smtClean="0"/>
              <a:t>Employee</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64783" y="1978985"/>
            <a:ext cx="6629400" cy="490906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5400"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ACTIVITY DIAGRAM</a:t>
            </a:r>
            <a:endParaRPr lang="en-US" sz="4400" b="1" dirty="0"/>
          </a:p>
        </p:txBody>
      </p:sp>
      <p:sp>
        <p:nvSpPr>
          <p:cNvPr id="5" name="TextBox 4"/>
          <p:cNvSpPr txBox="1"/>
          <p:nvPr/>
        </p:nvSpPr>
        <p:spPr>
          <a:xfrm>
            <a:off x="685800" y="1295400"/>
            <a:ext cx="3048000" cy="369332"/>
          </a:xfrm>
          <a:prstGeom prst="rect">
            <a:avLst/>
          </a:prstGeom>
          <a:noFill/>
        </p:spPr>
        <p:txBody>
          <a:bodyPr wrap="square" rtlCol="0">
            <a:spAutoFit/>
          </a:bodyPr>
          <a:lstStyle/>
          <a:p>
            <a:r>
              <a:rPr lang="en-US" dirty="0" smtClean="0"/>
              <a:t>ADMIN:</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6629400" cy="55626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 Objective</a:t>
            </a:r>
          </a:p>
          <a:p>
            <a:pPr lvl="1"/>
            <a:r>
              <a:rPr lang="en-US" dirty="0" smtClean="0"/>
              <a:t>Existing System  </a:t>
            </a:r>
          </a:p>
          <a:p>
            <a:pPr lvl="1"/>
            <a:r>
              <a:rPr lang="en-US" dirty="0" smtClean="0"/>
              <a:t>Proposed System and Features </a:t>
            </a:r>
          </a:p>
          <a:p>
            <a:pPr lvl="1"/>
            <a:r>
              <a:rPr lang="en-US" dirty="0" smtClean="0"/>
              <a:t>Functional Requirements</a:t>
            </a:r>
          </a:p>
          <a:p>
            <a:pPr lvl="1"/>
            <a:r>
              <a:rPr lang="en-US" dirty="0" smtClean="0"/>
              <a:t>System and Technical Architecture</a:t>
            </a:r>
          </a:p>
          <a:p>
            <a:pPr lvl="1"/>
            <a:r>
              <a:rPr lang="en-US" dirty="0" smtClean="0"/>
              <a:t>Use Case, Activity, Class, Sequence Diagrams</a:t>
            </a:r>
          </a:p>
          <a:p>
            <a:pPr lvl="1"/>
            <a:r>
              <a:rPr lang="en-US" dirty="0" smtClean="0"/>
              <a:t>Database Design - ER Diagram</a:t>
            </a:r>
          </a:p>
          <a:p>
            <a:pPr lvl="1"/>
            <a:r>
              <a:rPr lang="en-US" dirty="0" smtClean="0"/>
              <a:t>Module management</a:t>
            </a:r>
          </a:p>
          <a:p>
            <a:pPr lvl="1"/>
            <a:r>
              <a:rPr lang="en-US" dirty="0" smtClean="0"/>
              <a:t>Input and output Screen Shots</a:t>
            </a:r>
          </a:p>
          <a:p>
            <a:pPr lvl="1"/>
            <a:r>
              <a:rPr lang="en-US" dirty="0" smtClean="0"/>
              <a:t>pseudo code for critical modules/functionality</a:t>
            </a:r>
          </a:p>
          <a:p>
            <a:pPr lvl="1"/>
            <a:r>
              <a:rPr lang="en-US" dirty="0" smtClean="0"/>
              <a:t>Test Cases</a:t>
            </a:r>
          </a:p>
          <a:p>
            <a:pPr lvl="1"/>
            <a:r>
              <a:rPr lang="en-US" dirty="0" smtClean="0"/>
              <a:t>Conclusion and Future Scope </a:t>
            </a:r>
          </a:p>
          <a:p>
            <a:endParaRPr lang="en-US" dirty="0" smtClean="0"/>
          </a:p>
          <a:p>
            <a:endParaRPr lang="en-US" dirty="0"/>
          </a:p>
        </p:txBody>
      </p:sp>
    </p:spTree>
    <p:extLst>
      <p:ext uri="{BB962C8B-B14F-4D97-AF65-F5344CB8AC3E}">
        <p14:creationId xmlns:p14="http://schemas.microsoft.com/office/powerpoint/2010/main" val="355842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                  </a:t>
            </a:r>
            <a:r>
              <a:rPr lang="en-US" dirty="0" err="1" smtClean="0"/>
              <a:t>Er</a:t>
            </a:r>
            <a:r>
              <a:rPr lang="en-US" dirty="0" smtClean="0"/>
              <a:t> Diagram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                    MODULES</a:t>
            </a:r>
            <a:endParaRPr lang="en-US" dirty="0"/>
          </a:p>
        </p:txBody>
      </p:sp>
      <p:sp>
        <p:nvSpPr>
          <p:cNvPr id="3" name="Content Placeholder 2"/>
          <p:cNvSpPr>
            <a:spLocks noGrp="1"/>
          </p:cNvSpPr>
          <p:nvPr>
            <p:ph idx="1"/>
          </p:nvPr>
        </p:nvSpPr>
        <p:spPr>
          <a:xfrm>
            <a:off x="381000" y="1447800"/>
            <a:ext cx="8305800" cy="4876800"/>
          </a:xfrm>
        </p:spPr>
        <p:txBody>
          <a:bodyPr>
            <a:normAutofit/>
          </a:bodyPr>
          <a:lstStyle/>
          <a:p>
            <a:r>
              <a:rPr lang="en-IN" b="1" dirty="0" smtClean="0"/>
              <a:t> EMPLOYEE: </a:t>
            </a:r>
            <a:r>
              <a:rPr lang="en-IN" dirty="0" smtClean="0"/>
              <a:t>The employee can log in and search for the required pool he wants and sends a request to that particular pool</a:t>
            </a:r>
            <a:endParaRPr lang="en-US" dirty="0" smtClean="0"/>
          </a:p>
          <a:p>
            <a:endParaRPr lang="en-IN" b="1" dirty="0" smtClean="0"/>
          </a:p>
          <a:p>
            <a:endParaRPr lang="en-IN" b="1" dirty="0" smtClean="0"/>
          </a:p>
          <a:p>
            <a:r>
              <a:rPr lang="en-IN" b="1" dirty="0" smtClean="0"/>
              <a:t>ADMIN: </a:t>
            </a:r>
            <a:r>
              <a:rPr lang="en-IN" dirty="0" smtClean="0"/>
              <a:t>The admin can log in into the system and can update the database if there are any changes regarding the timings of the pool, change in the route, etc and the admin has the right to maintain the data base.</a:t>
            </a:r>
            <a:endParaRPr lang="en-US" dirty="0" smtClean="0"/>
          </a:p>
          <a:p>
            <a:pPr>
              <a:buNone/>
            </a:pPr>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normAutofit/>
          </a:bodyPr>
          <a:lstStyle/>
          <a:p>
            <a:r>
              <a:rPr lang="en-US" dirty="0" smtClean="0"/>
              <a:t> </a:t>
            </a:r>
            <a:r>
              <a:rPr lang="en-US" sz="3200" dirty="0" smtClean="0"/>
              <a:t>Carpool Home page:</a:t>
            </a:r>
            <a:endParaRPr lang="en-US" sz="3200" dirty="0"/>
          </a:p>
        </p:txBody>
      </p:sp>
      <p:pic>
        <p:nvPicPr>
          <p:cNvPr id="4" name="Content Placeholder 3"/>
          <p:cNvPicPr>
            <a:picLocks noGrp="1"/>
          </p:cNvPicPr>
          <p:nvPr>
            <p:ph idx="1"/>
          </p:nvPr>
        </p:nvPicPr>
        <p:blipFill>
          <a:blip r:embed="rId2"/>
          <a:srcRect/>
          <a:stretch>
            <a:fillRect/>
          </a:stretch>
        </p:blipFill>
        <p:spPr bwMode="auto">
          <a:xfrm>
            <a:off x="914400" y="1676401"/>
            <a:ext cx="7010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r>
              <a:rPr lang="en-US" sz="3200" dirty="0" smtClean="0"/>
              <a:t>Employee Registration :</a:t>
            </a:r>
            <a:endParaRPr lang="en-US" sz="3200" dirty="0"/>
          </a:p>
        </p:txBody>
      </p:sp>
      <p:pic>
        <p:nvPicPr>
          <p:cNvPr id="5" name="Picture 4"/>
          <p:cNvPicPr/>
          <p:nvPr/>
        </p:nvPicPr>
        <p:blipFill>
          <a:blip r:embed="rId2"/>
          <a:stretch>
            <a:fillRect/>
          </a:stretch>
        </p:blipFill>
        <p:spPr>
          <a:xfrm>
            <a:off x="304800" y="1901824"/>
            <a:ext cx="8305800" cy="4346576"/>
          </a:xfrm>
          <a:prstGeom prst="rect">
            <a:avLst/>
          </a:prstGeom>
        </p:spPr>
      </p:pic>
    </p:spTree>
    <p:extLst>
      <p:ext uri="{BB962C8B-B14F-4D97-AF65-F5344CB8AC3E}">
        <p14:creationId xmlns:p14="http://schemas.microsoft.com/office/powerpoint/2010/main" val="1877944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896112"/>
          </a:xfrm>
        </p:spPr>
        <p:txBody>
          <a:bodyPr>
            <a:normAutofit/>
          </a:bodyPr>
          <a:lstStyle/>
          <a:p>
            <a:r>
              <a:rPr lang="en-US" sz="3200" dirty="0" smtClean="0"/>
              <a:t>Employee Login:</a:t>
            </a:r>
            <a:endParaRPr lang="en-US" sz="32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57878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743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56" y="457200"/>
            <a:ext cx="8153400" cy="667512"/>
          </a:xfrm>
        </p:spPr>
        <p:txBody>
          <a:bodyPr>
            <a:normAutofit fontScale="90000"/>
          </a:bodyPr>
          <a:lstStyle/>
          <a:p>
            <a:r>
              <a:rPr lang="en-US" dirty="0" smtClean="0"/>
              <a:t>                   Screenshots</a:t>
            </a:r>
            <a:endParaRPr lang="en-US" dirty="0"/>
          </a:p>
        </p:txBody>
      </p:sp>
      <p:pic>
        <p:nvPicPr>
          <p:cNvPr id="4" name="Picture 3"/>
          <p:cNvPicPr/>
          <p:nvPr/>
        </p:nvPicPr>
        <p:blipFill>
          <a:blip r:embed="rId2"/>
          <a:stretch>
            <a:fillRect/>
          </a:stretch>
        </p:blipFill>
        <p:spPr>
          <a:xfrm>
            <a:off x="575256" y="1905000"/>
            <a:ext cx="7924800" cy="4590202"/>
          </a:xfrm>
          <a:prstGeom prst="rect">
            <a:avLst/>
          </a:prstGeom>
        </p:spPr>
      </p:pic>
      <p:sp>
        <p:nvSpPr>
          <p:cNvPr id="3" name="TextBox 2"/>
          <p:cNvSpPr txBox="1"/>
          <p:nvPr/>
        </p:nvSpPr>
        <p:spPr>
          <a:xfrm>
            <a:off x="152400" y="1454171"/>
            <a:ext cx="4149144" cy="369332"/>
          </a:xfrm>
          <a:prstGeom prst="rect">
            <a:avLst/>
          </a:prstGeom>
          <a:noFill/>
        </p:spPr>
        <p:txBody>
          <a:bodyPr wrap="square" rtlCol="0">
            <a:spAutoFit/>
          </a:bodyPr>
          <a:lstStyle/>
          <a:p>
            <a:pPr lvl="1"/>
            <a:r>
              <a:rPr lang="en-US" b="1" dirty="0" smtClean="0"/>
              <a:t>Employee Login Home Page:</a:t>
            </a:r>
            <a:endParaRPr lang="en-US" b="1" dirty="0"/>
          </a:p>
        </p:txBody>
      </p:sp>
    </p:spTree>
    <p:extLst>
      <p:ext uri="{BB962C8B-B14F-4D97-AF65-F5344CB8AC3E}">
        <p14:creationId xmlns:p14="http://schemas.microsoft.com/office/powerpoint/2010/main" val="1565270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304800"/>
          </a:xfrm>
        </p:spPr>
        <p:txBody>
          <a:bodyPr>
            <a:normAutofit fontScale="90000"/>
          </a:bodyPr>
          <a:lstStyle/>
          <a:p>
            <a:endParaRPr lang="en-US" dirty="0"/>
          </a:p>
        </p:txBody>
      </p:sp>
      <p:pic>
        <p:nvPicPr>
          <p:cNvPr id="4" name="Picture 3"/>
          <p:cNvPicPr/>
          <p:nvPr/>
        </p:nvPicPr>
        <p:blipFill>
          <a:blip r:embed="rId2"/>
          <a:stretch>
            <a:fillRect/>
          </a:stretch>
        </p:blipFill>
        <p:spPr>
          <a:xfrm>
            <a:off x="762000" y="1962912"/>
            <a:ext cx="7620000" cy="4419600"/>
          </a:xfrm>
          <a:prstGeom prst="rect">
            <a:avLst/>
          </a:prstGeom>
        </p:spPr>
      </p:pic>
      <p:sp>
        <p:nvSpPr>
          <p:cNvPr id="3" name="TextBox 2"/>
          <p:cNvSpPr txBox="1"/>
          <p:nvPr/>
        </p:nvSpPr>
        <p:spPr>
          <a:xfrm>
            <a:off x="533400" y="1371600"/>
            <a:ext cx="3124200" cy="381000"/>
          </a:xfrm>
          <a:prstGeom prst="rect">
            <a:avLst/>
          </a:prstGeom>
          <a:noFill/>
        </p:spPr>
        <p:txBody>
          <a:bodyPr wrap="square" rtlCol="0">
            <a:spAutoFit/>
          </a:bodyPr>
          <a:lstStyle/>
          <a:p>
            <a:r>
              <a:rPr lang="en-US" dirty="0" smtClean="0"/>
              <a:t>Employee Create Carpool:</a:t>
            </a:r>
            <a:endParaRPr lang="en-US" dirty="0"/>
          </a:p>
        </p:txBody>
      </p:sp>
    </p:spTree>
    <p:extLst>
      <p:ext uri="{BB962C8B-B14F-4D97-AF65-F5344CB8AC3E}">
        <p14:creationId xmlns:p14="http://schemas.microsoft.com/office/powerpoint/2010/main" val="4190100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     </a:t>
            </a:r>
            <a:endParaRPr lang="en-US" dirty="0"/>
          </a:p>
        </p:txBody>
      </p:sp>
      <p:pic>
        <p:nvPicPr>
          <p:cNvPr id="4" name="Picture 3"/>
          <p:cNvPicPr/>
          <p:nvPr/>
        </p:nvPicPr>
        <p:blipFill>
          <a:blip r:embed="rId2"/>
          <a:stretch>
            <a:fillRect/>
          </a:stretch>
        </p:blipFill>
        <p:spPr>
          <a:xfrm>
            <a:off x="990600" y="2133600"/>
            <a:ext cx="7086600" cy="4191000"/>
          </a:xfrm>
          <a:prstGeom prst="rect">
            <a:avLst/>
          </a:prstGeom>
        </p:spPr>
      </p:pic>
      <p:sp>
        <p:nvSpPr>
          <p:cNvPr id="3" name="TextBox 2"/>
          <p:cNvSpPr txBox="1"/>
          <p:nvPr/>
        </p:nvSpPr>
        <p:spPr>
          <a:xfrm>
            <a:off x="762000" y="1600200"/>
            <a:ext cx="3124200" cy="369332"/>
          </a:xfrm>
          <a:prstGeom prst="rect">
            <a:avLst/>
          </a:prstGeom>
          <a:noFill/>
        </p:spPr>
        <p:txBody>
          <a:bodyPr wrap="square" rtlCol="0">
            <a:spAutoFit/>
          </a:bodyPr>
          <a:lstStyle/>
          <a:p>
            <a:r>
              <a:rPr lang="en-US" dirty="0" smtClean="0"/>
              <a:t>Employee Search carpool:</a:t>
            </a:r>
            <a:endParaRPr lang="en-US" dirty="0"/>
          </a:p>
        </p:txBody>
      </p:sp>
    </p:spTree>
    <p:extLst>
      <p:ext uri="{BB962C8B-B14F-4D97-AF65-F5344CB8AC3E}">
        <p14:creationId xmlns:p14="http://schemas.microsoft.com/office/powerpoint/2010/main" val="2557517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endParaRPr lang="en-US" dirty="0"/>
          </a:p>
        </p:txBody>
      </p:sp>
      <p:pic>
        <p:nvPicPr>
          <p:cNvPr id="4" name="Picture 3"/>
          <p:cNvPicPr/>
          <p:nvPr/>
        </p:nvPicPr>
        <p:blipFill>
          <a:blip r:embed="rId2"/>
          <a:stretch>
            <a:fillRect/>
          </a:stretch>
        </p:blipFill>
        <p:spPr>
          <a:xfrm>
            <a:off x="838200" y="2209800"/>
            <a:ext cx="7467600" cy="4038600"/>
          </a:xfrm>
          <a:prstGeom prst="rect">
            <a:avLst/>
          </a:prstGeom>
        </p:spPr>
      </p:pic>
      <p:sp>
        <p:nvSpPr>
          <p:cNvPr id="3" name="TextBox 2"/>
          <p:cNvSpPr txBox="1"/>
          <p:nvPr/>
        </p:nvSpPr>
        <p:spPr>
          <a:xfrm>
            <a:off x="838200" y="1447800"/>
            <a:ext cx="2362200" cy="369332"/>
          </a:xfrm>
          <a:prstGeom prst="rect">
            <a:avLst/>
          </a:prstGeom>
          <a:noFill/>
        </p:spPr>
        <p:txBody>
          <a:bodyPr wrap="square" rtlCol="0">
            <a:spAutoFit/>
          </a:bodyPr>
          <a:lstStyle/>
          <a:p>
            <a:r>
              <a:rPr lang="en-US" dirty="0" smtClean="0"/>
              <a:t>Search:</a:t>
            </a:r>
          </a:p>
        </p:txBody>
      </p:sp>
    </p:spTree>
    <p:extLst>
      <p:ext uri="{BB962C8B-B14F-4D97-AF65-F5344CB8AC3E}">
        <p14:creationId xmlns:p14="http://schemas.microsoft.com/office/powerpoint/2010/main" val="4229885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685800" y="2438400"/>
            <a:ext cx="7315200" cy="3886200"/>
          </a:xfrm>
          <a:prstGeom prst="rect">
            <a:avLst/>
          </a:prstGeom>
        </p:spPr>
      </p:pic>
      <p:sp>
        <p:nvSpPr>
          <p:cNvPr id="3" name="TextBox 2"/>
          <p:cNvSpPr txBox="1"/>
          <p:nvPr/>
        </p:nvSpPr>
        <p:spPr>
          <a:xfrm>
            <a:off x="685800" y="2057400"/>
            <a:ext cx="3124200" cy="369332"/>
          </a:xfrm>
          <a:prstGeom prst="rect">
            <a:avLst/>
          </a:prstGeom>
          <a:noFill/>
        </p:spPr>
        <p:txBody>
          <a:bodyPr wrap="square" rtlCol="0">
            <a:spAutoFit/>
          </a:bodyPr>
          <a:lstStyle/>
          <a:p>
            <a:r>
              <a:rPr lang="en-US" dirty="0" smtClean="0"/>
              <a:t>Employee Joins Carpool</a:t>
            </a:r>
            <a:endParaRPr lang="en-US" dirty="0"/>
          </a:p>
        </p:txBody>
      </p:sp>
    </p:spTree>
    <p:extLst>
      <p:ext uri="{BB962C8B-B14F-4D97-AF65-F5344CB8AC3E}">
        <p14:creationId xmlns:p14="http://schemas.microsoft.com/office/powerpoint/2010/main" val="379980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743712"/>
          </a:xfrm>
        </p:spPr>
        <p:txBody>
          <a:bodyPr>
            <a:normAutofit fontScale="90000"/>
          </a:bodyPr>
          <a:lstStyle/>
          <a:p>
            <a:r>
              <a:rPr lang="en-US" dirty="0" smtClean="0"/>
              <a:t>                  </a:t>
            </a:r>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305800" cy="5334000"/>
          </a:xfrm>
        </p:spPr>
        <p:txBody>
          <a:bodyPr>
            <a:normAutofit/>
          </a:bodyPr>
          <a:lstStyle/>
          <a:p>
            <a:pPr>
              <a:buNone/>
            </a:pPr>
            <a:r>
              <a:rPr lang="en-US" sz="3600" dirty="0" smtClean="0"/>
              <a:t>            </a:t>
            </a:r>
          </a:p>
          <a:p>
            <a:pPr>
              <a:buNone/>
            </a:pPr>
            <a:r>
              <a:rPr lang="en-US" sz="3600" dirty="0" smtClean="0"/>
              <a:t>      </a:t>
            </a:r>
            <a:r>
              <a:rPr lang="en-US" sz="3200" dirty="0" smtClean="0">
                <a:latin typeface="Times New Roman" pitchFamily="18" charset="0"/>
                <a:cs typeface="Times New Roman" pitchFamily="18" charset="0"/>
              </a:rPr>
              <a:t>Our aim is to provide an intranet application which would help the employees within a company to make use of the car pooling facility effectively and organize their car pools more effectively.</a:t>
            </a:r>
          </a:p>
          <a:p>
            <a:pPr>
              <a:buNone/>
            </a:pPr>
            <a:r>
              <a:rPr lang="en-US" sz="3200" dirty="0" smtClean="0">
                <a:latin typeface="Times New Roman" pitchFamily="18" charset="0"/>
                <a:cs typeface="Times New Roman" pitchFamily="18" charset="0"/>
              </a:rPr>
              <a:t>                                                         </a:t>
            </a:r>
          </a:p>
          <a:p>
            <a:pPr>
              <a:buNone/>
            </a:pP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p>
          <a:p>
            <a:pPr>
              <a:buNone/>
            </a:pPr>
            <a:r>
              <a:rPr lang="en-US" sz="3600" dirty="0"/>
              <a:t> </a:t>
            </a:r>
            <a:r>
              <a:rPr lang="en-US" sz="3600" dirty="0" smtClean="0"/>
              <a:t>                                                                              </a:t>
            </a:r>
          </a:p>
          <a:p>
            <a:pPr>
              <a:buNone/>
            </a:pP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4088"/>
            <a:ext cx="8001000" cy="743712"/>
          </a:xfrm>
        </p:spPr>
        <p:txBody>
          <a:bodyPr>
            <a:normAutofit fontScale="90000"/>
          </a:bodyPr>
          <a:lstStyle/>
          <a:p>
            <a:endParaRPr lang="en-US" dirty="0"/>
          </a:p>
        </p:txBody>
      </p:sp>
      <p:pic>
        <p:nvPicPr>
          <p:cNvPr id="4" name="Picture 3"/>
          <p:cNvPicPr/>
          <p:nvPr/>
        </p:nvPicPr>
        <p:blipFill>
          <a:blip r:embed="rId2"/>
          <a:stretch>
            <a:fillRect/>
          </a:stretch>
        </p:blipFill>
        <p:spPr>
          <a:xfrm>
            <a:off x="533400" y="2133600"/>
            <a:ext cx="7239000" cy="4191000"/>
          </a:xfrm>
          <a:prstGeom prst="rect">
            <a:avLst/>
          </a:prstGeom>
        </p:spPr>
      </p:pic>
    </p:spTree>
    <p:extLst>
      <p:ext uri="{BB962C8B-B14F-4D97-AF65-F5344CB8AC3E}">
        <p14:creationId xmlns:p14="http://schemas.microsoft.com/office/powerpoint/2010/main" val="3979873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077200" cy="515112"/>
          </a:xfrm>
        </p:spPr>
        <p:txBody>
          <a:bodyPr>
            <a:normAutofit fontScale="90000"/>
          </a:bodyPr>
          <a:lstStyle/>
          <a:p>
            <a:endParaRPr lang="en-US" dirty="0"/>
          </a:p>
        </p:txBody>
      </p:sp>
      <p:pic>
        <p:nvPicPr>
          <p:cNvPr id="4" name="Picture 3"/>
          <p:cNvPicPr/>
          <p:nvPr/>
        </p:nvPicPr>
        <p:blipFill>
          <a:blip r:embed="rId2"/>
          <a:stretch>
            <a:fillRect/>
          </a:stretch>
        </p:blipFill>
        <p:spPr>
          <a:xfrm>
            <a:off x="838200" y="1828800"/>
            <a:ext cx="7467600" cy="4495800"/>
          </a:xfrm>
          <a:prstGeom prst="rect">
            <a:avLst/>
          </a:prstGeom>
        </p:spPr>
      </p:pic>
      <p:sp>
        <p:nvSpPr>
          <p:cNvPr id="3" name="TextBox 2"/>
          <p:cNvSpPr txBox="1"/>
          <p:nvPr/>
        </p:nvSpPr>
        <p:spPr>
          <a:xfrm>
            <a:off x="762000" y="1447800"/>
            <a:ext cx="3352800" cy="381000"/>
          </a:xfrm>
          <a:prstGeom prst="rect">
            <a:avLst/>
          </a:prstGeom>
          <a:noFill/>
        </p:spPr>
        <p:txBody>
          <a:bodyPr wrap="square" rtlCol="0">
            <a:spAutoFit/>
          </a:bodyPr>
          <a:lstStyle/>
          <a:p>
            <a:r>
              <a:rPr lang="en-US" dirty="0" smtClean="0"/>
              <a:t>Employee Joins </a:t>
            </a:r>
            <a:r>
              <a:rPr lang="en-US" dirty="0" err="1" smtClean="0"/>
              <a:t>Succesfully</a:t>
            </a:r>
            <a:r>
              <a:rPr lang="en-US" dirty="0" smtClean="0"/>
              <a:t>:</a:t>
            </a:r>
            <a:endParaRPr lang="en-US" dirty="0"/>
          </a:p>
        </p:txBody>
      </p:sp>
    </p:spTree>
    <p:extLst>
      <p:ext uri="{BB962C8B-B14F-4D97-AF65-F5344CB8AC3E}">
        <p14:creationId xmlns:p14="http://schemas.microsoft.com/office/powerpoint/2010/main" val="2844564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831"/>
            <a:ext cx="8229600" cy="1143000"/>
          </a:xfrm>
        </p:spPr>
        <p:txBody>
          <a:bodyPr>
            <a:normAutofit/>
          </a:bodyPr>
          <a:lstStyle/>
          <a:p>
            <a:r>
              <a:rPr lang="en-US" sz="4800" dirty="0" smtClean="0"/>
              <a:t>   </a:t>
            </a:r>
            <a:endParaRPr lang="en-US" sz="4800" dirty="0"/>
          </a:p>
        </p:txBody>
      </p:sp>
      <p:pic>
        <p:nvPicPr>
          <p:cNvPr id="4" name="Content Placeholder 3"/>
          <p:cNvPicPr>
            <a:picLocks noGrp="1"/>
          </p:cNvPicPr>
          <p:nvPr>
            <p:ph idx="1"/>
          </p:nvPr>
        </p:nvPicPr>
        <p:blipFill>
          <a:blip r:embed="rId2"/>
          <a:srcRect/>
          <a:stretch>
            <a:fillRect/>
          </a:stretch>
        </p:blipFill>
        <p:spPr bwMode="auto">
          <a:xfrm>
            <a:off x="1645708" y="1935163"/>
            <a:ext cx="5852583" cy="4389437"/>
          </a:xfrm>
          <a:prstGeom prst="rect">
            <a:avLst/>
          </a:prstGeom>
          <a:noFill/>
          <a:ln w="9525">
            <a:noFill/>
            <a:miter lim="800000"/>
            <a:headEnd/>
            <a:tailEnd/>
          </a:ln>
        </p:spPr>
      </p:pic>
      <p:sp>
        <p:nvSpPr>
          <p:cNvPr id="3" name="TextBox 2"/>
          <p:cNvSpPr txBox="1"/>
          <p:nvPr/>
        </p:nvSpPr>
        <p:spPr>
          <a:xfrm>
            <a:off x="457200" y="1066800"/>
            <a:ext cx="4038600" cy="646331"/>
          </a:xfrm>
          <a:prstGeom prst="rect">
            <a:avLst/>
          </a:prstGeom>
          <a:noFill/>
        </p:spPr>
        <p:txBody>
          <a:bodyPr wrap="square" rtlCol="0">
            <a:spAutoFit/>
          </a:bodyPr>
          <a:lstStyle/>
          <a:p>
            <a:r>
              <a:rPr lang="en-US" b="1" dirty="0"/>
              <a:t>Carpool Admin Login Page</a:t>
            </a:r>
            <a:br>
              <a:rPr lang="en-US" b="1" dirty="0"/>
            </a:b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4088"/>
            <a:ext cx="7848600" cy="286512"/>
          </a:xfrm>
        </p:spPr>
        <p:txBody>
          <a:bodyPr>
            <a:normAutofit fontScale="90000"/>
          </a:bodyPr>
          <a:lstStyle/>
          <a:p>
            <a:endParaRPr lang="en-US" sz="4800" dirty="0"/>
          </a:p>
        </p:txBody>
      </p:sp>
      <p:pic>
        <p:nvPicPr>
          <p:cNvPr id="4" name="Content Placeholder 3"/>
          <p:cNvPicPr>
            <a:picLocks noGrp="1"/>
          </p:cNvPicPr>
          <p:nvPr>
            <p:ph idx="1"/>
          </p:nvPr>
        </p:nvPicPr>
        <p:blipFill>
          <a:blip r:embed="rId2"/>
          <a:srcRect/>
          <a:stretch>
            <a:fillRect/>
          </a:stretch>
        </p:blipFill>
        <p:spPr bwMode="auto">
          <a:xfrm>
            <a:off x="1645708" y="1935163"/>
            <a:ext cx="5852583" cy="4389437"/>
          </a:xfrm>
          <a:prstGeom prst="rect">
            <a:avLst/>
          </a:prstGeom>
          <a:noFill/>
          <a:ln w="9525">
            <a:noFill/>
            <a:miter lim="800000"/>
            <a:headEnd/>
            <a:tailEnd/>
          </a:ln>
        </p:spPr>
      </p:pic>
      <p:sp>
        <p:nvSpPr>
          <p:cNvPr id="3" name="TextBox 2"/>
          <p:cNvSpPr txBox="1"/>
          <p:nvPr/>
        </p:nvSpPr>
        <p:spPr>
          <a:xfrm>
            <a:off x="685800" y="1270715"/>
            <a:ext cx="3886200" cy="369332"/>
          </a:xfrm>
          <a:prstGeom prst="rect">
            <a:avLst/>
          </a:prstGeom>
          <a:noFill/>
        </p:spPr>
        <p:txBody>
          <a:bodyPr wrap="square" rtlCol="0">
            <a:spAutoFit/>
          </a:bodyPr>
          <a:lstStyle/>
          <a:p>
            <a:r>
              <a:rPr lang="en-US" b="1" dirty="0"/>
              <a:t>Carpool Admin Homepage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04088"/>
            <a:ext cx="7696200" cy="286512"/>
          </a:xfrm>
        </p:spPr>
        <p:txBody>
          <a:bodyPr>
            <a:normAutofit fontScale="90000"/>
          </a:bodyPr>
          <a:lstStyle/>
          <a:p>
            <a:r>
              <a:rPr lang="en-US" sz="4800" dirty="0" smtClean="0"/>
              <a:t/>
            </a:r>
            <a:br>
              <a:rPr lang="en-US" sz="4800" dirty="0" smtClean="0"/>
            </a:br>
            <a:endParaRPr lang="en-US" sz="4800" dirty="0"/>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tretch>
            <a:fillRect/>
          </a:stretch>
        </p:blipFill>
        <p:spPr>
          <a:xfrm>
            <a:off x="457200" y="1905000"/>
            <a:ext cx="8077200" cy="4419600"/>
          </a:xfrm>
          <a:prstGeom prst="rect">
            <a:avLst/>
          </a:prstGeom>
        </p:spPr>
      </p:pic>
      <p:sp>
        <p:nvSpPr>
          <p:cNvPr id="4" name="TextBox 3"/>
          <p:cNvSpPr txBox="1"/>
          <p:nvPr/>
        </p:nvSpPr>
        <p:spPr>
          <a:xfrm>
            <a:off x="228600" y="1295400"/>
            <a:ext cx="4038600" cy="369332"/>
          </a:xfrm>
          <a:prstGeom prst="rect">
            <a:avLst/>
          </a:prstGeom>
          <a:noFill/>
        </p:spPr>
        <p:txBody>
          <a:bodyPr wrap="square" rtlCol="0">
            <a:spAutoFit/>
          </a:bodyPr>
          <a:lstStyle/>
          <a:p>
            <a:r>
              <a:rPr lang="en-US" b="1" dirty="0"/>
              <a:t>Carpool Add Employee page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04088"/>
            <a:ext cx="7543800" cy="515112"/>
          </a:xfrm>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457200" y="1959734"/>
            <a:ext cx="8229600" cy="4364865"/>
          </a:xfrm>
          <a:prstGeom prst="rect">
            <a:avLst/>
          </a:prstGeom>
        </p:spPr>
      </p:pic>
      <p:sp>
        <p:nvSpPr>
          <p:cNvPr id="5" name="TextBox 4"/>
          <p:cNvSpPr txBox="1"/>
          <p:nvPr/>
        </p:nvSpPr>
        <p:spPr>
          <a:xfrm>
            <a:off x="457200" y="1524000"/>
            <a:ext cx="4114800" cy="369332"/>
          </a:xfrm>
          <a:prstGeom prst="rect">
            <a:avLst/>
          </a:prstGeom>
          <a:noFill/>
        </p:spPr>
        <p:txBody>
          <a:bodyPr wrap="square" rtlCol="0">
            <a:spAutoFit/>
          </a:bodyPr>
          <a:lstStyle/>
          <a:p>
            <a:r>
              <a:rPr lang="en-US" dirty="0" smtClean="0"/>
              <a:t>Admin  Views Employee Details</a:t>
            </a:r>
            <a:endParaRPr lang="en-US" dirty="0"/>
          </a:p>
        </p:txBody>
      </p:sp>
    </p:spTree>
    <p:extLst>
      <p:ext uri="{BB962C8B-B14F-4D97-AF65-F5344CB8AC3E}">
        <p14:creationId xmlns:p14="http://schemas.microsoft.com/office/powerpoint/2010/main" val="2201243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04088"/>
            <a:ext cx="7543800" cy="362712"/>
          </a:xfrm>
        </p:spPr>
        <p:txBody>
          <a:bodyPr>
            <a:normAutofit fontScale="90000"/>
          </a:bodyPr>
          <a:lstStyle/>
          <a:p>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457200" y="1906138"/>
            <a:ext cx="8305800" cy="4498975"/>
          </a:xfrm>
          <a:prstGeom prst="rect">
            <a:avLst/>
          </a:prstGeom>
        </p:spPr>
      </p:pic>
      <p:sp>
        <p:nvSpPr>
          <p:cNvPr id="4" name="TextBox 3"/>
          <p:cNvSpPr txBox="1"/>
          <p:nvPr/>
        </p:nvSpPr>
        <p:spPr>
          <a:xfrm>
            <a:off x="457200" y="1371600"/>
            <a:ext cx="4267200" cy="369332"/>
          </a:xfrm>
          <a:prstGeom prst="rect">
            <a:avLst/>
          </a:prstGeom>
          <a:noFill/>
        </p:spPr>
        <p:txBody>
          <a:bodyPr wrap="square" rtlCol="0">
            <a:spAutoFit/>
          </a:bodyPr>
          <a:lstStyle/>
          <a:p>
            <a:r>
              <a:rPr lang="en-US" b="1" dirty="0"/>
              <a:t>Carpool Delete Employee Page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981200"/>
            <a:ext cx="8229600" cy="4385906"/>
          </a:xfrm>
          <a:prstGeom prst="rect">
            <a:avLst/>
          </a:prstGeom>
        </p:spPr>
      </p:pic>
      <p:sp>
        <p:nvSpPr>
          <p:cNvPr id="3" name="TextBox 2"/>
          <p:cNvSpPr txBox="1"/>
          <p:nvPr/>
        </p:nvSpPr>
        <p:spPr>
          <a:xfrm>
            <a:off x="381000" y="1524000"/>
            <a:ext cx="4648200" cy="381000"/>
          </a:xfrm>
          <a:prstGeom prst="rect">
            <a:avLst/>
          </a:prstGeom>
          <a:noFill/>
        </p:spPr>
        <p:txBody>
          <a:bodyPr wrap="square" rtlCol="0">
            <a:spAutoFit/>
          </a:bodyPr>
          <a:lstStyle/>
          <a:p>
            <a:r>
              <a:rPr lang="en-US" b="1" dirty="0" smtClean="0"/>
              <a:t>Update Employee</a:t>
            </a:r>
            <a:endParaRPr lang="en-US" b="1" dirty="0"/>
          </a:p>
        </p:txBody>
      </p:sp>
    </p:spTree>
    <p:extLst>
      <p:ext uri="{BB962C8B-B14F-4D97-AF65-F5344CB8AC3E}">
        <p14:creationId xmlns:p14="http://schemas.microsoft.com/office/powerpoint/2010/main" val="2996356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457200" y="1905000"/>
            <a:ext cx="8229600" cy="4495800"/>
          </a:xfrm>
          <a:prstGeom prst="rect">
            <a:avLst/>
          </a:prstGeom>
        </p:spPr>
      </p:pic>
      <p:sp>
        <p:nvSpPr>
          <p:cNvPr id="5" name="TextBox 4"/>
          <p:cNvSpPr txBox="1"/>
          <p:nvPr/>
        </p:nvSpPr>
        <p:spPr>
          <a:xfrm>
            <a:off x="313386" y="1333500"/>
            <a:ext cx="4724400" cy="381000"/>
          </a:xfrm>
          <a:prstGeom prst="rect">
            <a:avLst/>
          </a:prstGeom>
          <a:noFill/>
        </p:spPr>
        <p:txBody>
          <a:bodyPr wrap="square" rtlCol="0">
            <a:spAutoFit/>
          </a:bodyPr>
          <a:lstStyle/>
          <a:p>
            <a:r>
              <a:rPr lang="en-US" b="1" dirty="0" smtClean="0"/>
              <a:t>Accept/Reject Carpool:</a:t>
            </a:r>
            <a:endParaRPr lang="en-US" b="1" dirty="0"/>
          </a:p>
        </p:txBody>
      </p:sp>
    </p:spTree>
    <p:extLst>
      <p:ext uri="{BB962C8B-B14F-4D97-AF65-F5344CB8AC3E}">
        <p14:creationId xmlns:p14="http://schemas.microsoft.com/office/powerpoint/2010/main" val="2056290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381000"/>
            <a:ext cx="8229600" cy="1143000"/>
          </a:xfrm>
        </p:spPr>
        <p:txBody>
          <a:bodyPr/>
          <a:lstStyle/>
          <a:p>
            <a:r>
              <a:rPr lang="en-US" dirty="0" smtClean="0"/>
              <a:t>         Source Code</a:t>
            </a:r>
            <a:endParaRPr lang="en-US" dirty="0"/>
          </a:p>
        </p:txBody>
      </p:sp>
      <p:sp>
        <p:nvSpPr>
          <p:cNvPr id="10" name="Content Placeholder 9"/>
          <p:cNvSpPr>
            <a:spLocks noGrp="1"/>
          </p:cNvSpPr>
          <p:nvPr>
            <p:ph sz="half" idx="1"/>
          </p:nvPr>
        </p:nvSpPr>
        <p:spPr>
          <a:xfrm>
            <a:off x="228600" y="1066800"/>
            <a:ext cx="4343400" cy="5288125"/>
          </a:xfrm>
        </p:spPr>
        <p:txBody>
          <a:bodyPr>
            <a:normAutofit fontScale="25000" lnSpcReduction="20000"/>
          </a:bodyPr>
          <a:lstStyle/>
          <a:p>
            <a:pPr marL="0" indent="0">
              <a:buNone/>
            </a:pPr>
            <a:r>
              <a:rPr lang="en-US" sz="4800" dirty="0" smtClean="0"/>
              <a:t>&lt;html </a:t>
            </a:r>
            <a:r>
              <a:rPr lang="en-US" sz="4800" dirty="0" err="1"/>
              <a:t>xmlns</a:t>
            </a:r>
            <a:r>
              <a:rPr lang="en-US" sz="4800" dirty="0"/>
              <a:t>="http://www.w3.org/1999/xhtml"&gt;</a:t>
            </a:r>
          </a:p>
          <a:p>
            <a:pPr marL="0" indent="0">
              <a:buNone/>
            </a:pPr>
            <a:r>
              <a:rPr lang="en-US" sz="4800" dirty="0" smtClean="0"/>
              <a:t>&lt;</a:t>
            </a:r>
            <a:r>
              <a:rPr lang="en-US" sz="4800" dirty="0"/>
              <a:t>head&gt;</a:t>
            </a:r>
          </a:p>
          <a:p>
            <a:pPr marL="0" indent="0">
              <a:buNone/>
            </a:pPr>
            <a:r>
              <a:rPr lang="en-US" sz="4800" dirty="0" smtClean="0"/>
              <a:t>&lt;</a:t>
            </a:r>
            <a:r>
              <a:rPr lang="en-US" sz="4800" dirty="0"/>
              <a:t>title&gt;Home Page&lt;/title&gt;</a:t>
            </a:r>
          </a:p>
          <a:p>
            <a:pPr marL="0" indent="0">
              <a:buNone/>
            </a:pPr>
            <a:r>
              <a:rPr lang="en-US" sz="4800" dirty="0"/>
              <a:t>&lt;meta http-</a:t>
            </a:r>
            <a:r>
              <a:rPr lang="en-US" sz="4800" dirty="0" err="1"/>
              <a:t>equiv</a:t>
            </a:r>
            <a:r>
              <a:rPr lang="en-US" sz="4800" dirty="0"/>
              <a:t>="Content-Type" content="</a:t>
            </a:r>
            <a:r>
              <a:rPr lang="en-US" sz="4800" dirty="0" smtClean="0"/>
              <a:t>text/html;</a:t>
            </a:r>
          </a:p>
          <a:p>
            <a:pPr marL="0" indent="0">
              <a:buNone/>
            </a:pPr>
            <a:r>
              <a:rPr lang="en-US" sz="4800" dirty="0" smtClean="0"/>
              <a:t>charset=iso-8859-1</a:t>
            </a:r>
            <a:r>
              <a:rPr lang="en-US" sz="4800" dirty="0"/>
              <a:t>" /&gt;</a:t>
            </a:r>
          </a:p>
          <a:p>
            <a:pPr marL="0" indent="0">
              <a:buNone/>
            </a:pPr>
            <a:r>
              <a:rPr lang="en-US" sz="4800" dirty="0"/>
              <a:t>&lt;link </a:t>
            </a:r>
            <a:r>
              <a:rPr lang="en-US" sz="4800" dirty="0" err="1"/>
              <a:t>rel</a:t>
            </a:r>
            <a:r>
              <a:rPr lang="en-US" sz="4800" dirty="0"/>
              <a:t>="stylesheet" </a:t>
            </a:r>
            <a:r>
              <a:rPr lang="en-US" sz="4800" dirty="0" err="1"/>
              <a:t>href</a:t>
            </a:r>
            <a:r>
              <a:rPr lang="en-US" sz="4800" dirty="0"/>
              <a:t>="</a:t>
            </a:r>
            <a:r>
              <a:rPr lang="en-US" sz="4800" dirty="0" smtClean="0"/>
              <a:t>mm_travel2.css“</a:t>
            </a:r>
          </a:p>
          <a:p>
            <a:pPr marL="0" indent="0">
              <a:buNone/>
            </a:pPr>
            <a:r>
              <a:rPr lang="en-US" sz="4800" dirty="0" smtClean="0"/>
              <a:t>type</a:t>
            </a:r>
            <a:r>
              <a:rPr lang="en-US" sz="4800" dirty="0"/>
              <a:t>="text/</a:t>
            </a:r>
            <a:r>
              <a:rPr lang="en-US" sz="4800" dirty="0" err="1"/>
              <a:t>css</a:t>
            </a:r>
            <a:r>
              <a:rPr lang="en-US" sz="4800" dirty="0"/>
              <a:t>" /&gt;</a:t>
            </a:r>
          </a:p>
          <a:p>
            <a:pPr marL="0" indent="0">
              <a:buNone/>
            </a:pPr>
            <a:r>
              <a:rPr lang="en-US" sz="4800" dirty="0"/>
              <a:t>&lt;script language="JavaScript" type="text/</a:t>
            </a:r>
            <a:r>
              <a:rPr lang="en-US" sz="4800" dirty="0" err="1"/>
              <a:t>javascript</a:t>
            </a:r>
            <a:r>
              <a:rPr lang="en-US" sz="4800" dirty="0"/>
              <a:t>"&gt;</a:t>
            </a:r>
          </a:p>
          <a:p>
            <a:pPr marL="0" indent="0">
              <a:buNone/>
            </a:pPr>
            <a:r>
              <a:rPr lang="en-US" sz="4800" dirty="0"/>
              <a:t>//--------------- LOCALIZEABLE GLOBALS ---------------</a:t>
            </a:r>
          </a:p>
          <a:p>
            <a:pPr marL="0" indent="0">
              <a:buNone/>
            </a:pPr>
            <a:r>
              <a:rPr lang="en-US" sz="4800" dirty="0" err="1"/>
              <a:t>var</a:t>
            </a:r>
            <a:r>
              <a:rPr lang="en-US" sz="4800" dirty="0"/>
              <a:t> d=new Date();</a:t>
            </a:r>
          </a:p>
          <a:p>
            <a:pPr marL="0" indent="0">
              <a:buNone/>
            </a:pPr>
            <a:r>
              <a:rPr lang="en-US" sz="4800" dirty="0" err="1"/>
              <a:t>var</a:t>
            </a:r>
            <a:r>
              <a:rPr lang="en-US" sz="4800" dirty="0"/>
              <a:t> </a:t>
            </a:r>
            <a:r>
              <a:rPr lang="en-US" sz="4800" dirty="0" err="1"/>
              <a:t>monthname</a:t>
            </a:r>
            <a:r>
              <a:rPr lang="en-US" sz="4800" dirty="0"/>
              <a:t>=new Array("January","February","March","April","May","June","July","August","September","October","November","December");</a:t>
            </a:r>
          </a:p>
          <a:p>
            <a:pPr marL="0" indent="0">
              <a:buNone/>
            </a:pPr>
            <a:r>
              <a:rPr lang="en-US" sz="4800" dirty="0"/>
              <a:t>//Ensure correct for language. English is "January 1, 2004"</a:t>
            </a:r>
          </a:p>
          <a:p>
            <a:pPr marL="0" indent="0">
              <a:buNone/>
            </a:pPr>
            <a:r>
              <a:rPr lang="en-US" sz="4800" dirty="0" err="1"/>
              <a:t>var</a:t>
            </a:r>
            <a:r>
              <a:rPr lang="en-US" sz="4800" dirty="0"/>
              <a:t> TODAY = </a:t>
            </a:r>
            <a:r>
              <a:rPr lang="en-US" sz="4800" dirty="0" err="1"/>
              <a:t>monthname</a:t>
            </a:r>
            <a:r>
              <a:rPr lang="en-US" sz="4800" dirty="0"/>
              <a:t>[</a:t>
            </a:r>
            <a:r>
              <a:rPr lang="en-US" sz="4800" dirty="0" err="1"/>
              <a:t>d.getMonth</a:t>
            </a:r>
            <a:r>
              <a:rPr lang="en-US" sz="4800" dirty="0"/>
              <a:t>()] + " " + </a:t>
            </a:r>
            <a:r>
              <a:rPr lang="en-US" sz="4800" dirty="0" err="1"/>
              <a:t>d.getDate</a:t>
            </a:r>
            <a:r>
              <a:rPr lang="en-US" sz="4800" dirty="0"/>
              <a:t>() + ", " + </a:t>
            </a:r>
            <a:r>
              <a:rPr lang="en-US" sz="4800" dirty="0" err="1"/>
              <a:t>d.getFullYear</a:t>
            </a:r>
            <a:r>
              <a:rPr lang="en-US" sz="4800" dirty="0"/>
              <a:t>();</a:t>
            </a:r>
          </a:p>
          <a:p>
            <a:pPr marL="0" indent="0">
              <a:buNone/>
            </a:pPr>
            <a:r>
              <a:rPr lang="en-US" sz="4800" dirty="0"/>
              <a:t>//---------------   END LOCALIZEABLE   ---------------</a:t>
            </a:r>
          </a:p>
          <a:p>
            <a:pPr marL="0" indent="0">
              <a:buNone/>
            </a:pPr>
            <a:r>
              <a:rPr lang="en-US" sz="4800" dirty="0"/>
              <a:t>&lt;/script&gt;</a:t>
            </a:r>
          </a:p>
          <a:p>
            <a:pPr marL="0" indent="0">
              <a:buNone/>
            </a:pPr>
            <a:r>
              <a:rPr lang="en-US" sz="4800" dirty="0"/>
              <a:t>&lt;script language="JavaScript" </a:t>
            </a:r>
            <a:r>
              <a:rPr lang="en-US" sz="4800" dirty="0" err="1"/>
              <a:t>src</a:t>
            </a:r>
            <a:r>
              <a:rPr lang="en-US" sz="4800" dirty="0"/>
              <a:t>="gen_validatorv31.js" type="text/</a:t>
            </a:r>
            <a:r>
              <a:rPr lang="en-US" sz="4800" dirty="0" err="1"/>
              <a:t>javascript</a:t>
            </a:r>
            <a:r>
              <a:rPr lang="en-US" sz="4800" dirty="0"/>
              <a:t>"&gt;&lt;/script&gt;</a:t>
            </a:r>
          </a:p>
          <a:p>
            <a:pPr marL="0" indent="0">
              <a:buNone/>
            </a:pPr>
            <a:r>
              <a:rPr lang="en-US" sz="4800" dirty="0"/>
              <a:t> </a:t>
            </a:r>
          </a:p>
          <a:p>
            <a:pPr marL="0" indent="0">
              <a:buNone/>
            </a:pPr>
            <a:r>
              <a:rPr lang="en-US" sz="4800" dirty="0"/>
              <a:t>&lt;style type="text/</a:t>
            </a:r>
            <a:r>
              <a:rPr lang="en-US" sz="4800" dirty="0" err="1"/>
              <a:t>css</a:t>
            </a:r>
            <a:r>
              <a:rPr lang="en-US" sz="4800" dirty="0"/>
              <a:t>"&gt;</a:t>
            </a:r>
          </a:p>
          <a:p>
            <a:pPr marL="0" indent="0">
              <a:buNone/>
            </a:pPr>
            <a:r>
              <a:rPr lang="en-US" sz="4800" dirty="0"/>
              <a:t>&lt;!--</a:t>
            </a:r>
          </a:p>
          <a:p>
            <a:pPr marL="0" indent="0">
              <a:buNone/>
            </a:pPr>
            <a:r>
              <a:rPr lang="en-US" sz="4800" dirty="0"/>
              <a:t>.style6 {</a:t>
            </a:r>
          </a:p>
          <a:p>
            <a:pPr marL="0" indent="0">
              <a:buNone/>
            </a:pPr>
            <a:r>
              <a:rPr lang="en-US" sz="4800" dirty="0"/>
              <a:t>	font-size: 14px;</a:t>
            </a:r>
          </a:p>
          <a:p>
            <a:pPr marL="0" indent="0">
              <a:buNone/>
            </a:pPr>
            <a:r>
              <a:rPr lang="en-US" sz="4800" dirty="0"/>
              <a:t>	font-weight: bold;</a:t>
            </a:r>
          </a:p>
          <a:p>
            <a:pPr marL="0" indent="0">
              <a:buNone/>
            </a:pPr>
            <a:r>
              <a:rPr lang="en-US" sz="4800" dirty="0"/>
              <a:t>}</a:t>
            </a:r>
          </a:p>
          <a:p>
            <a:pPr marL="0" indent="0">
              <a:buNone/>
            </a:pPr>
            <a:r>
              <a:rPr lang="en-US" sz="4800" dirty="0"/>
              <a:t>.style8 {font-size: 14px}</a:t>
            </a:r>
          </a:p>
          <a:p>
            <a:pPr marL="0" indent="0">
              <a:buNone/>
            </a:pPr>
            <a:r>
              <a:rPr lang="en-US" sz="4800" dirty="0"/>
              <a:t>--&gt;</a:t>
            </a:r>
          </a:p>
          <a:p>
            <a:pPr marL="0" indent="0">
              <a:buNone/>
            </a:pPr>
            <a:r>
              <a:rPr lang="en-US" sz="4800" dirty="0"/>
              <a:t>&lt;/style&gt;</a:t>
            </a:r>
          </a:p>
          <a:p>
            <a:pPr marL="0" indent="0">
              <a:buNone/>
            </a:pPr>
            <a:r>
              <a:rPr lang="en-US" sz="4800" dirty="0"/>
              <a:t>&lt;/head</a:t>
            </a:r>
            <a:r>
              <a:rPr lang="en-US" sz="4800" dirty="0" smtClean="0"/>
              <a:t>&gt;</a:t>
            </a:r>
            <a:endParaRPr lang="en-US" sz="4800" dirty="0"/>
          </a:p>
        </p:txBody>
      </p:sp>
      <p:sp>
        <p:nvSpPr>
          <p:cNvPr id="11" name="Content Placeholder 10"/>
          <p:cNvSpPr>
            <a:spLocks noGrp="1"/>
          </p:cNvSpPr>
          <p:nvPr>
            <p:ph sz="half" idx="2"/>
          </p:nvPr>
        </p:nvSpPr>
        <p:spPr>
          <a:xfrm>
            <a:off x="4343400" y="914400"/>
            <a:ext cx="4648200" cy="5440525"/>
          </a:xfrm>
        </p:spPr>
        <p:txBody>
          <a:bodyPr>
            <a:normAutofit fontScale="25000" lnSpcReduction="20000"/>
          </a:bodyPr>
          <a:lstStyle/>
          <a:p>
            <a:pPr marL="0" indent="0">
              <a:buNone/>
            </a:pPr>
            <a:r>
              <a:rPr lang="en-US" sz="4800" dirty="0"/>
              <a:t>&lt;body </a:t>
            </a:r>
            <a:r>
              <a:rPr lang="en-US" sz="4800" dirty="0" err="1"/>
              <a:t>bgcolor</a:t>
            </a:r>
            <a:r>
              <a:rPr lang="en-US" sz="4800" dirty="0"/>
              <a:t>="#C0DFFD</a:t>
            </a:r>
            <a:r>
              <a:rPr lang="en-US" sz="4800" dirty="0" smtClean="0"/>
              <a:t>"&gt;</a:t>
            </a:r>
          </a:p>
          <a:p>
            <a:pPr marL="0" indent="0">
              <a:buNone/>
            </a:pPr>
            <a:r>
              <a:rPr lang="en-US" sz="4800" dirty="0" smtClean="0"/>
              <a:t> </a:t>
            </a:r>
            <a:r>
              <a:rPr lang="en-US" sz="4800" dirty="0"/>
              <a:t>&lt;td height="64" </a:t>
            </a:r>
            <a:r>
              <a:rPr lang="en-US" sz="4800" dirty="0" err="1"/>
              <a:t>colspan</a:t>
            </a:r>
            <a:r>
              <a:rPr lang="en-US" sz="4800" dirty="0"/>
              <a:t>="3" align="center" </a:t>
            </a:r>
            <a:r>
              <a:rPr lang="en-US" sz="4800" dirty="0" err="1"/>
              <a:t>valign</a:t>
            </a:r>
            <a:r>
              <a:rPr lang="en-US" sz="4800" dirty="0"/>
              <a:t>="top" </a:t>
            </a:r>
            <a:r>
              <a:rPr lang="en-US" sz="4800" dirty="0" err="1"/>
              <a:t>bgcolor</a:t>
            </a:r>
            <a:r>
              <a:rPr lang="en-US" sz="4800" dirty="0"/>
              <a:t>="#C0DFFD" id="tagline"&gt;SHARE YOUR NEEDS &lt;/td&gt;</a:t>
            </a:r>
          </a:p>
          <a:p>
            <a:pPr marL="0" indent="0">
              <a:buNone/>
            </a:pPr>
            <a:r>
              <a:rPr lang="en-US" sz="4800" dirty="0" smtClean="0"/>
              <a:t>&lt;/</a:t>
            </a:r>
            <a:r>
              <a:rPr lang="en-US" sz="4800" dirty="0" err="1"/>
              <a:t>tr</a:t>
            </a:r>
            <a:r>
              <a:rPr lang="en-US" sz="4800" dirty="0" smtClean="0"/>
              <a:t>&gt; </a:t>
            </a:r>
            <a:r>
              <a:rPr lang="en-US" sz="4800" dirty="0"/>
              <a:t>&lt;</a:t>
            </a:r>
            <a:r>
              <a:rPr lang="en-US" sz="4800" dirty="0" err="1"/>
              <a:t>tr</a:t>
            </a:r>
            <a:r>
              <a:rPr lang="en-US" sz="4800" dirty="0"/>
              <a:t>&gt;</a:t>
            </a:r>
          </a:p>
          <a:p>
            <a:pPr marL="0" indent="0">
              <a:buNone/>
            </a:pPr>
            <a:r>
              <a:rPr lang="en-US" sz="4800" dirty="0"/>
              <a:t>    &lt;td </a:t>
            </a:r>
            <a:r>
              <a:rPr lang="en-US" sz="4800" dirty="0" err="1"/>
              <a:t>colspan</a:t>
            </a:r>
            <a:r>
              <a:rPr lang="en-US" sz="4800" dirty="0"/>
              <a:t>="7" </a:t>
            </a:r>
            <a:r>
              <a:rPr lang="en-US" sz="4800" dirty="0" err="1"/>
              <a:t>bgcolor</a:t>
            </a:r>
            <a:r>
              <a:rPr lang="en-US" sz="4800" dirty="0"/>
              <a:t>="#003366"&gt;&lt;</a:t>
            </a:r>
            <a:r>
              <a:rPr lang="en-US" sz="4800" dirty="0" err="1"/>
              <a:t>img</a:t>
            </a:r>
            <a:r>
              <a:rPr lang="en-US" sz="4800" dirty="0"/>
              <a:t> </a:t>
            </a:r>
            <a:r>
              <a:rPr lang="en-US" sz="4800" dirty="0" err="1"/>
              <a:t>src</a:t>
            </a:r>
            <a:r>
              <a:rPr lang="en-US" sz="4800" dirty="0"/>
              <a:t>="mm_spacer.gif" alt="" width="1" height="1" border="0" /&gt;&lt;/td</a:t>
            </a:r>
            <a:r>
              <a:rPr lang="en-US" sz="4800" dirty="0" smtClean="0"/>
              <a:t>&gt; </a:t>
            </a:r>
            <a:r>
              <a:rPr lang="en-US" sz="4800" dirty="0"/>
              <a:t>&lt;/</a:t>
            </a:r>
            <a:r>
              <a:rPr lang="en-US" sz="4800" dirty="0" err="1"/>
              <a:t>tr</a:t>
            </a:r>
            <a:r>
              <a:rPr lang="en-US" sz="4800" dirty="0"/>
              <a:t>&gt;</a:t>
            </a:r>
          </a:p>
          <a:p>
            <a:pPr marL="0" indent="0">
              <a:buNone/>
            </a:pPr>
            <a:r>
              <a:rPr lang="en-US" sz="4800" dirty="0"/>
              <a:t> </a:t>
            </a:r>
            <a:r>
              <a:rPr lang="en-US" sz="4800" dirty="0" smtClean="0"/>
              <a:t>&lt;</a:t>
            </a:r>
            <a:r>
              <a:rPr lang="en-US" sz="4800" dirty="0" err="1"/>
              <a:t>tr</a:t>
            </a:r>
            <a:r>
              <a:rPr lang="en-US" sz="4800" dirty="0"/>
              <a:t> </a:t>
            </a:r>
            <a:r>
              <a:rPr lang="en-US" sz="4800" dirty="0" err="1"/>
              <a:t>bgcolor</a:t>
            </a:r>
            <a:r>
              <a:rPr lang="en-US" sz="4800" dirty="0"/>
              <a:t>="#CCFF99"&gt;</a:t>
            </a:r>
          </a:p>
          <a:p>
            <a:pPr marL="0" indent="0">
              <a:buNone/>
            </a:pPr>
            <a:r>
              <a:rPr lang="en-US" sz="4800" dirty="0"/>
              <a:t> </a:t>
            </a:r>
            <a:r>
              <a:rPr lang="en-US" sz="4800" dirty="0" smtClean="0"/>
              <a:t>&lt;</a:t>
            </a:r>
            <a:r>
              <a:rPr lang="en-US" sz="4800" dirty="0"/>
              <a:t>td </a:t>
            </a:r>
            <a:r>
              <a:rPr lang="en-US" sz="4800" dirty="0" err="1"/>
              <a:t>colspan</a:t>
            </a:r>
            <a:r>
              <a:rPr lang="en-US" sz="4800" dirty="0"/>
              <a:t>="7" id="</a:t>
            </a:r>
            <a:r>
              <a:rPr lang="en-US" sz="4800" dirty="0" err="1" smtClean="0"/>
              <a:t>dateformat</a:t>
            </a:r>
            <a:r>
              <a:rPr lang="en-US" sz="4800" dirty="0" smtClean="0"/>
              <a:t>“</a:t>
            </a:r>
          </a:p>
          <a:p>
            <a:pPr marL="0" indent="0">
              <a:buNone/>
            </a:pPr>
            <a:r>
              <a:rPr lang="en-US" sz="4800" dirty="0" smtClean="0"/>
              <a:t>height</a:t>
            </a:r>
            <a:r>
              <a:rPr lang="en-US" sz="4800" dirty="0"/>
              <a:t>="25"&gt;&amp;</a:t>
            </a:r>
            <a:r>
              <a:rPr lang="en-US" sz="4800" dirty="0" err="1"/>
              <a:t>nbsp</a:t>
            </a:r>
            <a:r>
              <a:rPr lang="en-US" sz="4800" dirty="0"/>
              <a:t>;&amp;</a:t>
            </a:r>
            <a:r>
              <a:rPr lang="en-US" sz="4800" dirty="0" err="1"/>
              <a:t>nbsp</a:t>
            </a:r>
            <a:r>
              <a:rPr lang="en-US" sz="4800" dirty="0"/>
              <a:t>;&lt;script language="JavaScript" type="</a:t>
            </a:r>
            <a:r>
              <a:rPr lang="en-US" sz="4800" dirty="0" smtClean="0"/>
              <a:t>text/</a:t>
            </a:r>
            <a:r>
              <a:rPr lang="en-US" sz="4800" dirty="0" err="1" smtClean="0"/>
              <a:t>javascript</a:t>
            </a:r>
            <a:r>
              <a:rPr lang="en-US" sz="4800" dirty="0" smtClean="0"/>
              <a:t>“</a:t>
            </a:r>
          </a:p>
          <a:p>
            <a:pPr marL="0" indent="0">
              <a:buNone/>
            </a:pPr>
            <a:r>
              <a:rPr lang="en-US" sz="4800" dirty="0" smtClean="0"/>
              <a:t>  </a:t>
            </a:r>
            <a:r>
              <a:rPr lang="en-US" sz="4800" dirty="0" err="1"/>
              <a:t>document.write</a:t>
            </a:r>
            <a:r>
              <a:rPr lang="en-US" sz="4800" dirty="0"/>
              <a:t>(TODAY</a:t>
            </a:r>
            <a:r>
              <a:rPr lang="en-US" sz="4800" dirty="0" smtClean="0"/>
              <a:t>);&lt;/</a:t>
            </a:r>
            <a:r>
              <a:rPr lang="en-US" sz="4800" dirty="0"/>
              <a:t>script</a:t>
            </a:r>
            <a:r>
              <a:rPr lang="en-US" sz="4800" dirty="0" smtClean="0"/>
              <a:t>&gt;&lt;/</a:t>
            </a:r>
            <a:r>
              <a:rPr lang="en-US" sz="4800" dirty="0"/>
              <a:t>td</a:t>
            </a:r>
            <a:r>
              <a:rPr lang="en-US" sz="4800" dirty="0" smtClean="0"/>
              <a:t>&gt;&lt;/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 </a:t>
            </a:r>
            <a:r>
              <a:rPr lang="en-US" sz="4800" dirty="0" err="1"/>
              <a:t>colspan</a:t>
            </a:r>
            <a:r>
              <a:rPr lang="en-US" sz="4800" dirty="0"/>
              <a:t>="7" </a:t>
            </a:r>
            <a:r>
              <a:rPr lang="en-US" sz="4800" dirty="0" err="1"/>
              <a:t>bgcolor</a:t>
            </a:r>
            <a:r>
              <a:rPr lang="en-US" sz="4800" dirty="0"/>
              <a:t>="#003366"&gt;&lt;</a:t>
            </a:r>
            <a:r>
              <a:rPr lang="en-US" sz="4800" dirty="0" err="1"/>
              <a:t>img</a:t>
            </a:r>
            <a:r>
              <a:rPr lang="en-US" sz="4800" dirty="0"/>
              <a:t> </a:t>
            </a:r>
            <a:r>
              <a:rPr lang="en-US" sz="4800" dirty="0" err="1"/>
              <a:t>src</a:t>
            </a:r>
            <a:r>
              <a:rPr lang="en-US" sz="4800" dirty="0"/>
              <a:t>="mm_spacer.gif" alt="" width="1" height="1" border="0" /&gt;&lt;/td&gt;</a:t>
            </a:r>
          </a:p>
          <a:p>
            <a:pPr marL="0" indent="0">
              <a:buNone/>
            </a:pPr>
            <a:r>
              <a:rPr lang="en-US" sz="4800" dirty="0"/>
              <a:t>  &lt;/</a:t>
            </a:r>
            <a:r>
              <a:rPr lang="en-US" sz="4800" dirty="0" err="1"/>
              <a:t>tr</a:t>
            </a:r>
            <a:r>
              <a:rPr lang="en-US" sz="4800" dirty="0"/>
              <a:t>&gt;</a:t>
            </a:r>
          </a:p>
          <a:p>
            <a:pPr marL="0" indent="0">
              <a:buNone/>
            </a:pPr>
            <a:r>
              <a:rPr lang="en-US" sz="4800" dirty="0"/>
              <a:t> </a:t>
            </a:r>
            <a:r>
              <a:rPr lang="en-US" sz="4800" dirty="0" smtClean="0"/>
              <a:t>&lt;</a:t>
            </a:r>
            <a:r>
              <a:rPr lang="en-US" sz="4800" dirty="0" err="1"/>
              <a:t>tr</a:t>
            </a:r>
            <a:r>
              <a:rPr lang="en-US" sz="4800" dirty="0"/>
              <a:t>&gt;</a:t>
            </a:r>
          </a:p>
          <a:p>
            <a:pPr marL="0" indent="0">
              <a:buNone/>
            </a:pPr>
            <a:r>
              <a:rPr lang="en-US" sz="4800" dirty="0"/>
              <a:t>            &lt;td width="165"&gt;&lt;a </a:t>
            </a:r>
            <a:r>
              <a:rPr lang="en-US" sz="4800" dirty="0" err="1"/>
              <a:t>href</a:t>
            </a:r>
            <a:r>
              <a:rPr lang="en-US" sz="4800" dirty="0"/>
              <a:t>="</a:t>
            </a:r>
            <a:r>
              <a:rPr lang="en-US" sz="4800" dirty="0" err="1"/>
              <a:t>EmpHome.jsp</a:t>
            </a:r>
            <a:r>
              <a:rPr lang="en-US" sz="4800" dirty="0"/>
              <a:t>" class="</a:t>
            </a:r>
            <a:r>
              <a:rPr lang="en-US" sz="4800" dirty="0" err="1"/>
              <a:t>navText</a:t>
            </a:r>
            <a:r>
              <a:rPr lang="en-US" sz="4800" dirty="0"/>
              <a:t>"&gt;HOME&lt;/a&gt;&lt;/td&gt;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 width="165"&gt;&lt;a </a:t>
            </a:r>
            <a:r>
              <a:rPr lang="en-US" sz="4800" dirty="0" err="1"/>
              <a:t>href</a:t>
            </a:r>
            <a:r>
              <a:rPr lang="en-US" sz="4800" dirty="0"/>
              <a:t>="</a:t>
            </a:r>
            <a:r>
              <a:rPr lang="en-US" sz="4800" dirty="0" err="1"/>
              <a:t>CreateCarpool.jsp</a:t>
            </a:r>
            <a:r>
              <a:rPr lang="en-US" sz="4800" dirty="0"/>
              <a:t>" class="</a:t>
            </a:r>
            <a:r>
              <a:rPr lang="en-US" sz="4800" dirty="0" err="1"/>
              <a:t>navText</a:t>
            </a:r>
            <a:r>
              <a:rPr lang="en-US" sz="4800" dirty="0"/>
              <a:t>"&gt;CREATE CAR POOL &lt;/a&gt;&lt;/td&gt;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 width="165"&gt;&lt;a </a:t>
            </a:r>
            <a:r>
              <a:rPr lang="en-US" sz="4800" dirty="0" err="1"/>
              <a:t>href</a:t>
            </a:r>
            <a:r>
              <a:rPr lang="en-US" sz="4800" dirty="0"/>
              <a:t>="</a:t>
            </a:r>
            <a:r>
              <a:rPr lang="en-US" sz="4800" dirty="0" err="1"/>
              <a:t>Search.jsp</a:t>
            </a:r>
            <a:r>
              <a:rPr lang="en-US" sz="4800" dirty="0"/>
              <a:t>" class="</a:t>
            </a:r>
            <a:r>
              <a:rPr lang="en-US" sz="4800" dirty="0" err="1"/>
              <a:t>navText</a:t>
            </a:r>
            <a:r>
              <a:rPr lang="en-US" sz="4800" dirty="0"/>
              <a:t>"&gt;SEARCH CAR POOL &lt;/a&gt;&lt;/td&gt;</a:t>
            </a:r>
          </a:p>
          <a:p>
            <a:pPr marL="0" indent="0">
              <a:buNone/>
            </a:pPr>
            <a:r>
              <a:rPr lang="en-US" sz="4800" dirty="0"/>
              <a:t>        &lt;/</a:t>
            </a:r>
            <a:r>
              <a:rPr lang="en-US" sz="4800" dirty="0" err="1"/>
              <a:t>tr</a:t>
            </a:r>
            <a:r>
              <a:rPr lang="en-US" sz="4800" dirty="0"/>
              <a:t>&gt;</a:t>
            </a:r>
          </a:p>
          <a:p>
            <a:pPr marL="0" indent="0">
              <a:buNone/>
            </a:pPr>
            <a:r>
              <a:rPr lang="en-US" sz="4800" dirty="0"/>
              <a:t>        </a:t>
            </a:r>
            <a:r>
              <a:rPr lang="en-US" sz="4800" b="1" dirty="0" smtClean="0"/>
              <a:t>  </a:t>
            </a:r>
            <a:r>
              <a:rPr lang="en-US" sz="4800" b="1" dirty="0"/>
              <a:t>&lt;</a:t>
            </a:r>
            <a:r>
              <a:rPr lang="en-US" sz="4800" b="1" dirty="0" err="1"/>
              <a:t>tr</a:t>
            </a:r>
            <a:r>
              <a:rPr lang="en-US" sz="4800" b="1" dirty="0"/>
              <a:t>&gt;</a:t>
            </a:r>
            <a:endParaRPr lang="en-US" sz="4800" dirty="0"/>
          </a:p>
          <a:p>
            <a:pPr marL="0" indent="0">
              <a:buNone/>
            </a:pPr>
            <a:r>
              <a:rPr lang="en-US" sz="4800" b="1" dirty="0"/>
              <a:t>          </a:t>
            </a:r>
            <a:endParaRPr lang="en-US" dirty="0"/>
          </a:p>
        </p:txBody>
      </p:sp>
      <p:sp>
        <p:nvSpPr>
          <p:cNvPr id="12" name="TextBox 11"/>
          <p:cNvSpPr txBox="1"/>
          <p:nvPr/>
        </p:nvSpPr>
        <p:spPr>
          <a:xfrm>
            <a:off x="457200" y="685800"/>
            <a:ext cx="2362200" cy="369332"/>
          </a:xfrm>
          <a:prstGeom prst="rect">
            <a:avLst/>
          </a:prstGeom>
          <a:noFill/>
        </p:spPr>
        <p:txBody>
          <a:bodyPr wrap="square" rtlCol="0">
            <a:spAutoFit/>
          </a:bodyPr>
          <a:lstStyle/>
          <a:p>
            <a:r>
              <a:rPr lang="en-US" dirty="0" smtClean="0"/>
              <a:t>Front End page </a:t>
            </a:r>
            <a:endParaRPr lang="en-US" dirty="0"/>
          </a:p>
        </p:txBody>
      </p:sp>
    </p:spTree>
    <p:extLst>
      <p:ext uri="{BB962C8B-B14F-4D97-AF65-F5344CB8AC3E}">
        <p14:creationId xmlns:p14="http://schemas.microsoft.com/office/powerpoint/2010/main" val="842834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77200" cy="1143000"/>
          </a:xfrm>
        </p:spPr>
        <p:txBody>
          <a:bodyPr>
            <a:normAutofit fontScale="90000"/>
          </a:bodyPr>
          <a:lstStyle/>
          <a:p>
            <a:r>
              <a:rPr lang="en-US" dirty="0" smtClean="0"/>
              <a:t>          </a:t>
            </a:r>
            <a:br>
              <a:rPr lang="en-US" dirty="0" smtClean="0"/>
            </a:br>
            <a:r>
              <a:rPr lang="en-US" dirty="0" smtClean="0"/>
              <a:t>             EXISTING SYSTEM</a:t>
            </a:r>
            <a:endParaRPr lang="en-US" dirty="0"/>
          </a:p>
        </p:txBody>
      </p:sp>
      <p:sp>
        <p:nvSpPr>
          <p:cNvPr id="3" name="Content Placeholder 2"/>
          <p:cNvSpPr>
            <a:spLocks noGrp="1"/>
          </p:cNvSpPr>
          <p:nvPr>
            <p:ph idx="1"/>
          </p:nvPr>
        </p:nvSpPr>
        <p:spPr/>
        <p:txBody>
          <a:bodyPr/>
          <a:lstStyle/>
          <a:p>
            <a:r>
              <a:rPr lang="en-US" sz="2800" dirty="0"/>
              <a:t>Now a days  employees  moves  through private cabs or with their individual vehicles for this every employee has to drive to their respective organization. </a:t>
            </a:r>
          </a:p>
          <a:p>
            <a:r>
              <a:rPr lang="en-US" sz="2800" dirty="0"/>
              <a:t>Which increases the traffic jam, fuel cost.</a:t>
            </a:r>
          </a:p>
          <a:p>
            <a:pPr marL="0" indent="0">
              <a:buNone/>
            </a:pPr>
            <a:r>
              <a:rPr lang="en-US" sz="2800" dirty="0"/>
              <a:t>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438912"/>
          </a:xfrm>
        </p:spPr>
        <p:txBody>
          <a:bodyPr>
            <a:normAutofit fontScale="90000"/>
          </a:bodyPr>
          <a:lstStyle/>
          <a:p>
            <a:r>
              <a:rPr lang="en-US" dirty="0" smtClean="0"/>
              <a:t>                Source Code</a:t>
            </a:r>
            <a:endParaRPr lang="en-US" dirty="0"/>
          </a:p>
        </p:txBody>
      </p:sp>
      <p:sp>
        <p:nvSpPr>
          <p:cNvPr id="3" name="Content Placeholder 2"/>
          <p:cNvSpPr>
            <a:spLocks noGrp="1"/>
          </p:cNvSpPr>
          <p:nvPr>
            <p:ph sz="half" idx="1"/>
          </p:nvPr>
        </p:nvSpPr>
        <p:spPr>
          <a:xfrm>
            <a:off x="228600" y="1066800"/>
            <a:ext cx="4267200" cy="5288125"/>
          </a:xfrm>
        </p:spPr>
        <p:txBody>
          <a:bodyPr>
            <a:normAutofit fontScale="25000" lnSpcReduction="20000"/>
          </a:bodyPr>
          <a:lstStyle/>
          <a:p>
            <a:pPr marL="0" indent="0">
              <a:buNone/>
            </a:pPr>
            <a:r>
              <a:rPr lang="en-US" sz="4800" dirty="0"/>
              <a:t>&lt;td width="165"&gt;&lt;a </a:t>
            </a:r>
            <a:r>
              <a:rPr lang="en-US" sz="4800" dirty="0" err="1"/>
              <a:t>href</a:t>
            </a:r>
            <a:r>
              <a:rPr lang="en-US" sz="4800" dirty="0"/>
              <a:t>="</a:t>
            </a:r>
            <a:r>
              <a:rPr lang="en-US" sz="4800" dirty="0" err="1"/>
              <a:t>DeleteFrom.jsp</a:t>
            </a:r>
            <a:r>
              <a:rPr lang="en-US" sz="4800" dirty="0"/>
              <a:t>" class="</a:t>
            </a:r>
            <a:r>
              <a:rPr lang="en-US" sz="4800" dirty="0" err="1"/>
              <a:t>navText</a:t>
            </a:r>
            <a:r>
              <a:rPr lang="en-US" sz="4800" dirty="0"/>
              <a:t>"&gt;DELETE FROM CAR POOL &lt;/a&gt;&lt;/td&gt;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 width="165"&gt;&lt;a </a:t>
            </a:r>
            <a:r>
              <a:rPr lang="en-US" sz="4800" dirty="0" err="1"/>
              <a:t>href</a:t>
            </a:r>
            <a:r>
              <a:rPr lang="en-US" sz="4800" dirty="0"/>
              <a:t>="</a:t>
            </a:r>
            <a:r>
              <a:rPr lang="en-US" sz="4800" dirty="0" err="1"/>
              <a:t>Logout.jsp</a:t>
            </a:r>
            <a:r>
              <a:rPr lang="en-US" sz="4800" dirty="0"/>
              <a:t>" class="</a:t>
            </a:r>
            <a:r>
              <a:rPr lang="en-US" sz="4800" dirty="0" err="1"/>
              <a:t>navText</a:t>
            </a:r>
            <a:r>
              <a:rPr lang="en-US" sz="4800" dirty="0"/>
              <a:t>"&gt;LOGOUT&lt;/a&gt;&lt;/td&gt;</a:t>
            </a:r>
          </a:p>
          <a:p>
            <a:pPr marL="0" indent="0">
              <a:buNone/>
            </a:pPr>
            <a:r>
              <a:rPr lang="en-US" sz="4800" dirty="0"/>
              <a:t>        &lt;/</a:t>
            </a:r>
            <a:r>
              <a:rPr lang="en-US" sz="4800" dirty="0" err="1"/>
              <a:t>tr</a:t>
            </a:r>
            <a:r>
              <a:rPr lang="en-US" sz="4800" dirty="0"/>
              <a:t>&gt;</a:t>
            </a:r>
          </a:p>
          <a:p>
            <a:pPr marL="0" indent="0">
              <a:buNone/>
            </a:pPr>
            <a:r>
              <a:rPr lang="en-US" sz="4800" dirty="0"/>
              <a:t>      &lt;/table&gt;</a:t>
            </a:r>
          </a:p>
          <a:p>
            <a:pPr marL="0" indent="0">
              <a:buNone/>
            </a:pPr>
            <a:r>
              <a:rPr lang="en-US" sz="4800" dirty="0"/>
              <a:t> 		&lt;table border="0" </a:t>
            </a:r>
            <a:r>
              <a:rPr lang="en-US" sz="4800" dirty="0" err="1"/>
              <a:t>cellspacing</a:t>
            </a:r>
            <a:r>
              <a:rPr lang="en-US" sz="4800" dirty="0"/>
              <a:t>="0" </a:t>
            </a:r>
            <a:r>
              <a:rPr lang="en-US" sz="4800" dirty="0" err="1"/>
              <a:t>cellpadding</a:t>
            </a:r>
            <a:r>
              <a:rPr lang="en-US" sz="4800" dirty="0"/>
              <a:t>="0" width="548"&gt;</a:t>
            </a:r>
          </a:p>
          <a:p>
            <a:pPr marL="0" indent="0">
              <a:buNone/>
            </a:pPr>
            <a:r>
              <a:rPr lang="en-US" sz="4800" dirty="0"/>
              <a:t>        &lt;</a:t>
            </a:r>
            <a:r>
              <a:rPr lang="en-US" sz="4800" dirty="0" err="1"/>
              <a:t>tr</a:t>
            </a:r>
            <a:r>
              <a:rPr lang="en-US" sz="4800" dirty="0"/>
              <a:t>&gt;</a:t>
            </a:r>
          </a:p>
          <a:p>
            <a:pPr marL="0" indent="0">
              <a:buNone/>
            </a:pPr>
            <a:r>
              <a:rPr lang="en-US" sz="4800" dirty="0"/>
              <a:t>            &lt;%</a:t>
            </a:r>
          </a:p>
          <a:p>
            <a:pPr marL="0" indent="0">
              <a:buNone/>
            </a:pPr>
            <a:r>
              <a:rPr lang="en-US" sz="4800" dirty="0" smtClean="0"/>
              <a:t>String </a:t>
            </a:r>
            <a:r>
              <a:rPr lang="en-US" sz="4800" dirty="0"/>
              <a:t>message=</a:t>
            </a:r>
            <a:r>
              <a:rPr lang="en-US" sz="4800" dirty="0" err="1"/>
              <a:t>request.getParameter</a:t>
            </a:r>
            <a:r>
              <a:rPr lang="en-US" sz="4800" dirty="0"/>
              <a:t>("</a:t>
            </a:r>
            <a:r>
              <a:rPr lang="en-US" sz="4800" dirty="0" err="1"/>
              <a:t>msg</a:t>
            </a:r>
            <a:r>
              <a:rPr lang="en-US" sz="4800" dirty="0"/>
              <a:t>");</a:t>
            </a:r>
          </a:p>
          <a:p>
            <a:pPr marL="0" indent="0">
              <a:buNone/>
            </a:pPr>
            <a:r>
              <a:rPr lang="en-US" sz="4800" dirty="0" smtClean="0"/>
              <a:t>if(message</a:t>
            </a:r>
            <a:r>
              <a:rPr lang="en-US" sz="4800" dirty="0"/>
              <a:t>!=null &amp;&amp; </a:t>
            </a:r>
            <a:r>
              <a:rPr lang="en-US" sz="4800" dirty="0" err="1"/>
              <a:t>message.equalsIgnoreCase</a:t>
            </a:r>
            <a:r>
              <a:rPr lang="en-US" sz="4800" dirty="0"/>
              <a:t>("created"))</a:t>
            </a:r>
          </a:p>
          <a:p>
            <a:pPr marL="0" indent="0">
              <a:buNone/>
            </a:pPr>
            <a:r>
              <a:rPr lang="en-US" sz="4800" dirty="0" err="1" smtClean="0"/>
              <a:t>out.println</a:t>
            </a:r>
            <a:r>
              <a:rPr lang="en-US" sz="4800" dirty="0"/>
              <a:t>("&lt;font color='Green'&gt;Car Pool created </a:t>
            </a:r>
            <a:r>
              <a:rPr lang="en-US" sz="4800" dirty="0" err="1"/>
              <a:t>sucssesfully</a:t>
            </a:r>
            <a:r>
              <a:rPr lang="en-US" sz="4800" dirty="0"/>
              <a:t>&lt;/font&gt;");</a:t>
            </a:r>
          </a:p>
          <a:p>
            <a:pPr marL="0" indent="0">
              <a:buNone/>
            </a:pPr>
            <a:r>
              <a:rPr lang="en-US" sz="4800" dirty="0" smtClean="0"/>
              <a:t>                 %&gt;</a:t>
            </a:r>
            <a:endParaRPr lang="en-US" sz="4800" dirty="0"/>
          </a:p>
          <a:p>
            <a:pPr marL="0" indent="0">
              <a:buNone/>
            </a:pPr>
            <a:r>
              <a:rPr lang="en-US" sz="4800" dirty="0" smtClean="0"/>
              <a:t>  </a:t>
            </a:r>
            <a:r>
              <a:rPr lang="en-US" sz="4800" dirty="0"/>
              <a:t>&lt;td class="</a:t>
            </a:r>
            <a:r>
              <a:rPr lang="en-US" sz="4800" dirty="0" err="1"/>
              <a:t>pageName</a:t>
            </a:r>
            <a:r>
              <a:rPr lang="en-US" sz="4800" dirty="0"/>
              <a:t>"&gt;&lt;div align="center"&gt;CREATE NEW CAR POOL... &lt;/div&gt;&lt;/td&gt;</a:t>
            </a:r>
          </a:p>
          <a:p>
            <a:pPr marL="0" indent="0">
              <a:buNone/>
            </a:pPr>
            <a:r>
              <a:rPr lang="en-US" sz="4800" dirty="0"/>
              <a:t>		&lt;/</a:t>
            </a:r>
            <a:r>
              <a:rPr lang="en-US" sz="4800" dirty="0" err="1"/>
              <a:t>tr</a:t>
            </a:r>
            <a:r>
              <a:rPr lang="en-US" sz="4800" dirty="0"/>
              <a:t>&gt;</a:t>
            </a:r>
          </a:p>
          <a:p>
            <a:pPr marL="0" indent="0">
              <a:buNone/>
            </a:pPr>
            <a:r>
              <a:rPr lang="en-US" sz="4800" dirty="0" smtClean="0"/>
              <a:t> </a:t>
            </a:r>
            <a:r>
              <a:rPr lang="en-US" sz="4800" dirty="0"/>
              <a:t>&lt;/table&gt;</a:t>
            </a:r>
          </a:p>
          <a:p>
            <a:pPr marL="0" indent="0">
              <a:buNone/>
            </a:pPr>
            <a:r>
              <a:rPr lang="en-US" sz="4800" dirty="0"/>
              <a:t>	   &lt;</a:t>
            </a:r>
            <a:r>
              <a:rPr lang="en-US" sz="4800" dirty="0" err="1"/>
              <a:t>br</a:t>
            </a:r>
            <a:r>
              <a:rPr lang="en-US" sz="4800" dirty="0"/>
              <a:t> /&gt;</a:t>
            </a:r>
          </a:p>
          <a:p>
            <a:pPr marL="0" indent="0">
              <a:buNone/>
            </a:pPr>
            <a:r>
              <a:rPr lang="en-US" sz="4800" dirty="0"/>
              <a:t>	  &lt;form id="form1" name="form1" method="post" action="</a:t>
            </a:r>
            <a:r>
              <a:rPr lang="en-US" sz="4800" dirty="0" err="1"/>
              <a:t>Create_Carpool.jsp</a:t>
            </a:r>
            <a:r>
              <a:rPr lang="en-US" sz="4800" dirty="0"/>
              <a:t>"&gt;</a:t>
            </a:r>
          </a:p>
          <a:p>
            <a:pPr marL="0" indent="0">
              <a:buNone/>
            </a:pPr>
            <a:r>
              <a:rPr lang="en-US" sz="4800" dirty="0"/>
              <a:t>	    &lt;table width="536" height="197"&gt;</a:t>
            </a:r>
          </a:p>
          <a:p>
            <a:pPr marL="0" indent="0">
              <a:buNone/>
            </a:pPr>
            <a:r>
              <a:rPr lang="en-US" sz="4800" dirty="0"/>
              <a:t>          &lt;</a:t>
            </a:r>
            <a:r>
              <a:rPr lang="en-US" sz="4800" dirty="0" err="1"/>
              <a:t>tr</a:t>
            </a:r>
            <a:r>
              <a:rPr lang="en-US" sz="4800" dirty="0"/>
              <a:t>&gt;</a:t>
            </a:r>
          </a:p>
          <a:p>
            <a:pPr marL="0" indent="0">
              <a:buNone/>
            </a:pPr>
            <a:r>
              <a:rPr lang="en-US" sz="4800" dirty="0"/>
              <a:t>            &lt;td width="205"&gt;&lt;span class="style6"&gt;Source&lt;/span&gt;&lt;/td&gt;</a:t>
            </a:r>
          </a:p>
          <a:p>
            <a:pPr marL="0" indent="0">
              <a:buNone/>
            </a:pPr>
            <a:r>
              <a:rPr lang="en-US" sz="4800" dirty="0"/>
              <a:t>            &lt;td width="319"&gt;&lt;label&gt;</a:t>
            </a:r>
          </a:p>
          <a:p>
            <a:pPr marL="0" indent="0">
              <a:buNone/>
            </a:pPr>
            <a:r>
              <a:rPr lang="en-US" sz="4800" dirty="0"/>
              <a:t>              &lt;input name="source" type="text" id="</a:t>
            </a:r>
            <a:r>
              <a:rPr lang="en-US" dirty="0"/>
              <a:t>source" /&gt;</a:t>
            </a:r>
          </a:p>
          <a:p>
            <a:pPr marL="0" indent="0">
              <a:buNone/>
            </a:pPr>
            <a:r>
              <a:rPr lang="en-US" dirty="0"/>
              <a:t>            &lt;/label&gt;&lt;/td&gt;</a:t>
            </a:r>
          </a:p>
          <a:p>
            <a:pPr marL="0" indent="0">
              <a:buNone/>
            </a:pPr>
            <a:r>
              <a:rPr lang="en-US" dirty="0"/>
              <a:t>          </a:t>
            </a:r>
            <a:r>
              <a:rPr lang="en-US" sz="4800" dirty="0"/>
              <a:t>&lt;/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b="1" dirty="0"/>
              <a:t>           </a:t>
            </a:r>
            <a:endParaRPr lang="en-US" dirty="0"/>
          </a:p>
        </p:txBody>
      </p:sp>
      <p:sp>
        <p:nvSpPr>
          <p:cNvPr id="4" name="Content Placeholder 3"/>
          <p:cNvSpPr>
            <a:spLocks noGrp="1"/>
          </p:cNvSpPr>
          <p:nvPr>
            <p:ph sz="half" idx="2"/>
          </p:nvPr>
        </p:nvSpPr>
        <p:spPr>
          <a:xfrm>
            <a:off x="4343400" y="990600"/>
            <a:ext cx="4191000" cy="5364325"/>
          </a:xfrm>
        </p:spPr>
        <p:txBody>
          <a:bodyPr>
            <a:normAutofit fontScale="25000" lnSpcReduction="20000"/>
          </a:bodyPr>
          <a:lstStyle/>
          <a:p>
            <a:pPr marL="0" indent="0">
              <a:buNone/>
            </a:pPr>
            <a:r>
              <a:rPr lang="en-US" sz="2800" dirty="0"/>
              <a:t> </a:t>
            </a:r>
            <a:r>
              <a:rPr lang="en-US" sz="4400" dirty="0"/>
              <a:t>&lt;td&gt;&lt;span class="style6"&gt;Destination&lt;/span&gt;&lt;/td&gt;</a:t>
            </a:r>
          </a:p>
          <a:p>
            <a:pPr marL="0" indent="0">
              <a:buNone/>
            </a:pPr>
            <a:r>
              <a:rPr lang="en-US" sz="4400" dirty="0"/>
              <a:t>            &lt;td&gt;&lt;label&gt;</a:t>
            </a:r>
          </a:p>
          <a:p>
            <a:pPr marL="0" indent="0">
              <a:buNone/>
            </a:pPr>
            <a:r>
              <a:rPr lang="en-US" sz="4400" dirty="0"/>
              <a:t>              &lt;input name="destination" type="text" id="destination" /&gt;</a:t>
            </a:r>
          </a:p>
          <a:p>
            <a:pPr marL="0" indent="0">
              <a:buNone/>
            </a:pPr>
            <a:r>
              <a:rPr lang="en-US" sz="4400" dirty="0"/>
              <a:t>            &lt;/label&gt;&lt;/td&gt;</a:t>
            </a:r>
          </a:p>
          <a:p>
            <a:pPr marL="0" indent="0">
              <a:buNone/>
            </a:pPr>
            <a:r>
              <a:rPr lang="en-US" sz="4400" dirty="0"/>
              <a:t>          &lt;/</a:t>
            </a:r>
            <a:r>
              <a:rPr lang="en-US" sz="4400" dirty="0" err="1"/>
              <a:t>tr</a:t>
            </a:r>
            <a:r>
              <a:rPr lang="en-US" sz="4400" dirty="0"/>
              <a:t>&gt;</a:t>
            </a:r>
          </a:p>
          <a:p>
            <a:pPr marL="0" indent="0">
              <a:buNone/>
            </a:pPr>
            <a:r>
              <a:rPr lang="en-US" sz="4400" dirty="0"/>
              <a:t>          &lt;</a:t>
            </a:r>
            <a:r>
              <a:rPr lang="en-US" sz="4400" dirty="0" err="1"/>
              <a:t>tr</a:t>
            </a:r>
            <a:r>
              <a:rPr lang="en-US" sz="4400" dirty="0"/>
              <a:t>&gt;</a:t>
            </a:r>
          </a:p>
          <a:p>
            <a:pPr marL="0" indent="0">
              <a:buNone/>
            </a:pPr>
            <a:r>
              <a:rPr lang="en-US" sz="4400" dirty="0"/>
              <a:t>            &lt;td&gt;&lt;span class="style6"&gt;Via or  Route &lt;/span&gt;&lt;/td&gt;</a:t>
            </a:r>
          </a:p>
          <a:p>
            <a:pPr marL="0" indent="0">
              <a:buNone/>
            </a:pPr>
            <a:r>
              <a:rPr lang="en-US" sz="4400" dirty="0"/>
              <a:t>            &lt;td&gt;&lt;label&gt;</a:t>
            </a:r>
          </a:p>
          <a:p>
            <a:pPr marL="0" indent="0">
              <a:buNone/>
            </a:pPr>
            <a:r>
              <a:rPr lang="en-US" sz="4400" dirty="0"/>
              <a:t>              &lt;input name="via" type="text" id="via" /&gt;</a:t>
            </a:r>
          </a:p>
          <a:p>
            <a:pPr marL="0" indent="0">
              <a:buNone/>
            </a:pPr>
            <a:r>
              <a:rPr lang="en-US" sz="4400" dirty="0"/>
              <a:t>            &lt;/label&gt;&lt;/td&gt;</a:t>
            </a:r>
          </a:p>
          <a:p>
            <a:pPr marL="0" indent="0">
              <a:buNone/>
            </a:pPr>
            <a:r>
              <a:rPr lang="en-US" sz="4400" dirty="0"/>
              <a:t>          &lt;/</a:t>
            </a:r>
            <a:r>
              <a:rPr lang="en-US" sz="4400" dirty="0" err="1"/>
              <a:t>tr</a:t>
            </a:r>
            <a:r>
              <a:rPr lang="en-US" sz="4400" dirty="0"/>
              <a:t>&gt;</a:t>
            </a:r>
          </a:p>
          <a:p>
            <a:pPr marL="0" indent="0">
              <a:buNone/>
            </a:pPr>
            <a:r>
              <a:rPr lang="en-US" sz="4400" dirty="0"/>
              <a:t>          &lt;</a:t>
            </a:r>
            <a:r>
              <a:rPr lang="en-US" sz="4400" dirty="0" err="1"/>
              <a:t>tr</a:t>
            </a:r>
            <a:r>
              <a:rPr lang="en-US" sz="4400" dirty="0"/>
              <a:t>&gt;</a:t>
            </a:r>
          </a:p>
          <a:p>
            <a:pPr marL="0" indent="0">
              <a:buNone/>
            </a:pPr>
            <a:r>
              <a:rPr lang="en-US" sz="4400" dirty="0"/>
              <a:t>            &lt;td&gt;&lt;span class="style6"&gt;Vehicle Name &lt;/span&gt;&lt;/td&gt;</a:t>
            </a:r>
          </a:p>
          <a:p>
            <a:pPr marL="0" indent="0">
              <a:buNone/>
            </a:pPr>
            <a:r>
              <a:rPr lang="en-US" sz="4400" dirty="0"/>
              <a:t>            &lt;td&gt;&lt;label&gt;</a:t>
            </a:r>
          </a:p>
          <a:p>
            <a:pPr marL="0" indent="0">
              <a:buNone/>
            </a:pPr>
            <a:r>
              <a:rPr lang="en-US" sz="4400" dirty="0"/>
              <a:t>              &lt;input name="</a:t>
            </a:r>
            <a:r>
              <a:rPr lang="en-US" sz="4400" dirty="0" err="1"/>
              <a:t>vname</a:t>
            </a:r>
            <a:r>
              <a:rPr lang="en-US" sz="4400" dirty="0"/>
              <a:t>" type="text" id="</a:t>
            </a:r>
            <a:r>
              <a:rPr lang="en-US" sz="4400" dirty="0" err="1"/>
              <a:t>vname</a:t>
            </a:r>
            <a:r>
              <a:rPr lang="en-US" sz="4400" dirty="0"/>
              <a:t>" /&gt;</a:t>
            </a:r>
          </a:p>
          <a:p>
            <a:pPr marL="0" indent="0">
              <a:buNone/>
            </a:pPr>
            <a:r>
              <a:rPr lang="en-US" sz="4400" dirty="0"/>
              <a:t>            &lt;/label&gt;&lt;/td&gt;</a:t>
            </a:r>
          </a:p>
          <a:p>
            <a:pPr marL="0" indent="0">
              <a:buNone/>
            </a:pPr>
            <a:r>
              <a:rPr lang="en-US" sz="4400" dirty="0"/>
              <a:t>          &lt;/</a:t>
            </a:r>
            <a:r>
              <a:rPr lang="en-US" sz="4400" dirty="0" err="1"/>
              <a:t>tr</a:t>
            </a:r>
            <a:r>
              <a:rPr lang="en-US" sz="4400" dirty="0"/>
              <a:t>&gt;</a:t>
            </a:r>
          </a:p>
          <a:p>
            <a:pPr marL="0" indent="0">
              <a:buNone/>
            </a:pPr>
            <a:r>
              <a:rPr lang="en-US" sz="4400" dirty="0"/>
              <a:t>          &lt;</a:t>
            </a:r>
            <a:r>
              <a:rPr lang="en-US" sz="4400" dirty="0" err="1"/>
              <a:t>tr</a:t>
            </a:r>
            <a:r>
              <a:rPr lang="en-US" sz="4400" dirty="0"/>
              <a:t>&gt;</a:t>
            </a:r>
          </a:p>
          <a:p>
            <a:pPr marL="0" indent="0">
              <a:buNone/>
            </a:pPr>
            <a:r>
              <a:rPr lang="en-US" sz="4400" dirty="0"/>
              <a:t>            &lt;td&gt;&lt;span class="style6"&gt;Vehicle Number &lt;/span&gt;&lt;/td&gt;</a:t>
            </a:r>
          </a:p>
          <a:p>
            <a:pPr marL="0" indent="0">
              <a:buNone/>
            </a:pPr>
            <a:r>
              <a:rPr lang="en-US" sz="4400" dirty="0"/>
              <a:t>            &lt;td&gt;&lt;label&gt;</a:t>
            </a:r>
          </a:p>
          <a:p>
            <a:pPr marL="0" indent="0">
              <a:buNone/>
            </a:pPr>
            <a:r>
              <a:rPr lang="en-US" sz="4400" dirty="0"/>
              <a:t>              &lt;input name="</a:t>
            </a:r>
            <a:r>
              <a:rPr lang="en-US" sz="4400" dirty="0" err="1"/>
              <a:t>vno</a:t>
            </a:r>
            <a:r>
              <a:rPr lang="en-US" sz="4400" dirty="0"/>
              <a:t>" type="text" id="</a:t>
            </a:r>
            <a:r>
              <a:rPr lang="en-US" sz="4400" dirty="0" err="1"/>
              <a:t>vno</a:t>
            </a:r>
            <a:r>
              <a:rPr lang="en-US" sz="4400" dirty="0"/>
              <a:t>" /&gt;</a:t>
            </a:r>
          </a:p>
          <a:p>
            <a:pPr marL="0" indent="0">
              <a:buNone/>
            </a:pPr>
            <a:r>
              <a:rPr lang="en-US" sz="4400" dirty="0"/>
              <a:t>            &lt;/label&gt;&lt;/td&gt;</a:t>
            </a:r>
          </a:p>
          <a:p>
            <a:pPr marL="0" indent="0">
              <a:buNone/>
            </a:pPr>
            <a:r>
              <a:rPr lang="en-US" sz="4400" dirty="0"/>
              <a:t>          &lt;/</a:t>
            </a:r>
            <a:r>
              <a:rPr lang="en-US" sz="4400" dirty="0" err="1"/>
              <a:t>tr</a:t>
            </a:r>
            <a:r>
              <a:rPr lang="en-US" sz="4400" dirty="0"/>
              <a:t>&gt;</a:t>
            </a:r>
          </a:p>
          <a:p>
            <a:pPr marL="0" indent="0">
              <a:buNone/>
            </a:pPr>
            <a:r>
              <a:rPr lang="en-US" sz="4400" dirty="0"/>
              <a:t>          &lt;</a:t>
            </a:r>
            <a:r>
              <a:rPr lang="en-US" sz="4400" dirty="0" err="1"/>
              <a:t>tr</a:t>
            </a:r>
            <a:r>
              <a:rPr lang="en-US" sz="4400" dirty="0"/>
              <a:t>&gt;</a:t>
            </a:r>
          </a:p>
          <a:p>
            <a:pPr marL="0" indent="0">
              <a:buNone/>
            </a:pPr>
            <a:r>
              <a:rPr lang="en-US" sz="4400" dirty="0"/>
              <a:t>            &lt;td height="15"&gt;&lt;span class="style6"&gt;Vehicle Type &lt;/span&gt;&lt;/td&gt;</a:t>
            </a:r>
          </a:p>
          <a:p>
            <a:pPr marL="0" indent="0">
              <a:buNone/>
            </a:pPr>
            <a:r>
              <a:rPr lang="en-US" sz="4400" dirty="0"/>
              <a:t>            &lt;td&gt;&lt;label&gt;</a:t>
            </a:r>
          </a:p>
          <a:p>
            <a:pPr marL="0" indent="0">
              <a:buNone/>
            </a:pPr>
            <a:r>
              <a:rPr lang="en-US" sz="4400" dirty="0"/>
              <a:t>                    &lt;select name="</a:t>
            </a:r>
            <a:r>
              <a:rPr lang="en-US" sz="4400" dirty="0" err="1"/>
              <a:t>vtype</a:t>
            </a:r>
            <a:r>
              <a:rPr lang="en-US" sz="4400" dirty="0"/>
              <a:t>"&gt;</a:t>
            </a:r>
          </a:p>
          <a:p>
            <a:pPr marL="0" indent="0">
              <a:buNone/>
            </a:pPr>
            <a:r>
              <a:rPr lang="en-US" sz="4400" dirty="0"/>
              <a:t>                        &lt;option&gt;AC&lt;/option&gt;</a:t>
            </a:r>
          </a:p>
          <a:p>
            <a:pPr marL="0" indent="0">
              <a:buNone/>
            </a:pPr>
            <a:r>
              <a:rPr lang="en-US" sz="4400" dirty="0"/>
              <a:t>                        &lt;option&gt;NON AC&lt;/option&gt;</a:t>
            </a:r>
          </a:p>
          <a:p>
            <a:pPr marL="0" indent="0">
              <a:buNone/>
            </a:pPr>
            <a:r>
              <a:rPr lang="en-US" sz="4400" dirty="0"/>
              <a:t>                    &lt;/select&gt;</a:t>
            </a:r>
          </a:p>
          <a:p>
            <a:pPr marL="0" indent="0">
              <a:buNone/>
            </a:pPr>
            <a:r>
              <a:rPr lang="en-US" sz="4400" dirty="0"/>
              <a:t>            &lt;/label&gt;&lt;/td&gt;</a:t>
            </a:r>
          </a:p>
          <a:p>
            <a:pPr marL="0" indent="0">
              <a:buNone/>
            </a:pPr>
            <a:r>
              <a:rPr lang="en-US" sz="4400" dirty="0"/>
              <a:t>          &lt;/</a:t>
            </a:r>
            <a:r>
              <a:rPr lang="en-US" sz="4400" dirty="0" err="1"/>
              <a:t>tr</a:t>
            </a:r>
            <a:r>
              <a:rPr lang="en-US" sz="4400" dirty="0"/>
              <a:t>&gt;</a:t>
            </a:r>
          </a:p>
          <a:p>
            <a:r>
              <a:rPr lang="en-US" sz="4400" b="1" dirty="0"/>
              <a:t>        </a:t>
            </a:r>
            <a:endParaRPr lang="en-US" dirty="0"/>
          </a:p>
        </p:txBody>
      </p:sp>
    </p:spTree>
    <p:extLst>
      <p:ext uri="{BB962C8B-B14F-4D97-AF65-F5344CB8AC3E}">
        <p14:creationId xmlns:p14="http://schemas.microsoft.com/office/powerpoint/2010/main" val="1837515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               Source Code</a:t>
            </a:r>
            <a:endParaRPr lang="en-US" dirty="0"/>
          </a:p>
        </p:txBody>
      </p:sp>
      <p:sp>
        <p:nvSpPr>
          <p:cNvPr id="3" name="Content Placeholder 2"/>
          <p:cNvSpPr>
            <a:spLocks noGrp="1"/>
          </p:cNvSpPr>
          <p:nvPr>
            <p:ph sz="half" idx="1"/>
          </p:nvPr>
        </p:nvSpPr>
        <p:spPr>
          <a:xfrm>
            <a:off x="152400" y="990600"/>
            <a:ext cx="4343400" cy="5364325"/>
          </a:xfrm>
        </p:spPr>
        <p:txBody>
          <a:bodyPr>
            <a:normAutofit fontScale="25000" lnSpcReduction="20000"/>
          </a:bodyPr>
          <a:lstStyle/>
          <a:p>
            <a:pPr marL="0" indent="0">
              <a:buNone/>
            </a:pPr>
            <a:r>
              <a:rPr lang="en-US" sz="4800" dirty="0"/>
              <a:t> &lt;td&gt;&lt;span class="style6"&gt;</a:t>
            </a:r>
            <a:r>
              <a:rPr lang="en-US" sz="4800" dirty="0" err="1"/>
              <a:t>No.of</a:t>
            </a:r>
            <a:r>
              <a:rPr lang="en-US" sz="4800" dirty="0"/>
              <a:t> vacancies &lt;/span&gt;&lt;/td&gt;</a:t>
            </a:r>
          </a:p>
          <a:p>
            <a:pPr marL="0" indent="0">
              <a:buNone/>
            </a:pPr>
            <a:r>
              <a:rPr lang="en-US" sz="4800" dirty="0"/>
              <a:t>            &lt;td&gt;&lt;label&gt;</a:t>
            </a:r>
          </a:p>
          <a:p>
            <a:pPr marL="0" indent="0">
              <a:buNone/>
            </a:pPr>
            <a:r>
              <a:rPr lang="en-US" sz="4800" dirty="0"/>
              <a:t>              &lt;input name="vacancies" type="text" id="vacancies" /&gt;</a:t>
            </a:r>
          </a:p>
          <a:p>
            <a:pPr marL="0" indent="0">
              <a:buNone/>
            </a:pPr>
            <a:r>
              <a:rPr lang="en-US" sz="4800" dirty="0"/>
              <a:t>            &lt;/label&gt;&lt;/td&gt;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&lt;td&gt;&lt;span class="style6"&gt;Driving </a:t>
            </a:r>
            <a:r>
              <a:rPr lang="en-US" sz="4800" dirty="0" err="1"/>
              <a:t>licence</a:t>
            </a:r>
            <a:r>
              <a:rPr lang="en-US" sz="4800" dirty="0"/>
              <a:t> Number &lt;/span&gt;&lt;/td&gt;</a:t>
            </a:r>
          </a:p>
          <a:p>
            <a:pPr marL="0" indent="0">
              <a:buNone/>
            </a:pPr>
            <a:r>
              <a:rPr lang="en-US" sz="4800" dirty="0"/>
              <a:t>            &lt;td&gt;&lt;label&gt;</a:t>
            </a:r>
          </a:p>
          <a:p>
            <a:pPr marL="0" indent="0">
              <a:buNone/>
            </a:pPr>
            <a:r>
              <a:rPr lang="en-US" sz="4800" dirty="0"/>
              <a:t>              &lt;input name="</a:t>
            </a:r>
            <a:r>
              <a:rPr lang="en-US" sz="4800" dirty="0" err="1"/>
              <a:t>lno</a:t>
            </a:r>
            <a:r>
              <a:rPr lang="en-US" sz="4800" dirty="0"/>
              <a:t>" type="text" id="</a:t>
            </a:r>
            <a:r>
              <a:rPr lang="en-US" sz="4800" dirty="0" err="1"/>
              <a:t>lno</a:t>
            </a:r>
            <a:r>
              <a:rPr lang="en-US" sz="4800" dirty="0"/>
              <a:t>" /&gt;</a:t>
            </a:r>
          </a:p>
          <a:p>
            <a:pPr marL="0" indent="0">
              <a:buNone/>
            </a:pPr>
            <a:r>
              <a:rPr lang="en-US" sz="4800" dirty="0"/>
              <a:t>            &lt;/label&gt;&lt;/td&gt;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&lt;td&gt;&lt;span class="style8"&gt;Shift&lt;/span&gt;&lt;/td&gt;</a:t>
            </a:r>
          </a:p>
          <a:p>
            <a:pPr marL="0" indent="0">
              <a:buNone/>
            </a:pPr>
            <a:r>
              <a:rPr lang="en-US" sz="4800" dirty="0"/>
              <a:t>            &lt;td&gt;&lt;select name="shift"&gt;</a:t>
            </a:r>
          </a:p>
          <a:p>
            <a:pPr marL="0" indent="0">
              <a:buNone/>
            </a:pPr>
            <a:r>
              <a:rPr lang="en-US" sz="4800" dirty="0"/>
              <a:t>                    &lt;option&gt;Morning&lt;/option&gt;</a:t>
            </a:r>
          </a:p>
          <a:p>
            <a:pPr marL="0" indent="0">
              <a:buNone/>
            </a:pPr>
            <a:r>
              <a:rPr lang="en-US" sz="4800" dirty="0"/>
              <a:t>                    &lt;option&gt;Evening&lt;/option&gt;</a:t>
            </a:r>
          </a:p>
          <a:p>
            <a:pPr marL="0" indent="0">
              <a:buNone/>
            </a:pPr>
            <a:r>
              <a:rPr lang="en-US" sz="4800" dirty="0"/>
              <a:t>                    &lt;option&gt;Night&lt;/option&gt;</a:t>
            </a:r>
          </a:p>
          <a:p>
            <a:pPr marL="0" indent="0">
              <a:buNone/>
            </a:pPr>
            <a:r>
              <a:rPr lang="en-US" sz="4800" dirty="0"/>
              <a:t>                &lt;/select&gt;&lt;/td&gt;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&lt;td&gt;&lt;span class="style8"&gt;</a:t>
            </a:r>
          </a:p>
          <a:p>
            <a:pPr marL="0" indent="0">
              <a:buNone/>
            </a:pPr>
            <a:r>
              <a:rPr lang="en-US" sz="4800" dirty="0"/>
              <a:t>              &lt;label&gt;</a:t>
            </a:r>
          </a:p>
          <a:p>
            <a:pPr marL="0" indent="0">
              <a:buNone/>
            </a:pPr>
            <a:r>
              <a:rPr lang="en-US" sz="4800" dirty="0"/>
              <a:t>              &lt;input type="submit" name="Submit" value="Create" /&gt;</a:t>
            </a:r>
          </a:p>
          <a:p>
            <a:pPr marL="0" indent="0">
              <a:buNone/>
            </a:pPr>
            <a:r>
              <a:rPr lang="en-US" sz="4800" dirty="0"/>
              <a:t>              &lt;/label&gt;</a:t>
            </a:r>
          </a:p>
          <a:p>
            <a:pPr marL="0" indent="0">
              <a:buNone/>
            </a:pPr>
            <a:r>
              <a:rPr lang="en-US" sz="4800" dirty="0"/>
              <a:t>            &lt;/span&gt;&lt;/td&gt;</a:t>
            </a:r>
          </a:p>
          <a:p>
            <a:pPr marL="0" indent="0">
              <a:buNone/>
            </a:pPr>
            <a:r>
              <a:rPr lang="en-US" sz="4800" dirty="0"/>
              <a:t>            &lt;td&gt;&lt;label&gt;</a:t>
            </a:r>
          </a:p>
          <a:p>
            <a:endParaRPr lang="en-US" sz="4800" dirty="0"/>
          </a:p>
          <a:p>
            <a:pPr marL="0" indent="0">
              <a:buNone/>
            </a:pPr>
            <a:endParaRPr lang="en-US" sz="4800" baseline="-25000" dirty="0"/>
          </a:p>
        </p:txBody>
      </p:sp>
      <p:sp>
        <p:nvSpPr>
          <p:cNvPr id="4" name="Content Placeholder 3"/>
          <p:cNvSpPr>
            <a:spLocks noGrp="1"/>
          </p:cNvSpPr>
          <p:nvPr>
            <p:ph sz="half" idx="2"/>
          </p:nvPr>
        </p:nvSpPr>
        <p:spPr>
          <a:xfrm>
            <a:off x="4419600" y="914400"/>
            <a:ext cx="4267200" cy="5440525"/>
          </a:xfrm>
        </p:spPr>
        <p:txBody>
          <a:bodyPr>
            <a:normAutofit fontScale="25000" lnSpcReduction="20000"/>
          </a:bodyPr>
          <a:lstStyle/>
          <a:p>
            <a:pPr marL="0" indent="0">
              <a:buNone/>
            </a:pPr>
            <a:r>
              <a:rPr lang="en-US" sz="2800" dirty="0"/>
              <a:t> </a:t>
            </a:r>
            <a:r>
              <a:rPr lang="en-US" sz="4800" dirty="0"/>
              <a:t>&lt;input type="reset" name="Submit2" value="Reset" /&gt;</a:t>
            </a:r>
          </a:p>
          <a:p>
            <a:pPr marL="0" indent="0">
              <a:buNone/>
            </a:pPr>
            <a:r>
              <a:rPr lang="en-US" sz="4800" dirty="0"/>
              <a:t>            &lt;/label&gt;&lt;/td&gt;</a:t>
            </a:r>
          </a:p>
          <a:p>
            <a:pPr marL="0" indent="0">
              <a:buNone/>
            </a:pPr>
            <a:r>
              <a:rPr lang="en-US" sz="4800" dirty="0"/>
              <a:t>          &lt;/</a:t>
            </a:r>
            <a:r>
              <a:rPr lang="en-US" sz="4800" dirty="0" err="1"/>
              <a:t>tr</a:t>
            </a:r>
            <a:r>
              <a:rPr lang="en-US" sz="4800" dirty="0"/>
              <a:t>&gt;</a:t>
            </a:r>
          </a:p>
          <a:p>
            <a:pPr marL="0" indent="0">
              <a:buNone/>
            </a:pPr>
            <a:r>
              <a:rPr lang="en-US" sz="4800" dirty="0"/>
              <a:t>        &lt;/table&gt;</a:t>
            </a:r>
          </a:p>
          <a:p>
            <a:pPr marL="0" indent="0">
              <a:buNone/>
            </a:pPr>
            <a:r>
              <a:rPr lang="en-US" sz="4800" dirty="0"/>
              <a:t>      &lt;/form&gt;</a:t>
            </a:r>
          </a:p>
          <a:p>
            <a:pPr marL="0" indent="0">
              <a:buNone/>
            </a:pPr>
            <a:r>
              <a:rPr lang="en-US" sz="4800" dirty="0"/>
              <a:t>      &lt;script language="JavaScript" type="text/</a:t>
            </a:r>
            <a:r>
              <a:rPr lang="en-US" sz="4800" dirty="0" err="1"/>
              <a:t>javascript</a:t>
            </a:r>
            <a:r>
              <a:rPr lang="en-US" sz="4800" dirty="0"/>
              <a:t>"&gt;</a:t>
            </a:r>
          </a:p>
          <a:p>
            <a:pPr marL="0" indent="0">
              <a:buNone/>
            </a:pPr>
            <a:r>
              <a:rPr lang="en-US" sz="4800" dirty="0"/>
              <a:t>  </a:t>
            </a:r>
            <a:r>
              <a:rPr lang="en-US" sz="4800" dirty="0" err="1"/>
              <a:t>var</a:t>
            </a:r>
            <a:r>
              <a:rPr lang="en-US" sz="4800" dirty="0"/>
              <a:t> </a:t>
            </a:r>
            <a:r>
              <a:rPr lang="en-US" sz="4800" dirty="0" err="1"/>
              <a:t>frmvalidator</a:t>
            </a:r>
            <a:r>
              <a:rPr lang="en-US" sz="4800" dirty="0"/>
              <a:t>  = new Validator("form1");</a:t>
            </a:r>
          </a:p>
          <a:p>
            <a:pPr marL="0" indent="0">
              <a:buNone/>
            </a:pPr>
            <a:r>
              <a:rPr lang="en-US" sz="4800" dirty="0"/>
              <a:t>  </a:t>
            </a:r>
            <a:r>
              <a:rPr lang="en-US" sz="4800" dirty="0" err="1"/>
              <a:t>frmvalidator.addValidation</a:t>
            </a:r>
            <a:r>
              <a:rPr lang="en-US" sz="4800" dirty="0"/>
              <a:t>("source","</a:t>
            </a:r>
            <a:r>
              <a:rPr lang="en-US" sz="4800" dirty="0" err="1"/>
              <a:t>req</a:t>
            </a:r>
            <a:r>
              <a:rPr lang="en-US" sz="4800" dirty="0"/>
              <a:t>","Please enter source");</a:t>
            </a:r>
          </a:p>
          <a:p>
            <a:pPr marL="0" indent="0">
              <a:buNone/>
            </a:pPr>
            <a:r>
              <a:rPr lang="en-US" sz="4800" dirty="0"/>
              <a:t> </a:t>
            </a:r>
            <a:r>
              <a:rPr lang="en-US" sz="4800" dirty="0" err="1"/>
              <a:t>frmvalidator.addValidation</a:t>
            </a:r>
            <a:r>
              <a:rPr lang="en-US" sz="4800" dirty="0"/>
              <a:t>("destination","</a:t>
            </a:r>
            <a:r>
              <a:rPr lang="en-US" sz="4800" dirty="0" err="1"/>
              <a:t>req</a:t>
            </a:r>
            <a:r>
              <a:rPr lang="en-US" sz="4800" dirty="0"/>
              <a:t>","Please destination");</a:t>
            </a:r>
          </a:p>
          <a:p>
            <a:pPr marL="0" indent="0">
              <a:buNone/>
            </a:pPr>
            <a:r>
              <a:rPr lang="en-US" sz="4800" dirty="0"/>
              <a:t>   </a:t>
            </a:r>
            <a:r>
              <a:rPr lang="en-US" sz="4800" dirty="0" err="1"/>
              <a:t>frmvalidator.addValidation</a:t>
            </a:r>
            <a:r>
              <a:rPr lang="en-US" sz="4800" dirty="0"/>
              <a:t>("via","</a:t>
            </a:r>
            <a:r>
              <a:rPr lang="en-US" sz="4800" dirty="0" err="1"/>
              <a:t>req</a:t>
            </a:r>
            <a:r>
              <a:rPr lang="en-US" sz="4800" dirty="0"/>
              <a:t>","Please enter Via");</a:t>
            </a:r>
          </a:p>
          <a:p>
            <a:pPr marL="0" indent="0">
              <a:buNone/>
            </a:pPr>
            <a:r>
              <a:rPr lang="en-US" sz="4800" dirty="0"/>
              <a:t>    </a:t>
            </a:r>
            <a:r>
              <a:rPr lang="en-US" sz="4800" dirty="0" err="1"/>
              <a:t>frmvalidator.addValidation</a:t>
            </a:r>
            <a:r>
              <a:rPr lang="en-US" sz="4800" dirty="0"/>
              <a:t>("</a:t>
            </a:r>
            <a:r>
              <a:rPr lang="en-US" sz="4800" dirty="0" err="1"/>
              <a:t>vname</a:t>
            </a:r>
            <a:r>
              <a:rPr lang="en-US" sz="4800" dirty="0"/>
              <a:t>","</a:t>
            </a:r>
            <a:r>
              <a:rPr lang="en-US" sz="4800" dirty="0" err="1"/>
              <a:t>req</a:t>
            </a:r>
            <a:r>
              <a:rPr lang="en-US" sz="4800" dirty="0"/>
              <a:t>","Please enter vehicle name");</a:t>
            </a:r>
          </a:p>
          <a:p>
            <a:pPr marL="0" indent="0">
              <a:buNone/>
            </a:pPr>
            <a:r>
              <a:rPr lang="en-US" sz="4800" dirty="0"/>
              <a:t>   </a:t>
            </a:r>
            <a:r>
              <a:rPr lang="en-US" sz="4800" dirty="0" err="1"/>
              <a:t>frmvalidator.addValidation</a:t>
            </a:r>
            <a:r>
              <a:rPr lang="en-US" sz="4800" dirty="0"/>
              <a:t>("</a:t>
            </a:r>
            <a:r>
              <a:rPr lang="en-US" sz="4800" dirty="0" err="1"/>
              <a:t>vacancies","numeric</a:t>
            </a:r>
            <a:r>
              <a:rPr lang="en-US" sz="4800" dirty="0"/>
              <a:t>");</a:t>
            </a:r>
          </a:p>
          <a:p>
            <a:pPr marL="0" indent="0">
              <a:buNone/>
            </a:pPr>
            <a:r>
              <a:rPr lang="en-US" sz="4800" dirty="0" err="1"/>
              <a:t>frmvalidator.addValidation</a:t>
            </a:r>
            <a:r>
              <a:rPr lang="en-US" sz="4800" dirty="0"/>
              <a:t>("vacancies","</a:t>
            </a:r>
            <a:r>
              <a:rPr lang="en-US" sz="4800" dirty="0" err="1"/>
              <a:t>req</a:t>
            </a:r>
            <a:r>
              <a:rPr lang="en-US" sz="4800" dirty="0"/>
              <a:t>","Please enter no of vacancies");</a:t>
            </a:r>
          </a:p>
          <a:p>
            <a:pPr marL="0" indent="0">
              <a:buNone/>
            </a:pPr>
            <a:r>
              <a:rPr lang="en-US" sz="4800" dirty="0"/>
              <a:t> </a:t>
            </a:r>
            <a:r>
              <a:rPr lang="en-US" sz="4800" dirty="0" err="1"/>
              <a:t>frmvalidator.addValidation</a:t>
            </a:r>
            <a:r>
              <a:rPr lang="en-US" sz="4800" dirty="0"/>
              <a:t>("</a:t>
            </a:r>
            <a:r>
              <a:rPr lang="en-US" sz="4800" dirty="0" err="1"/>
              <a:t>lno</a:t>
            </a:r>
            <a:r>
              <a:rPr lang="en-US" sz="4800" dirty="0"/>
              <a:t>","</a:t>
            </a:r>
            <a:r>
              <a:rPr lang="en-US" sz="4800" dirty="0" err="1"/>
              <a:t>req</a:t>
            </a:r>
            <a:r>
              <a:rPr lang="en-US" sz="4800" dirty="0"/>
              <a:t>","Please enter </a:t>
            </a:r>
            <a:r>
              <a:rPr lang="en-US" sz="4800" dirty="0" err="1"/>
              <a:t>Licence</a:t>
            </a:r>
            <a:r>
              <a:rPr lang="en-US" sz="4800" dirty="0"/>
              <a:t> no");</a:t>
            </a:r>
          </a:p>
          <a:p>
            <a:pPr marL="0" indent="0">
              <a:buNone/>
            </a:pPr>
            <a:r>
              <a:rPr lang="en-US" sz="4800" dirty="0"/>
              <a:t>&lt;/script&gt;</a:t>
            </a:r>
          </a:p>
          <a:p>
            <a:pPr marL="0" indent="0">
              <a:buNone/>
            </a:pPr>
            <a:r>
              <a:rPr lang="en-US" sz="4800" dirty="0"/>
              <a:t>  &lt;/td&gt;  &lt;/</a:t>
            </a:r>
            <a:r>
              <a:rPr lang="en-US" sz="4800" dirty="0" err="1"/>
              <a:t>tr</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&lt;td width="165"&gt;&amp;</a:t>
            </a:r>
            <a:r>
              <a:rPr lang="en-US" sz="4800" dirty="0" err="1"/>
              <a:t>nbsp</a:t>
            </a:r>
            <a:r>
              <a:rPr lang="en-US" sz="4800" dirty="0"/>
              <a:t>;&lt;/td&gt;</a:t>
            </a:r>
          </a:p>
          <a:p>
            <a:pPr marL="0" indent="0">
              <a:buNone/>
            </a:pPr>
            <a:r>
              <a:rPr lang="en-US" sz="4800" dirty="0"/>
              <a:t>    &lt;td width="50"&gt;&amp;</a:t>
            </a:r>
            <a:r>
              <a:rPr lang="en-US" sz="4800" dirty="0" err="1"/>
              <a:t>nbsp</a:t>
            </a:r>
            <a:r>
              <a:rPr lang="en-US" sz="4800" dirty="0"/>
              <a:t>;&lt;/td&gt;</a:t>
            </a:r>
          </a:p>
          <a:p>
            <a:pPr marL="0" indent="0">
              <a:buNone/>
            </a:pPr>
            <a:r>
              <a:rPr lang="en-US" sz="4800" dirty="0"/>
              <a:t>    &lt;td width="167"&gt;&amp;</a:t>
            </a:r>
            <a:r>
              <a:rPr lang="en-US" sz="4800" dirty="0" err="1"/>
              <a:t>nbsp</a:t>
            </a:r>
            <a:r>
              <a:rPr lang="en-US" sz="4800" dirty="0"/>
              <a:t>;&lt;/td&gt;</a:t>
            </a:r>
          </a:p>
          <a:p>
            <a:pPr marL="0" indent="0">
              <a:buNone/>
            </a:pPr>
            <a:r>
              <a:rPr lang="en-US" sz="4800" dirty="0"/>
              <a:t>    &lt;td width="138"&gt;&amp;</a:t>
            </a:r>
            <a:r>
              <a:rPr lang="en-US" sz="4800" dirty="0" err="1"/>
              <a:t>nbsp</a:t>
            </a:r>
            <a:r>
              <a:rPr lang="en-US" sz="4800" dirty="0"/>
              <a:t>;&lt;/td&gt;</a:t>
            </a:r>
          </a:p>
          <a:p>
            <a:pPr marL="0" indent="0">
              <a:buNone/>
            </a:pPr>
            <a:r>
              <a:rPr lang="en-US" sz="4800" dirty="0"/>
              <a:t>&lt;/</a:t>
            </a:r>
            <a:r>
              <a:rPr lang="en-US" sz="4800" dirty="0" err="1"/>
              <a:t>tr</a:t>
            </a:r>
            <a:r>
              <a:rPr lang="en-US" sz="4800" dirty="0"/>
              <a:t>&gt;</a:t>
            </a:r>
          </a:p>
          <a:p>
            <a:pPr marL="0" indent="0">
              <a:buNone/>
            </a:pPr>
            <a:r>
              <a:rPr lang="en-US" sz="4800" dirty="0"/>
              <a:t>&lt;/table&gt;</a:t>
            </a:r>
          </a:p>
          <a:p>
            <a:pPr marL="0" indent="0">
              <a:buNone/>
            </a:pPr>
            <a:r>
              <a:rPr lang="en-US" sz="4800" dirty="0"/>
              <a:t>&lt;/body&gt;</a:t>
            </a:r>
          </a:p>
          <a:p>
            <a:pPr marL="0" indent="0">
              <a:buNone/>
            </a:pPr>
            <a:r>
              <a:rPr lang="en-US" sz="2800" dirty="0"/>
              <a:t>&lt;/html&gt;</a:t>
            </a:r>
          </a:p>
          <a:p>
            <a:pPr marL="0" indent="0">
              <a:buNone/>
            </a:pPr>
            <a:r>
              <a:rPr lang="en-US" sz="2800" dirty="0"/>
              <a:t> </a:t>
            </a:r>
            <a:endParaRPr lang="en-US" dirty="0"/>
          </a:p>
        </p:txBody>
      </p:sp>
    </p:spTree>
    <p:extLst>
      <p:ext uri="{BB962C8B-B14F-4D97-AF65-F5344CB8AC3E}">
        <p14:creationId xmlns:p14="http://schemas.microsoft.com/office/powerpoint/2010/main" val="461877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33400"/>
            <a:ext cx="8229600" cy="627888"/>
          </a:xfrm>
        </p:spPr>
        <p:txBody>
          <a:bodyPr>
            <a:normAutofit fontScale="90000"/>
          </a:bodyPr>
          <a:lstStyle/>
          <a:p>
            <a:r>
              <a:rPr lang="en-US" dirty="0" smtClean="0"/>
              <a:t>                    Source code </a:t>
            </a:r>
            <a:endParaRPr lang="en-US" dirty="0"/>
          </a:p>
        </p:txBody>
      </p:sp>
      <p:sp>
        <p:nvSpPr>
          <p:cNvPr id="3" name="Content Placeholder 2"/>
          <p:cNvSpPr>
            <a:spLocks noGrp="1"/>
          </p:cNvSpPr>
          <p:nvPr>
            <p:ph sz="half" idx="1"/>
          </p:nvPr>
        </p:nvSpPr>
        <p:spPr>
          <a:xfrm>
            <a:off x="304800" y="1752600"/>
            <a:ext cx="4343400" cy="5638799"/>
          </a:xfrm>
        </p:spPr>
        <p:txBody>
          <a:bodyPr>
            <a:noAutofit/>
          </a:bodyPr>
          <a:lstStyle/>
          <a:p>
            <a:pPr marL="0" indent="0">
              <a:buNone/>
            </a:pPr>
            <a:r>
              <a:rPr lang="en-US" sz="1600" b="1" dirty="0" err="1"/>
              <a:t>Create_Carpool.jsp</a:t>
            </a:r>
            <a:r>
              <a:rPr lang="en-US" sz="1600" b="1" dirty="0"/>
              <a:t>:</a:t>
            </a:r>
            <a:endParaRPr lang="en-US" sz="1600" dirty="0"/>
          </a:p>
          <a:p>
            <a:pPr marL="0" indent="0">
              <a:buNone/>
            </a:pPr>
            <a:endParaRPr lang="en-US" sz="1200" dirty="0"/>
          </a:p>
          <a:p>
            <a:pPr marL="0" indent="0">
              <a:buNone/>
            </a:pPr>
            <a:r>
              <a:rPr lang="en-US" sz="1200" dirty="0" smtClean="0"/>
              <a:t>&lt;</a:t>
            </a:r>
            <a:r>
              <a:rPr lang="en-US" sz="1200" dirty="0" err="1"/>
              <a:t>jsp:useBean</a:t>
            </a:r>
            <a:r>
              <a:rPr lang="en-US" sz="1200" dirty="0"/>
              <a:t> id="</a:t>
            </a:r>
            <a:r>
              <a:rPr lang="en-US" sz="1200" dirty="0" err="1"/>
              <a:t>dbcon</a:t>
            </a:r>
            <a:r>
              <a:rPr lang="en-US" sz="1200" dirty="0"/>
              <a:t>" class="</a:t>
            </a:r>
            <a:r>
              <a:rPr lang="en-US" sz="1200" dirty="0" err="1"/>
              <a:t>databasecon.DataBase</a:t>
            </a:r>
            <a:r>
              <a:rPr lang="en-US" sz="1200" dirty="0"/>
              <a:t>"/&gt;</a:t>
            </a:r>
          </a:p>
          <a:p>
            <a:pPr marL="0" indent="0">
              <a:buNone/>
            </a:pPr>
            <a:r>
              <a:rPr lang="en-US" sz="1200" dirty="0"/>
              <a:t>        &lt;%@page import="</a:t>
            </a:r>
            <a:r>
              <a:rPr lang="en-US" sz="1200" dirty="0" err="1"/>
              <a:t>java.sql</a:t>
            </a:r>
            <a:r>
              <a:rPr lang="en-US" sz="1200" dirty="0"/>
              <a:t>.*" %&gt;</a:t>
            </a:r>
          </a:p>
          <a:p>
            <a:pPr marL="0" indent="0">
              <a:buNone/>
            </a:pPr>
            <a:r>
              <a:rPr lang="en-US" sz="1200" dirty="0"/>
              <a:t>            &lt;%!</a:t>
            </a:r>
          </a:p>
          <a:p>
            <a:pPr marL="0" indent="0">
              <a:buNone/>
            </a:pPr>
            <a:r>
              <a:rPr lang="en-US" sz="1200" dirty="0"/>
              <a:t>Connection con;</a:t>
            </a:r>
          </a:p>
          <a:p>
            <a:pPr marL="0" indent="0">
              <a:buNone/>
            </a:pPr>
            <a:r>
              <a:rPr lang="en-US" sz="1200" dirty="0" err="1"/>
              <a:t>PreparedStatement</a:t>
            </a:r>
            <a:r>
              <a:rPr lang="en-US" sz="1200" dirty="0"/>
              <a:t> </a:t>
            </a:r>
            <a:r>
              <a:rPr lang="en-US" sz="1200" dirty="0" err="1"/>
              <a:t>pst</a:t>
            </a:r>
            <a:r>
              <a:rPr lang="en-US" sz="1200" dirty="0"/>
              <a:t>;</a:t>
            </a:r>
          </a:p>
          <a:p>
            <a:pPr marL="0" indent="0">
              <a:buNone/>
            </a:pPr>
            <a:r>
              <a:rPr lang="en-US" sz="1200" dirty="0" err="1"/>
              <a:t>ResultSet</a:t>
            </a:r>
            <a:r>
              <a:rPr lang="en-US" sz="1200" dirty="0"/>
              <a:t> </a:t>
            </a:r>
            <a:r>
              <a:rPr lang="en-US" sz="1200" dirty="0" err="1"/>
              <a:t>rs</a:t>
            </a:r>
            <a:r>
              <a:rPr lang="en-US" sz="1200" dirty="0"/>
              <a:t>;</a:t>
            </a:r>
          </a:p>
          <a:p>
            <a:pPr marL="0" indent="0">
              <a:buNone/>
            </a:pPr>
            <a:r>
              <a:rPr lang="en-US" sz="1200" dirty="0" err="1"/>
              <a:t>int</a:t>
            </a:r>
            <a:r>
              <a:rPr lang="en-US" sz="1200" dirty="0"/>
              <a:t> id;</a:t>
            </a:r>
          </a:p>
          <a:p>
            <a:pPr marL="0" indent="0">
              <a:buNone/>
            </a:pPr>
            <a:r>
              <a:rPr lang="en-US" sz="1200" dirty="0"/>
              <a:t>String </a:t>
            </a:r>
            <a:r>
              <a:rPr lang="en-US" sz="1200" dirty="0" err="1"/>
              <a:t>eid,source,destination,via,vname,vno,vtype,vacancies,lno,shift</a:t>
            </a:r>
            <a:r>
              <a:rPr lang="en-US" sz="1200" dirty="0"/>
              <a:t>;</a:t>
            </a:r>
          </a:p>
          <a:p>
            <a:pPr marL="0" indent="0">
              <a:buNone/>
            </a:pPr>
            <a:r>
              <a:rPr lang="en-US" sz="1200" dirty="0"/>
              <a:t>%&gt;</a:t>
            </a:r>
          </a:p>
          <a:p>
            <a:pPr marL="0" indent="0">
              <a:buNone/>
            </a:pPr>
            <a:r>
              <a:rPr lang="en-US" sz="1200" dirty="0"/>
              <a:t>&lt;%</a:t>
            </a:r>
          </a:p>
          <a:p>
            <a:pPr marL="0" indent="0">
              <a:buNone/>
            </a:pPr>
            <a:r>
              <a:rPr lang="en-US" sz="1200" dirty="0"/>
              <a:t>   con=</a:t>
            </a:r>
            <a:r>
              <a:rPr lang="en-US" sz="1200" dirty="0" err="1"/>
              <a:t>dbcon.getCon</a:t>
            </a:r>
            <a:r>
              <a:rPr lang="en-US" sz="1200" dirty="0"/>
              <a:t>();</a:t>
            </a:r>
          </a:p>
          <a:p>
            <a:pPr marL="0" indent="0">
              <a:buNone/>
            </a:pPr>
            <a:r>
              <a:rPr lang="en-US" sz="1200" dirty="0"/>
              <a:t>   </a:t>
            </a:r>
            <a:r>
              <a:rPr lang="en-US" sz="1200" dirty="0" err="1"/>
              <a:t>eid</a:t>
            </a:r>
            <a:r>
              <a:rPr lang="en-US" sz="1200" dirty="0"/>
              <a:t>=</a:t>
            </a:r>
            <a:r>
              <a:rPr lang="en-US" sz="1200" dirty="0" err="1"/>
              <a:t>session.getAttribute</a:t>
            </a:r>
            <a:r>
              <a:rPr lang="en-US" sz="1200" dirty="0"/>
              <a:t>("</a:t>
            </a:r>
            <a:r>
              <a:rPr lang="en-US" sz="1200" dirty="0" err="1"/>
              <a:t>eid</a:t>
            </a:r>
            <a:r>
              <a:rPr lang="en-US" sz="1200" dirty="0"/>
              <a:t>").</a:t>
            </a:r>
            <a:r>
              <a:rPr lang="en-US" sz="1200" dirty="0" err="1"/>
              <a:t>toString</a:t>
            </a:r>
            <a:r>
              <a:rPr lang="en-US" sz="1200" dirty="0"/>
              <a:t>();</a:t>
            </a:r>
          </a:p>
          <a:p>
            <a:pPr marL="0" indent="0">
              <a:buNone/>
            </a:pPr>
            <a:r>
              <a:rPr lang="en-US" sz="1200" dirty="0"/>
              <a:t>   source=</a:t>
            </a:r>
            <a:r>
              <a:rPr lang="en-US" sz="1200" dirty="0" err="1"/>
              <a:t>request.getParameter</a:t>
            </a:r>
            <a:r>
              <a:rPr lang="en-US" sz="1200" dirty="0"/>
              <a:t>("source");</a:t>
            </a:r>
          </a:p>
          <a:p>
            <a:pPr marL="0" indent="0">
              <a:buNone/>
            </a:pPr>
            <a:r>
              <a:rPr lang="en-US" sz="1200" dirty="0"/>
              <a:t>   destination=</a:t>
            </a:r>
            <a:r>
              <a:rPr lang="en-US" sz="1200" dirty="0" err="1"/>
              <a:t>request.getParameter</a:t>
            </a:r>
            <a:r>
              <a:rPr lang="en-US" sz="1200" dirty="0"/>
              <a:t>("destination");</a:t>
            </a:r>
          </a:p>
          <a:p>
            <a:pPr marL="0" indent="0">
              <a:buNone/>
            </a:pPr>
            <a:r>
              <a:rPr lang="en-US" sz="1200" dirty="0"/>
              <a:t>   via=</a:t>
            </a:r>
            <a:r>
              <a:rPr lang="en-US" sz="1200" dirty="0" err="1"/>
              <a:t>request.getParameter</a:t>
            </a:r>
            <a:r>
              <a:rPr lang="en-US" sz="1200" dirty="0"/>
              <a:t>("via");</a:t>
            </a:r>
          </a:p>
          <a:p>
            <a:pPr marL="0" indent="0">
              <a:buNone/>
            </a:pPr>
            <a:r>
              <a:rPr lang="en-US" sz="1200" dirty="0"/>
              <a:t>   </a:t>
            </a:r>
            <a:r>
              <a:rPr lang="en-US" sz="1200" dirty="0" err="1"/>
              <a:t>vname</a:t>
            </a:r>
            <a:r>
              <a:rPr lang="en-US" sz="1200" dirty="0"/>
              <a:t>=</a:t>
            </a:r>
            <a:r>
              <a:rPr lang="en-US" sz="1200" dirty="0" err="1"/>
              <a:t>request.getParameter</a:t>
            </a:r>
            <a:r>
              <a:rPr lang="en-US" sz="1200" dirty="0"/>
              <a:t>("</a:t>
            </a:r>
            <a:r>
              <a:rPr lang="en-US" sz="1200" dirty="0" err="1"/>
              <a:t>vname</a:t>
            </a:r>
            <a:r>
              <a:rPr lang="en-US" sz="1200" dirty="0"/>
              <a:t>");</a:t>
            </a:r>
          </a:p>
          <a:p>
            <a:pPr marL="0" indent="0">
              <a:buNone/>
            </a:pPr>
            <a:r>
              <a:rPr lang="en-US" sz="1200" dirty="0"/>
              <a:t>   </a:t>
            </a:r>
            <a:r>
              <a:rPr lang="en-US" sz="1200" dirty="0" err="1"/>
              <a:t>vno</a:t>
            </a:r>
            <a:r>
              <a:rPr lang="en-US" sz="1200" dirty="0"/>
              <a:t>=</a:t>
            </a:r>
            <a:r>
              <a:rPr lang="en-US" sz="1200" dirty="0" err="1"/>
              <a:t>request.getParameter</a:t>
            </a:r>
            <a:r>
              <a:rPr lang="en-US" sz="1200" dirty="0"/>
              <a:t>("</a:t>
            </a:r>
            <a:r>
              <a:rPr lang="en-US" sz="1200" dirty="0" err="1"/>
              <a:t>vno</a:t>
            </a:r>
            <a:r>
              <a:rPr lang="en-US" sz="1200" dirty="0"/>
              <a:t>");</a:t>
            </a:r>
          </a:p>
          <a:p>
            <a:pPr marL="0" indent="0">
              <a:buNone/>
            </a:pPr>
            <a:r>
              <a:rPr lang="en-US" sz="1200" dirty="0"/>
              <a:t>   </a:t>
            </a:r>
            <a:r>
              <a:rPr lang="en-US" sz="1200" dirty="0" err="1"/>
              <a:t>vtype</a:t>
            </a:r>
            <a:r>
              <a:rPr lang="en-US" sz="1200" dirty="0"/>
              <a:t>=</a:t>
            </a:r>
            <a:r>
              <a:rPr lang="en-US" sz="1200" dirty="0" err="1"/>
              <a:t>request.getParameter</a:t>
            </a:r>
            <a:r>
              <a:rPr lang="en-US" sz="1200" dirty="0"/>
              <a:t>("</a:t>
            </a:r>
            <a:r>
              <a:rPr lang="en-US" sz="1200" dirty="0" err="1"/>
              <a:t>vtype</a:t>
            </a:r>
            <a:r>
              <a:rPr lang="en-US" sz="1200" dirty="0"/>
              <a:t>");</a:t>
            </a:r>
          </a:p>
          <a:p>
            <a:r>
              <a:rPr lang="en-US" sz="1200" dirty="0"/>
              <a:t>   </a:t>
            </a:r>
          </a:p>
        </p:txBody>
      </p:sp>
      <p:sp>
        <p:nvSpPr>
          <p:cNvPr id="5" name="Content Placeholder 4"/>
          <p:cNvSpPr>
            <a:spLocks noGrp="1"/>
          </p:cNvSpPr>
          <p:nvPr>
            <p:ph sz="half" idx="2"/>
          </p:nvPr>
        </p:nvSpPr>
        <p:spPr/>
        <p:txBody>
          <a:bodyPr>
            <a:normAutofit fontScale="47500" lnSpcReduction="20000"/>
          </a:bodyPr>
          <a:lstStyle/>
          <a:p>
            <a:r>
              <a:rPr lang="en-US" sz="2800" dirty="0"/>
              <a:t>vacancies=</a:t>
            </a:r>
            <a:r>
              <a:rPr lang="en-US" sz="2800" dirty="0" err="1"/>
              <a:t>request.getParameter</a:t>
            </a:r>
            <a:r>
              <a:rPr lang="en-US" sz="2800" dirty="0"/>
              <a:t>("vacancies");</a:t>
            </a:r>
          </a:p>
          <a:p>
            <a:pPr marL="0" indent="0">
              <a:buNone/>
            </a:pPr>
            <a:r>
              <a:rPr lang="en-US" sz="2800" dirty="0"/>
              <a:t>   </a:t>
            </a:r>
            <a:r>
              <a:rPr lang="en-US" sz="2800" dirty="0" err="1"/>
              <a:t>lno</a:t>
            </a:r>
            <a:r>
              <a:rPr lang="en-US" sz="2800" dirty="0"/>
              <a:t>=</a:t>
            </a:r>
            <a:r>
              <a:rPr lang="en-US" sz="2800" dirty="0" err="1"/>
              <a:t>request.getParameter</a:t>
            </a:r>
            <a:r>
              <a:rPr lang="en-US" sz="2800" dirty="0"/>
              <a:t>("</a:t>
            </a:r>
            <a:r>
              <a:rPr lang="en-US" sz="2800" dirty="0" err="1"/>
              <a:t>lno</a:t>
            </a:r>
            <a:r>
              <a:rPr lang="en-US" sz="2800" dirty="0"/>
              <a:t>");</a:t>
            </a:r>
          </a:p>
          <a:p>
            <a:pPr marL="0" indent="0">
              <a:buNone/>
            </a:pPr>
            <a:r>
              <a:rPr lang="en-US" sz="2800" dirty="0"/>
              <a:t>   shift=</a:t>
            </a:r>
            <a:r>
              <a:rPr lang="en-US" sz="2800" dirty="0" err="1"/>
              <a:t>request.getParameter</a:t>
            </a:r>
            <a:r>
              <a:rPr lang="en-US" sz="2800" dirty="0"/>
              <a:t>("shift");</a:t>
            </a:r>
          </a:p>
          <a:p>
            <a:pPr marL="0" indent="0">
              <a:buNone/>
            </a:pPr>
            <a:r>
              <a:rPr lang="en-US" sz="2800" dirty="0"/>
              <a:t>   </a:t>
            </a:r>
            <a:r>
              <a:rPr lang="en-US" sz="2800" dirty="0" err="1"/>
              <a:t>pst</a:t>
            </a:r>
            <a:r>
              <a:rPr lang="en-US" sz="2800" dirty="0"/>
              <a:t>=</a:t>
            </a:r>
            <a:r>
              <a:rPr lang="en-US" sz="2800" dirty="0" err="1"/>
              <a:t>con.prepareStatement</a:t>
            </a:r>
            <a:r>
              <a:rPr lang="en-US" sz="2800" dirty="0"/>
              <a:t>("insert into carpool values(1,?,?,?,?,?,?,?,?,?,'No',?) ");</a:t>
            </a:r>
          </a:p>
          <a:p>
            <a:pPr marL="0" indent="0">
              <a:buNone/>
            </a:pPr>
            <a:r>
              <a:rPr lang="en-US" sz="2800" dirty="0"/>
              <a:t>   </a:t>
            </a:r>
            <a:r>
              <a:rPr lang="en-US" sz="2800" dirty="0" err="1"/>
              <a:t>pst.setString</a:t>
            </a:r>
            <a:r>
              <a:rPr lang="en-US" sz="2800" dirty="0"/>
              <a:t>(1, </a:t>
            </a:r>
            <a:r>
              <a:rPr lang="en-US" sz="2800" dirty="0" err="1"/>
              <a:t>eid</a:t>
            </a:r>
            <a:r>
              <a:rPr lang="en-US" sz="2800" dirty="0"/>
              <a:t>);</a:t>
            </a:r>
          </a:p>
          <a:p>
            <a:pPr marL="0" indent="0">
              <a:buNone/>
            </a:pPr>
            <a:r>
              <a:rPr lang="en-US" sz="2800" dirty="0"/>
              <a:t>   </a:t>
            </a:r>
            <a:r>
              <a:rPr lang="en-US" sz="2800" dirty="0" err="1"/>
              <a:t>pst.setString</a:t>
            </a:r>
            <a:r>
              <a:rPr lang="en-US" sz="2800" dirty="0"/>
              <a:t>(2, source);</a:t>
            </a:r>
          </a:p>
          <a:p>
            <a:pPr marL="0" indent="0">
              <a:buNone/>
            </a:pPr>
            <a:r>
              <a:rPr lang="en-US" sz="2800" dirty="0"/>
              <a:t>   </a:t>
            </a:r>
            <a:r>
              <a:rPr lang="en-US" sz="2800" dirty="0" err="1"/>
              <a:t>pst.setString</a:t>
            </a:r>
            <a:r>
              <a:rPr lang="en-US" sz="2800" dirty="0"/>
              <a:t>(3, destination);</a:t>
            </a:r>
          </a:p>
          <a:p>
            <a:pPr marL="0" indent="0">
              <a:buNone/>
            </a:pPr>
            <a:r>
              <a:rPr lang="en-US" sz="2800" dirty="0"/>
              <a:t>   </a:t>
            </a:r>
            <a:r>
              <a:rPr lang="en-US" sz="2800" dirty="0" err="1"/>
              <a:t>pst.setString</a:t>
            </a:r>
            <a:r>
              <a:rPr lang="en-US" sz="2800" dirty="0"/>
              <a:t>(4, via);</a:t>
            </a:r>
          </a:p>
          <a:p>
            <a:pPr marL="0" indent="0">
              <a:buNone/>
            </a:pPr>
            <a:r>
              <a:rPr lang="en-US" sz="2800" dirty="0"/>
              <a:t>   </a:t>
            </a:r>
            <a:r>
              <a:rPr lang="en-US" sz="2800" dirty="0" err="1"/>
              <a:t>pst.setString</a:t>
            </a:r>
            <a:r>
              <a:rPr lang="en-US" sz="2800" dirty="0"/>
              <a:t>(5, </a:t>
            </a:r>
            <a:r>
              <a:rPr lang="en-US" sz="2800" dirty="0" err="1"/>
              <a:t>vname</a:t>
            </a:r>
            <a:r>
              <a:rPr lang="en-US" sz="2800" dirty="0"/>
              <a:t>);</a:t>
            </a:r>
          </a:p>
          <a:p>
            <a:pPr marL="0" indent="0">
              <a:buNone/>
            </a:pPr>
            <a:r>
              <a:rPr lang="en-US" sz="2800" dirty="0"/>
              <a:t>   </a:t>
            </a:r>
            <a:r>
              <a:rPr lang="en-US" sz="2800" dirty="0" err="1"/>
              <a:t>pst.setString</a:t>
            </a:r>
            <a:r>
              <a:rPr lang="en-US" sz="2800" dirty="0"/>
              <a:t>(6, </a:t>
            </a:r>
            <a:r>
              <a:rPr lang="en-US" sz="2800" dirty="0" err="1"/>
              <a:t>vno</a:t>
            </a:r>
            <a:r>
              <a:rPr lang="en-US" sz="2800" dirty="0"/>
              <a:t>);</a:t>
            </a:r>
          </a:p>
          <a:p>
            <a:pPr marL="0" indent="0">
              <a:buNone/>
            </a:pPr>
            <a:r>
              <a:rPr lang="en-US" sz="2800" dirty="0"/>
              <a:t>   </a:t>
            </a:r>
            <a:r>
              <a:rPr lang="en-US" sz="2800" dirty="0" err="1"/>
              <a:t>pst.setString</a:t>
            </a:r>
            <a:r>
              <a:rPr lang="en-US" sz="2800" dirty="0"/>
              <a:t>(7, </a:t>
            </a:r>
            <a:r>
              <a:rPr lang="en-US" sz="2800" dirty="0" err="1"/>
              <a:t>vtype</a:t>
            </a:r>
            <a:r>
              <a:rPr lang="en-US" sz="2800" dirty="0"/>
              <a:t>);</a:t>
            </a:r>
          </a:p>
          <a:p>
            <a:pPr marL="0" indent="0">
              <a:buNone/>
            </a:pPr>
            <a:r>
              <a:rPr lang="en-US" sz="2800" dirty="0"/>
              <a:t>   </a:t>
            </a:r>
            <a:r>
              <a:rPr lang="en-US" sz="2800" dirty="0" err="1"/>
              <a:t>pst.setString</a:t>
            </a:r>
            <a:r>
              <a:rPr lang="en-US" sz="2800" dirty="0"/>
              <a:t>(8, vacancies);</a:t>
            </a:r>
          </a:p>
          <a:p>
            <a:pPr marL="0" indent="0">
              <a:buNone/>
            </a:pPr>
            <a:r>
              <a:rPr lang="en-US" sz="2800" dirty="0"/>
              <a:t>   </a:t>
            </a:r>
            <a:r>
              <a:rPr lang="en-US" sz="2800" dirty="0" err="1"/>
              <a:t>pst.setString</a:t>
            </a:r>
            <a:r>
              <a:rPr lang="en-US" sz="2800" dirty="0"/>
              <a:t>(9, </a:t>
            </a:r>
            <a:r>
              <a:rPr lang="en-US" sz="2800" dirty="0" err="1"/>
              <a:t>lno</a:t>
            </a:r>
            <a:r>
              <a:rPr lang="en-US" sz="2800" dirty="0"/>
              <a:t>);</a:t>
            </a:r>
          </a:p>
          <a:p>
            <a:pPr marL="0" indent="0">
              <a:buNone/>
            </a:pPr>
            <a:r>
              <a:rPr lang="en-US" sz="2800" dirty="0"/>
              <a:t>   </a:t>
            </a:r>
            <a:r>
              <a:rPr lang="en-US" sz="2800" dirty="0" err="1"/>
              <a:t>pst.setString</a:t>
            </a:r>
            <a:r>
              <a:rPr lang="en-US" sz="2800" dirty="0"/>
              <a:t>(10, shift);</a:t>
            </a:r>
          </a:p>
          <a:p>
            <a:pPr marL="0" indent="0">
              <a:buNone/>
            </a:pPr>
            <a:r>
              <a:rPr lang="en-US" sz="2800" dirty="0"/>
              <a:t>   </a:t>
            </a:r>
            <a:r>
              <a:rPr lang="en-US" sz="2800" dirty="0" err="1"/>
              <a:t>int</a:t>
            </a:r>
            <a:r>
              <a:rPr lang="en-US" sz="2800" dirty="0"/>
              <a:t> </a:t>
            </a:r>
            <a:r>
              <a:rPr lang="en-US" sz="2800" dirty="0" err="1"/>
              <a:t>i</a:t>
            </a:r>
            <a:r>
              <a:rPr lang="en-US" sz="2800" dirty="0"/>
              <a:t>=</a:t>
            </a:r>
            <a:r>
              <a:rPr lang="en-US" sz="2800" dirty="0" err="1"/>
              <a:t>pst.executeUpdate</a:t>
            </a:r>
            <a:r>
              <a:rPr lang="en-US" sz="2800" dirty="0"/>
              <a:t>();</a:t>
            </a:r>
          </a:p>
          <a:p>
            <a:pPr marL="0" indent="0">
              <a:buNone/>
            </a:pPr>
            <a:r>
              <a:rPr lang="en-US" sz="2800" dirty="0"/>
              <a:t>   if(</a:t>
            </a:r>
            <a:r>
              <a:rPr lang="en-US" sz="2800" dirty="0" err="1"/>
              <a:t>i</a:t>
            </a:r>
            <a:r>
              <a:rPr lang="en-US" sz="2800" dirty="0"/>
              <a:t>&gt;0)</a:t>
            </a:r>
          </a:p>
          <a:p>
            <a:pPr marL="0" indent="0">
              <a:buNone/>
            </a:pPr>
            <a:r>
              <a:rPr lang="en-US" sz="2800" dirty="0"/>
              <a:t>       </a:t>
            </a:r>
            <a:r>
              <a:rPr lang="en-US" sz="2800" dirty="0" err="1"/>
              <a:t>response.sendRedirect</a:t>
            </a:r>
            <a:r>
              <a:rPr lang="en-US" sz="2800" dirty="0"/>
              <a:t>("</a:t>
            </a:r>
            <a:r>
              <a:rPr lang="en-US" sz="2800" dirty="0" err="1"/>
              <a:t>CreateCarpool.jsp?msg</a:t>
            </a:r>
            <a:r>
              <a:rPr lang="en-US" sz="2800" dirty="0"/>
              <a:t>=created");</a:t>
            </a:r>
          </a:p>
          <a:p>
            <a:pPr marL="0" indent="0">
              <a:buNone/>
            </a:pPr>
            <a:r>
              <a:rPr lang="en-US" sz="2800" dirty="0"/>
              <a:t>   </a:t>
            </a:r>
            <a:r>
              <a:rPr lang="en-US" sz="2800" dirty="0" err="1"/>
              <a:t>con.close</a:t>
            </a:r>
            <a:r>
              <a:rPr lang="en-US" sz="2800" dirty="0"/>
              <a:t>();</a:t>
            </a:r>
          </a:p>
          <a:p>
            <a:pPr marL="0" indent="0">
              <a:buNone/>
            </a:pPr>
            <a:r>
              <a:rPr lang="en-US" sz="2800" dirty="0"/>
              <a:t>//             </a:t>
            </a:r>
            <a:r>
              <a:rPr lang="en-US" sz="2800" dirty="0" err="1"/>
              <a:t>out.print</a:t>
            </a:r>
            <a:r>
              <a:rPr lang="en-US" sz="2800" dirty="0"/>
              <a:t>("car pool created.....");</a:t>
            </a:r>
          </a:p>
          <a:p>
            <a:pPr marL="0" indent="0">
              <a:buNone/>
            </a:pPr>
            <a:endParaRPr lang="en-US" dirty="0"/>
          </a:p>
        </p:txBody>
      </p:sp>
      <p:sp>
        <p:nvSpPr>
          <p:cNvPr id="6" name="TextBox 5"/>
          <p:cNvSpPr txBox="1"/>
          <p:nvPr/>
        </p:nvSpPr>
        <p:spPr>
          <a:xfrm>
            <a:off x="304800" y="1371600"/>
            <a:ext cx="2514600" cy="381000"/>
          </a:xfrm>
          <a:prstGeom prst="rect">
            <a:avLst/>
          </a:prstGeom>
          <a:noFill/>
        </p:spPr>
        <p:txBody>
          <a:bodyPr wrap="square" rtlCol="0">
            <a:spAutoFit/>
          </a:bodyPr>
          <a:lstStyle/>
          <a:p>
            <a:r>
              <a:rPr lang="en-US" dirty="0" smtClean="0"/>
              <a:t>Stores the details</a:t>
            </a:r>
            <a:endParaRPr lang="en-US" dirty="0"/>
          </a:p>
        </p:txBody>
      </p:sp>
    </p:spTree>
    <p:extLst>
      <p:ext uri="{BB962C8B-B14F-4D97-AF65-F5344CB8AC3E}">
        <p14:creationId xmlns:p14="http://schemas.microsoft.com/office/powerpoint/2010/main" val="2340295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US" dirty="0" smtClean="0"/>
              <a:t>              TEST CASES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9322214"/>
              </p:ext>
            </p:extLst>
          </p:nvPr>
        </p:nvGraphicFramePr>
        <p:xfrm>
          <a:off x="990600" y="1828800"/>
          <a:ext cx="7467600" cy="4571999"/>
        </p:xfrm>
        <a:graphic>
          <a:graphicData uri="http://schemas.openxmlformats.org/drawingml/2006/table">
            <a:tbl>
              <a:tblPr/>
              <a:tblGrid>
                <a:gridCol w="765244"/>
                <a:gridCol w="1492985"/>
                <a:gridCol w="2047495"/>
                <a:gridCol w="1699252"/>
                <a:gridCol w="1462624"/>
              </a:tblGrid>
              <a:tr h="875109">
                <a:tc>
                  <a:txBody>
                    <a:bodyPr/>
                    <a:lstStyle/>
                    <a:p>
                      <a:pPr marL="0" marR="0">
                        <a:lnSpc>
                          <a:spcPct val="115000"/>
                        </a:lnSpc>
                        <a:spcBef>
                          <a:spcPts val="0"/>
                        </a:spcBef>
                        <a:spcAft>
                          <a:spcPts val="1000"/>
                        </a:spcAft>
                      </a:pPr>
                      <a:r>
                        <a:rPr lang="en-US" sz="1200" b="1" dirty="0">
                          <a:latin typeface="Times New Roman"/>
                          <a:ea typeface="Times New Roman"/>
                          <a:cs typeface="Times New Roman"/>
                        </a:rPr>
                        <a:t>TEST CASE</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Times New Roman"/>
                          <a:ea typeface="Times New Roman"/>
                          <a:cs typeface="Times New Roman"/>
                        </a:rPr>
                        <a:t>INPUT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Times New Roman"/>
                          <a:ea typeface="Times New Roman"/>
                          <a:cs typeface="Times New Roman"/>
                        </a:rPr>
                        <a:t>EXPECTED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Times New Roman"/>
                          <a:ea typeface="Times New Roman"/>
                          <a:cs typeface="Times New Roman"/>
                        </a:rPr>
                        <a:t>OBSERVED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Times New Roman"/>
                          <a:ea typeface="Times New Roman"/>
                          <a:cs typeface="Times New Roman"/>
                        </a:rPr>
                        <a:t>STATUS</a:t>
                      </a:r>
                      <a:endParaRPr lang="en-US" sz="1100">
                        <a:latin typeface="Calibri"/>
                        <a:ea typeface="Times New Roman"/>
                        <a:cs typeface="Times New Roman"/>
                      </a:endParaRPr>
                    </a:p>
                    <a:p>
                      <a:pPr marL="0" marR="0">
                        <a:lnSpc>
                          <a:spcPct val="115000"/>
                        </a:lnSpc>
                        <a:spcBef>
                          <a:spcPts val="0"/>
                        </a:spcBef>
                        <a:spcAft>
                          <a:spcPts val="1000"/>
                        </a:spcAft>
                      </a:pPr>
                      <a:r>
                        <a:rPr lang="en-US" sz="1200" b="1">
                          <a:latin typeface="Times New Roman"/>
                          <a:ea typeface="Times New Roman"/>
                          <a:cs typeface="Times New Roman"/>
                        </a:rPr>
                        <a:t>PASS  FAIL</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8242">
                <a:tc>
                  <a:txBody>
                    <a:bodyPr/>
                    <a:lstStyle/>
                    <a:p>
                      <a:pPr marL="0" marR="0">
                        <a:lnSpc>
                          <a:spcPct val="115000"/>
                        </a:lnSpc>
                        <a:spcBef>
                          <a:spcPts val="0"/>
                        </a:spcBef>
                        <a:spcAft>
                          <a:spcPts val="1000"/>
                        </a:spcAft>
                      </a:pPr>
                      <a:r>
                        <a:rPr lang="en-US" sz="1200">
                          <a:latin typeface="Calibri"/>
                          <a:ea typeface="Times New Roman"/>
                          <a:cs typeface="Times New Roman"/>
                        </a:rPr>
                        <a:t>        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Enter the incorrect login id ,password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Displays message “ invalid user name and password”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Times New Roman"/>
                          <a:cs typeface="Times New Roman"/>
                        </a:rPr>
                        <a:t>-</a:t>
                      </a:r>
                      <a:r>
                        <a:rPr lang="en-US" sz="1200">
                          <a:latin typeface="Calibri"/>
                          <a:ea typeface="Times New Roman"/>
                          <a:cs typeface="Times New Roman"/>
                        </a:rPr>
                        <a:t>do-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4324">
                <a:tc>
                  <a:txBody>
                    <a:bodyPr/>
                    <a:lstStyle/>
                    <a:p>
                      <a:pPr marL="0" marR="0">
                        <a:lnSpc>
                          <a:spcPct val="115000"/>
                        </a:lnSpc>
                        <a:spcBef>
                          <a:spcPts val="0"/>
                        </a:spcBef>
                        <a:spcAft>
                          <a:spcPts val="1000"/>
                        </a:spcAft>
                      </a:pPr>
                      <a:r>
                        <a:rPr lang="en-US" sz="1200">
                          <a:latin typeface="Calibri"/>
                          <a:ea typeface="Times New Roman"/>
                          <a:cs typeface="Times New Roman"/>
                        </a:rPr>
                        <a:t>       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Enter blank values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Displays an alert message “enter valid value for corresponding field”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latin typeface="Calibri"/>
                          <a:ea typeface="Times New Roman"/>
                          <a:cs typeface="Times New Roman"/>
                        </a:rPr>
                        <a:t>-do-</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4324">
                <a:tc>
                  <a:txBody>
                    <a:bodyPr/>
                    <a:lstStyle/>
                    <a:p>
                      <a:pPr marL="0" marR="0">
                        <a:lnSpc>
                          <a:spcPct val="115000"/>
                        </a:lnSpc>
                        <a:spcBef>
                          <a:spcPts val="0"/>
                        </a:spcBef>
                        <a:spcAft>
                          <a:spcPts val="1000"/>
                        </a:spcAft>
                      </a:pPr>
                      <a:r>
                        <a:rPr lang="en-US" sz="1200">
                          <a:latin typeface="Calibri"/>
                          <a:ea typeface="Times New Roman"/>
                          <a:cs typeface="Times New Roman"/>
                        </a:rPr>
                        <a:t>        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Enter the correct login id and password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Displays authorized action to user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Calibri"/>
                          <a:ea typeface="Times New Roman"/>
                          <a:cs typeface="Times New Roman"/>
                        </a:rPr>
                        <a:t>-do-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85800" y="1295400"/>
            <a:ext cx="2743200" cy="369332"/>
          </a:xfrm>
          <a:prstGeom prst="rect">
            <a:avLst/>
          </a:prstGeom>
          <a:noFill/>
        </p:spPr>
        <p:txBody>
          <a:bodyPr wrap="square" rtlCol="0">
            <a:spAutoFit/>
          </a:bodyPr>
          <a:lstStyle/>
          <a:p>
            <a:r>
              <a:rPr lang="en-US" b="1" dirty="0" smtClean="0"/>
              <a:t>Employees Login: </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               TEST CASES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0083989"/>
              </p:ext>
            </p:extLst>
          </p:nvPr>
        </p:nvGraphicFramePr>
        <p:xfrm>
          <a:off x="762000" y="1981200"/>
          <a:ext cx="7162799" cy="4343400"/>
        </p:xfrm>
        <a:graphic>
          <a:graphicData uri="http://schemas.openxmlformats.org/drawingml/2006/table">
            <a:tbl>
              <a:tblPr/>
              <a:tblGrid>
                <a:gridCol w="1143480"/>
                <a:gridCol w="1349098"/>
                <a:gridCol w="1670972"/>
                <a:gridCol w="1670972"/>
                <a:gridCol w="1328277"/>
              </a:tblGrid>
              <a:tr h="974643">
                <a:tc>
                  <a:txBody>
                    <a:bodyPr/>
                    <a:lstStyle/>
                    <a:p>
                      <a:pPr marL="0" marR="0" algn="l">
                        <a:lnSpc>
                          <a:spcPct val="115000"/>
                        </a:lnSpc>
                        <a:spcBef>
                          <a:spcPts val="0"/>
                        </a:spcBef>
                        <a:spcAft>
                          <a:spcPts val="1000"/>
                        </a:spcAft>
                      </a:pPr>
                      <a:r>
                        <a:rPr lang="en-US" sz="1200" b="1" dirty="0">
                          <a:latin typeface="Times New Roman"/>
                          <a:ea typeface="Times New Roman"/>
                          <a:cs typeface="Times New Roman"/>
                        </a:rPr>
                        <a:t>TEST CASE</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INPUT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EXPECTED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OBSERVED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STATUS</a:t>
                      </a:r>
                      <a:endParaRPr lang="en-US" sz="1100">
                        <a:latin typeface="Calibri"/>
                        <a:ea typeface="Times New Roman"/>
                        <a:cs typeface="Times New Roman"/>
                      </a:endParaRPr>
                    </a:p>
                    <a:p>
                      <a:pPr marL="0" marR="0" algn="l">
                        <a:lnSpc>
                          <a:spcPct val="115000"/>
                        </a:lnSpc>
                        <a:spcBef>
                          <a:spcPts val="0"/>
                        </a:spcBef>
                        <a:spcAft>
                          <a:spcPts val="1000"/>
                        </a:spcAft>
                      </a:pPr>
                      <a:r>
                        <a:rPr lang="en-US" sz="1200" b="1">
                          <a:latin typeface="Times New Roman"/>
                          <a:ea typeface="Times New Roman"/>
                          <a:cs typeface="Times New Roman"/>
                        </a:rPr>
                        <a:t>PASS  FAIL</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7225">
                <a:tc>
                  <a:txBody>
                    <a:bodyPr/>
                    <a:lstStyle/>
                    <a:p>
                      <a:pPr marL="0" marR="0" algn="l">
                        <a:lnSpc>
                          <a:spcPct val="115000"/>
                        </a:lnSpc>
                        <a:spcBef>
                          <a:spcPts val="0"/>
                        </a:spcBef>
                        <a:spcAft>
                          <a:spcPts val="1000"/>
                        </a:spcAft>
                      </a:pPr>
                      <a:r>
                        <a:rPr lang="en-US" sz="1200">
                          <a:latin typeface="Calibri"/>
                          <a:ea typeface="Times New Roman"/>
                          <a:cs typeface="Times New Roman"/>
                        </a:rPr>
                        <a:t>        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Calibri"/>
                          <a:ea typeface="Times New Roman"/>
                          <a:cs typeface="Times New Roman"/>
                        </a:rPr>
                        <a:t>Enter the incorrect field values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Calibri"/>
                          <a:ea typeface="Times New Roman"/>
                          <a:cs typeface="Times New Roman"/>
                        </a:rPr>
                        <a:t>Displays an alert message “ invalid user name and password”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latin typeface="Calibri"/>
                          <a:ea typeface="Times New Roman"/>
                          <a:cs typeface="Times New Roman"/>
                        </a:rPr>
                        <a:t>-</a:t>
                      </a:r>
                      <a:r>
                        <a:rPr lang="en-US" sz="1200">
                          <a:latin typeface="Calibri"/>
                          <a:ea typeface="Times New Roman"/>
                          <a:cs typeface="Times New Roman"/>
                        </a:rPr>
                        <a:t>do</a:t>
                      </a:r>
                      <a:r>
                        <a:rPr lang="en-US" sz="1100">
                          <a:latin typeface="Calibri"/>
                          <a:ea typeface="Times New Roman"/>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1532">
                <a:tc>
                  <a:txBody>
                    <a:bodyPr/>
                    <a:lstStyle/>
                    <a:p>
                      <a:pPr marL="0" marR="0" algn="l">
                        <a:lnSpc>
                          <a:spcPct val="115000"/>
                        </a:lnSpc>
                        <a:spcBef>
                          <a:spcPts val="0"/>
                        </a:spcBef>
                        <a:spcAft>
                          <a:spcPts val="1000"/>
                        </a:spcAft>
                      </a:pPr>
                      <a:r>
                        <a:rPr lang="en-US" sz="1200">
                          <a:latin typeface="Calibri"/>
                          <a:ea typeface="Times New Roman"/>
                          <a:cs typeface="Times New Roman"/>
                        </a:rPr>
                        <a:t>       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Calibri"/>
                          <a:ea typeface="Times New Roman"/>
                          <a:cs typeface="Times New Roman"/>
                        </a:rPr>
                        <a:t>Enter blank values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Calibri"/>
                          <a:ea typeface="Times New Roman"/>
                          <a:cs typeface="Times New Roman"/>
                        </a:rPr>
                        <a:t>Displays an alert message “enter valid value for corresponding field”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Calibri"/>
                          <a:ea typeface="Times New Roman"/>
                          <a:cs typeface="Times New Roman"/>
                        </a:rPr>
                        <a:t>-do-</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57200" y="1295400"/>
            <a:ext cx="3352800" cy="369332"/>
          </a:xfrm>
          <a:prstGeom prst="rect">
            <a:avLst/>
          </a:prstGeom>
          <a:noFill/>
        </p:spPr>
        <p:txBody>
          <a:bodyPr wrap="square" rtlCol="0">
            <a:spAutoFit/>
          </a:bodyPr>
          <a:lstStyle/>
          <a:p>
            <a:r>
              <a:rPr lang="en-US" b="1" dirty="0" smtClean="0"/>
              <a:t>Employee Registration:</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             </a:t>
            </a:r>
            <a:r>
              <a:rPr lang="en-US" b="1" dirty="0" smtClean="0"/>
              <a:t>TEST CASES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867841141"/>
              </p:ext>
            </p:extLst>
          </p:nvPr>
        </p:nvGraphicFramePr>
        <p:xfrm>
          <a:off x="762000" y="2209800"/>
          <a:ext cx="7239001" cy="4267201"/>
        </p:xfrm>
        <a:graphic>
          <a:graphicData uri="http://schemas.openxmlformats.org/drawingml/2006/table">
            <a:tbl>
              <a:tblPr/>
              <a:tblGrid>
                <a:gridCol w="1155878"/>
                <a:gridCol w="1363601"/>
                <a:gridCol w="1865837"/>
                <a:gridCol w="1511317"/>
                <a:gridCol w="1342368"/>
              </a:tblGrid>
              <a:tr h="835886">
                <a:tc>
                  <a:txBody>
                    <a:bodyPr/>
                    <a:lstStyle/>
                    <a:p>
                      <a:pPr marL="0" marR="0" algn="l">
                        <a:lnSpc>
                          <a:spcPct val="115000"/>
                        </a:lnSpc>
                        <a:spcBef>
                          <a:spcPts val="0"/>
                        </a:spcBef>
                        <a:spcAft>
                          <a:spcPts val="1000"/>
                        </a:spcAft>
                      </a:pPr>
                      <a:r>
                        <a:rPr lang="en-US" sz="1200" b="1" dirty="0">
                          <a:latin typeface="Times New Roman"/>
                          <a:ea typeface="Times New Roman"/>
                          <a:cs typeface="Times New Roman"/>
                        </a:rPr>
                        <a:t>TEST</a:t>
                      </a:r>
                      <a:endParaRPr lang="en-US" sz="1100" dirty="0">
                        <a:latin typeface="Calibri"/>
                        <a:ea typeface="Times New Roman"/>
                        <a:cs typeface="Times New Roman"/>
                      </a:endParaRPr>
                    </a:p>
                    <a:p>
                      <a:pPr marL="0" marR="0" algn="l">
                        <a:lnSpc>
                          <a:spcPct val="115000"/>
                        </a:lnSpc>
                        <a:spcBef>
                          <a:spcPts val="0"/>
                        </a:spcBef>
                        <a:spcAft>
                          <a:spcPts val="1000"/>
                        </a:spcAft>
                      </a:pPr>
                      <a:r>
                        <a:rPr lang="en-US" sz="1200" b="1" dirty="0">
                          <a:latin typeface="Times New Roman"/>
                          <a:ea typeface="Times New Roman"/>
                          <a:cs typeface="Times New Roman"/>
                        </a:rPr>
                        <a:t>CASE</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INPUT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EXPECTED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OBSERVED BEHAVIOUR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b="1">
                          <a:latin typeface="Times New Roman"/>
                          <a:ea typeface="Times New Roman"/>
                          <a:cs typeface="Times New Roman"/>
                        </a:rPr>
                        <a:t>STATUS</a:t>
                      </a:r>
                      <a:endParaRPr lang="en-US" sz="1100">
                        <a:latin typeface="Calibri"/>
                        <a:ea typeface="Times New Roman"/>
                        <a:cs typeface="Times New Roman"/>
                      </a:endParaRPr>
                    </a:p>
                    <a:p>
                      <a:pPr marL="0" marR="0" algn="l">
                        <a:lnSpc>
                          <a:spcPct val="115000"/>
                        </a:lnSpc>
                        <a:spcBef>
                          <a:spcPts val="0"/>
                        </a:spcBef>
                        <a:spcAft>
                          <a:spcPts val="1000"/>
                        </a:spcAft>
                      </a:pPr>
                      <a:r>
                        <a:rPr lang="en-US" sz="1200" b="1">
                          <a:latin typeface="Times New Roman"/>
                          <a:ea typeface="Times New Roman"/>
                          <a:cs typeface="Times New Roman"/>
                        </a:rPr>
                        <a:t>PASS FAIL</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0090">
                <a:tc>
                  <a:txBody>
                    <a:bodyPr/>
                    <a:lstStyle/>
                    <a:p>
                      <a:pPr marL="0" marR="0" algn="l">
                        <a:lnSpc>
                          <a:spcPct val="115000"/>
                        </a:lnSpc>
                        <a:spcBef>
                          <a:spcPts val="0"/>
                        </a:spcBef>
                        <a:spcAft>
                          <a:spcPts val="1000"/>
                        </a:spcAft>
                      </a:pPr>
                      <a:r>
                        <a:rPr lang="en-US" sz="1200" dirty="0">
                          <a:latin typeface="Times New Roman"/>
                          <a:ea typeface="Times New Roman"/>
                          <a:cs typeface="Times New Roman"/>
                        </a:rPr>
                        <a:t>        1.</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Enter the incorrect login id ,password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Displays message “ invalid user name and password”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-do-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Calibri"/>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1135">
                <a:tc>
                  <a:txBody>
                    <a:bodyPr/>
                    <a:lstStyle/>
                    <a:p>
                      <a:pPr marL="0" marR="0" algn="l">
                        <a:lnSpc>
                          <a:spcPct val="115000"/>
                        </a:lnSpc>
                        <a:spcBef>
                          <a:spcPts val="0"/>
                        </a:spcBef>
                        <a:spcAft>
                          <a:spcPts val="1000"/>
                        </a:spcAft>
                      </a:pPr>
                      <a:r>
                        <a:rPr lang="en-US" sz="1200">
                          <a:latin typeface="Times New Roman"/>
                          <a:ea typeface="Times New Roman"/>
                          <a:cs typeface="Times New Roman"/>
                        </a:rPr>
                        <a:t>       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Enter blank values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Displays an alert message “enter valid value for corresponding field”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Times New Roman"/>
                          <a:ea typeface="Times New Roman"/>
                          <a:cs typeface="Times New Roman"/>
                        </a:rPr>
                        <a:t>-do-</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Times New Roman"/>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0090">
                <a:tc>
                  <a:txBody>
                    <a:bodyPr/>
                    <a:lstStyle/>
                    <a:p>
                      <a:pPr marL="0" marR="0" algn="l">
                        <a:lnSpc>
                          <a:spcPct val="115000"/>
                        </a:lnSpc>
                        <a:spcBef>
                          <a:spcPts val="0"/>
                        </a:spcBef>
                        <a:spcAft>
                          <a:spcPts val="1000"/>
                        </a:spcAft>
                      </a:pPr>
                      <a:r>
                        <a:rPr lang="en-US" sz="1200" b="1">
                          <a:latin typeface="Times New Roman"/>
                          <a:ea typeface="Times New Roman"/>
                          <a:cs typeface="Times New Roman"/>
                        </a:rPr>
                        <a:t>        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Enter the correct login id and password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Displays authorized action to user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latin typeface="Times New Roman"/>
                          <a:ea typeface="Times New Roman"/>
                          <a:cs typeface="Times New Roman"/>
                        </a:rPr>
                        <a:t>-do-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smtClean="0">
                          <a:latin typeface="Times New Roman"/>
                          <a:ea typeface="Times New Roman"/>
                          <a:cs typeface="Times New Roman"/>
                        </a:rPr>
                        <a:t>Pass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09600" y="1371600"/>
            <a:ext cx="3352800" cy="369332"/>
          </a:xfrm>
          <a:prstGeom prst="rect">
            <a:avLst/>
          </a:prstGeom>
          <a:noFill/>
        </p:spPr>
        <p:txBody>
          <a:bodyPr wrap="square" rtlCol="0">
            <a:spAutoFit/>
          </a:bodyPr>
          <a:lstStyle/>
          <a:p>
            <a:r>
              <a:rPr lang="en-US" b="1" dirty="0" smtClean="0"/>
              <a:t>Admin Login:</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                  Conclusion  </a:t>
            </a:r>
            <a:endParaRPr lang="en-US" dirty="0"/>
          </a:p>
        </p:txBody>
      </p:sp>
      <p:sp>
        <p:nvSpPr>
          <p:cNvPr id="3" name="Content Placeholder 2"/>
          <p:cNvSpPr>
            <a:spLocks noGrp="1"/>
          </p:cNvSpPr>
          <p:nvPr>
            <p:ph idx="1"/>
          </p:nvPr>
        </p:nvSpPr>
        <p:spPr/>
        <p:txBody>
          <a:bodyPr/>
          <a:lstStyle/>
          <a:p>
            <a:pPr>
              <a:buNone/>
            </a:pPr>
            <a:r>
              <a:rPr lang="en-US" dirty="0" smtClean="0"/>
              <a:t> By this Application  we can reduce the Following</a:t>
            </a:r>
          </a:p>
          <a:p>
            <a:pPr>
              <a:buFont typeface="Arial" pitchFamily="34" charset="0"/>
              <a:buChar char="•"/>
            </a:pPr>
            <a:r>
              <a:rPr lang="en-US" dirty="0" smtClean="0"/>
              <a:t>      Cost Effective  </a:t>
            </a:r>
          </a:p>
          <a:p>
            <a:pPr>
              <a:buFont typeface="Arial" pitchFamily="34" charset="0"/>
              <a:buChar char="•"/>
            </a:pPr>
            <a:r>
              <a:rPr lang="en-US" dirty="0" smtClean="0"/>
              <a:t>      Inexpensive travelling    </a:t>
            </a:r>
          </a:p>
          <a:p>
            <a:pPr>
              <a:buFont typeface="Arial" pitchFamily="34" charset="0"/>
              <a:buChar char="•"/>
            </a:pPr>
            <a:r>
              <a:rPr lang="en-US" dirty="0" smtClean="0"/>
              <a:t>      Reduce Traffic jam</a:t>
            </a:r>
          </a:p>
          <a:p>
            <a:pPr>
              <a:buFont typeface="Arial" pitchFamily="34" charset="0"/>
              <a:buChar char="•"/>
            </a:pPr>
            <a:r>
              <a:rPr lang="en-US" dirty="0" smtClean="0"/>
              <a:t>      Reduce Air Pollution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             FUTURE SCOPE</a:t>
            </a:r>
            <a:endParaRPr lang="en-US" dirty="0"/>
          </a:p>
        </p:txBody>
      </p:sp>
      <p:sp>
        <p:nvSpPr>
          <p:cNvPr id="3" name="Content Placeholder 2"/>
          <p:cNvSpPr>
            <a:spLocks noGrp="1"/>
          </p:cNvSpPr>
          <p:nvPr>
            <p:ph idx="1"/>
          </p:nvPr>
        </p:nvSpPr>
        <p:spPr/>
        <p:txBody>
          <a:bodyPr/>
          <a:lstStyle/>
          <a:p>
            <a:r>
              <a:rPr lang="en-US" sz="2400" dirty="0" smtClean="0"/>
              <a:t> In Future  we can </a:t>
            </a:r>
            <a:r>
              <a:rPr lang="en-US" sz="2400" dirty="0" err="1" smtClean="0"/>
              <a:t>incoporate</a:t>
            </a:r>
            <a:r>
              <a:rPr lang="en-US" sz="2400" dirty="0" smtClean="0"/>
              <a:t>  the Following  Functions:</a:t>
            </a:r>
          </a:p>
          <a:p>
            <a:pPr>
              <a:buNone/>
            </a:pPr>
            <a:endParaRPr lang="en-US" dirty="0" smtClean="0"/>
          </a:p>
          <a:p>
            <a:r>
              <a:rPr lang="en-US" sz="2400" dirty="0" smtClean="0"/>
              <a:t>Can Provide the Message Alerts</a:t>
            </a:r>
          </a:p>
          <a:p>
            <a:pPr>
              <a:buNone/>
            </a:pPr>
            <a:endParaRPr lang="en-US" sz="2400" dirty="0" smtClean="0"/>
          </a:p>
          <a:p>
            <a:r>
              <a:rPr lang="en-US" sz="2400" dirty="0" smtClean="0"/>
              <a:t>Can Provide Password Encryption</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endParaRPr lang="en-IN" altLang="en-US" smtClean="0"/>
          </a:p>
        </p:txBody>
      </p:sp>
      <p:pic>
        <p:nvPicPr>
          <p:cNvPr id="8601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Tree>
    <p:extLst>
      <p:ext uri="{BB962C8B-B14F-4D97-AF65-F5344CB8AC3E}">
        <p14:creationId xmlns:p14="http://schemas.microsoft.com/office/powerpoint/2010/main" val="11576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1752600"/>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sz="5400" dirty="0" smtClean="0"/>
              <a:t>Proposed System                         </a:t>
            </a:r>
            <a:br>
              <a:rPr lang="en-US" sz="5400" dirty="0" smtClean="0"/>
            </a:br>
            <a:endParaRPr lang="en-US" dirty="0"/>
          </a:p>
        </p:txBody>
      </p:sp>
      <p:sp>
        <p:nvSpPr>
          <p:cNvPr id="3" name="Content Placeholder 2"/>
          <p:cNvSpPr>
            <a:spLocks noGrp="1"/>
          </p:cNvSpPr>
          <p:nvPr>
            <p:ph idx="1"/>
          </p:nvPr>
        </p:nvSpPr>
        <p:spPr>
          <a:xfrm>
            <a:off x="533400" y="1371600"/>
            <a:ext cx="8153400" cy="4953000"/>
          </a:xfrm>
        </p:spPr>
        <p:txBody>
          <a:bodyPr>
            <a:normAutofit/>
          </a:bodyPr>
          <a:lstStyle/>
          <a:p>
            <a:r>
              <a:rPr lang="en-US" sz="2800" dirty="0" smtClean="0"/>
              <a:t>There is the system for the admin who can enter employee details like name, gender etc.                                                             </a:t>
            </a:r>
          </a:p>
          <a:p>
            <a:r>
              <a:rPr lang="en-US" sz="2800" dirty="0" smtClean="0"/>
              <a:t>Each and every employee can register on the website providing his name, contact number and employee id. </a:t>
            </a:r>
            <a:r>
              <a:rPr lang="en-IN" sz="2800" dirty="0" smtClean="0">
                <a:latin typeface="Times New Roman" panose="02020603050405020304" pitchFamily="18" charset="0"/>
                <a:cs typeface="Times New Roman" panose="02020603050405020304" pitchFamily="18" charset="0"/>
              </a:rPr>
              <a:t>Once </a:t>
            </a:r>
            <a:r>
              <a:rPr lang="en-IN" sz="2800" dirty="0">
                <a:latin typeface="Times New Roman" panose="02020603050405020304" pitchFamily="18" charset="0"/>
                <a:cs typeface="Times New Roman" panose="02020603050405020304" pitchFamily="18" charset="0"/>
              </a:rPr>
              <a:t>the registration is done, then based on your route, and shift timings, the website will provide you the list of members who can be on your car pool</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One route can have many car pools.</a:t>
            </a:r>
            <a:r>
              <a:rPr lang="en-US" sz="2800" dirty="0" smtClean="0">
                <a:latin typeface="Times New Roman" panose="02020603050405020304" pitchFamily="18" charset="0"/>
                <a:cs typeface="Times New Roman" panose="02020603050405020304" pitchFamily="18" charset="0"/>
              </a:rPr>
              <a:t>               </a:t>
            </a:r>
          </a:p>
          <a:p>
            <a:pPr>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latin typeface="Times New Roman" pitchFamily="18" charset="0"/>
                <a:cs typeface="Times New Roman" pitchFamily="18" charset="0"/>
              </a:rPr>
              <a:t>Functional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5791200"/>
          </a:xfrm>
        </p:spPr>
        <p:txBody>
          <a:bodyPr>
            <a:noAutofit/>
          </a:bodyPr>
          <a:lstStyle/>
          <a:p>
            <a:pPr marL="0" indent="0">
              <a:buNone/>
            </a:pPr>
            <a:r>
              <a:rPr lang="en-US" sz="2400" b="1" dirty="0" smtClean="0">
                <a:latin typeface="Times New Roman" pitchFamily="18" charset="0"/>
                <a:cs typeface="Times New Roman" pitchFamily="18" charset="0"/>
              </a:rPr>
              <a:t>EMPLOYEE</a:t>
            </a:r>
          </a:p>
          <a:p>
            <a:r>
              <a:rPr lang="en-US" sz="2400" dirty="0" smtClean="0">
                <a:latin typeface="Times New Roman" pitchFamily="18" charset="0"/>
                <a:cs typeface="Times New Roman" pitchFamily="18" charset="0"/>
              </a:rPr>
              <a:t>This system allows employee to register in order to access our application to make use of car pool</a:t>
            </a:r>
          </a:p>
          <a:p>
            <a:r>
              <a:rPr lang="en-US" sz="2400" dirty="0" smtClean="0">
                <a:latin typeface="Times New Roman" pitchFamily="18" charset="0"/>
                <a:cs typeface="Times New Roman" pitchFamily="18" charset="0"/>
              </a:rPr>
              <a:t>Registered employee can login to Create or join </a:t>
            </a:r>
            <a:r>
              <a:rPr lang="en-US" sz="2400" dirty="0">
                <a:latin typeface="Times New Roman" pitchFamily="18" charset="0"/>
                <a:cs typeface="Times New Roman" pitchFamily="18" charset="0"/>
              </a:rPr>
              <a:t>of car pool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Application  provides  different car pools available in different places .</a:t>
            </a:r>
          </a:p>
          <a:p>
            <a:pPr>
              <a:buNone/>
            </a:pPr>
            <a:r>
              <a:rPr lang="en-US" sz="2400" b="1" dirty="0" smtClean="0">
                <a:latin typeface="Times New Roman" pitchFamily="18" charset="0"/>
                <a:cs typeface="Times New Roman" pitchFamily="18" charset="0"/>
              </a:rPr>
              <a:t>ADMIN</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New </a:t>
            </a:r>
            <a:r>
              <a:rPr lang="en-US" sz="2400" dirty="0" smtClean="0">
                <a:latin typeface="Times New Roman" pitchFamily="18" charset="0"/>
                <a:cs typeface="Times New Roman" pitchFamily="18" charset="0"/>
              </a:rPr>
              <a:t>car pools can be accepted or rejected </a:t>
            </a:r>
          </a:p>
          <a:p>
            <a:r>
              <a:rPr lang="en-US" sz="2400" dirty="0" smtClean="0">
                <a:latin typeface="Times New Roman" pitchFamily="18" charset="0"/>
                <a:cs typeface="Times New Roman" pitchFamily="18" charset="0"/>
              </a:rPr>
              <a:t>Simultaneously adds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employees of the Organization </a:t>
            </a:r>
            <a:r>
              <a:rPr lang="en-US" sz="2400" dirty="0">
                <a:latin typeface="Times New Roman" pitchFamily="18" charset="0"/>
                <a:cs typeface="Times New Roman" pitchFamily="18" charset="0"/>
              </a:rPr>
              <a:t>and can update </a:t>
            </a:r>
            <a:r>
              <a:rPr lang="en-US" sz="2400" dirty="0" smtClean="0">
                <a:latin typeface="Times New Roman" pitchFamily="18" charset="0"/>
                <a:cs typeface="Times New Roman" pitchFamily="18" charset="0"/>
              </a:rPr>
              <a:t>other details.</a:t>
            </a: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46124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67" y="1132820"/>
            <a:ext cx="8305800" cy="543580"/>
          </a:xfrm>
        </p:spPr>
        <p:txBody>
          <a:bodyPr>
            <a:normAutofit fontScale="90000"/>
          </a:bodyPr>
          <a:lstStyle/>
          <a:p>
            <a:r>
              <a:rPr lang="en-US" sz="2800" dirty="0" smtClean="0"/>
              <a:t> </a:t>
            </a:r>
            <a:br>
              <a:rPr lang="en-US" sz="2800" dirty="0" smtClean="0"/>
            </a:br>
            <a:r>
              <a:rPr lang="en-US" sz="2800" dirty="0" smtClean="0"/>
              <a:t>SYSTEM ARCHITECTURE:</a:t>
            </a:r>
            <a:endParaRPr lang="en-US" sz="2400" dirty="0"/>
          </a:p>
        </p:txBody>
      </p:sp>
      <p:sp>
        <p:nvSpPr>
          <p:cNvPr id="36900" name="Rectangle 3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916" name="Rectangle 52"/>
          <p:cNvSpPr>
            <a:spLocks noChangeArrowheads="1"/>
          </p:cNvSpPr>
          <p:nvPr/>
        </p:nvSpPr>
        <p:spPr bwMode="auto">
          <a:xfrm>
            <a:off x="2362201" y="457200"/>
            <a:ext cx="5562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800" b="1" dirty="0" smtClean="0"/>
              <a:t>          </a:t>
            </a:r>
            <a:r>
              <a:rPr lang="en-IN" sz="2800" b="1" dirty="0" smtClean="0">
                <a:solidFill>
                  <a:schemeClr val="accent4">
                    <a:lumMod val="75000"/>
                  </a:schemeClr>
                </a:solidFill>
              </a:rPr>
              <a:t>ARCHITECTURE</a:t>
            </a:r>
            <a:endParaRPr kumimoji="0" lang="en-US" sz="2800" b="0" i="0" u="none" strike="noStrike" cap="none" normalizeH="0" baseline="0" dirty="0" smtClean="0">
              <a:ln>
                <a:noFill/>
              </a:ln>
              <a:solidFill>
                <a:schemeClr val="accent4">
                  <a:lumMod val="75000"/>
                </a:schemeClr>
              </a:solidFill>
              <a:effectLst/>
              <a:latin typeface="Arial" pitchFamily="34" charset="0"/>
              <a:cs typeface="Arial" pitchFamily="34" charset="0"/>
            </a:endParaRPr>
          </a:p>
        </p:txBody>
      </p:sp>
      <p:sp>
        <p:nvSpPr>
          <p:cNvPr id="25627" name="Rectangle 27"/>
          <p:cNvSpPr>
            <a:spLocks noChangeArrowheads="1"/>
          </p:cNvSpPr>
          <p:nvPr/>
        </p:nvSpPr>
        <p:spPr bwMode="auto">
          <a:xfrm>
            <a:off x="53340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43" name="Rectangle 43"/>
          <p:cNvSpPr>
            <a:spLocks noChangeArrowheads="1"/>
          </p:cNvSpPr>
          <p:nvPr/>
        </p:nvSpPr>
        <p:spPr bwMode="auto">
          <a:xfrm>
            <a:off x="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an 1"/>
          <p:cNvSpPr>
            <a:spLocks noChangeArrowheads="1"/>
          </p:cNvSpPr>
          <p:nvPr/>
        </p:nvSpPr>
        <p:spPr bwMode="auto">
          <a:xfrm>
            <a:off x="4182147" y="4047981"/>
            <a:ext cx="1162050" cy="1066800"/>
          </a:xfrm>
          <a:prstGeom prst="can">
            <a:avLst>
              <a:gd name="adj" fmla="val 25000"/>
            </a:avLst>
          </a:prstGeom>
          <a:solidFill>
            <a:srgbClr val="FFFFFF"/>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Database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3972597" y="1918729"/>
            <a:ext cx="1581150" cy="83820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Car pooling </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 Application</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1735966" y="3067768"/>
            <a:ext cx="923925" cy="26670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Login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1609726" y="3548869"/>
            <a:ext cx="1504950" cy="112395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Add   employee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View  </a:t>
            </a: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employees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smtClean="0">
                <a:solidFill>
                  <a:srgbClr val="000000"/>
                </a:solidFill>
                <a:latin typeface="Calibri" pitchFamily="34" charset="0"/>
                <a:cs typeface="Times New Roman" pitchFamily="18" charset="0"/>
              </a:rPr>
              <a:t>Delete employees</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Accept/Reject carpool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735966" y="2551037"/>
            <a:ext cx="1200150" cy="314325"/>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Admin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8"/>
          <p:cNvSpPr>
            <a:spLocks noChangeArrowheads="1"/>
          </p:cNvSpPr>
          <p:nvPr/>
        </p:nvSpPr>
        <p:spPr bwMode="auto">
          <a:xfrm>
            <a:off x="6434341" y="2847935"/>
            <a:ext cx="1285875" cy="34290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Employee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6368605" y="3450602"/>
            <a:ext cx="1295400" cy="581025"/>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Registration</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Login</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2"/>
          <p:cNvSpPr>
            <a:spLocks noChangeArrowheads="1"/>
          </p:cNvSpPr>
          <p:nvPr/>
        </p:nvSpPr>
        <p:spPr bwMode="auto">
          <a:xfrm>
            <a:off x="6326110" y="4197063"/>
            <a:ext cx="1579373" cy="981075"/>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Create carpool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Searches for carpool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Joins the </a:t>
            </a: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carpool</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smtClean="0">
                <a:solidFill>
                  <a:srgbClr val="000000"/>
                </a:solidFill>
                <a:latin typeface="Calibri" pitchFamily="34" charset="0"/>
                <a:cs typeface="Times New Roman" pitchFamily="18" charset="0"/>
              </a:rPr>
              <a:t>Deletes from Carpool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602616" y="4958860"/>
            <a:ext cx="1190625" cy="32385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Logout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6"/>
          <p:cNvSpPr>
            <a:spLocks noChangeArrowheads="1"/>
          </p:cNvSpPr>
          <p:nvPr/>
        </p:nvSpPr>
        <p:spPr bwMode="auto">
          <a:xfrm>
            <a:off x="6505308" y="5569355"/>
            <a:ext cx="1400175" cy="285750"/>
          </a:xfrm>
          <a:prstGeom prst="rect">
            <a:avLst/>
          </a:prstGeom>
          <a:solidFill>
            <a:srgbClr val="FFFFFF"/>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Logout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 name="Straight Connector 42"/>
          <p:cNvCxnSpPr/>
          <p:nvPr/>
        </p:nvCxnSpPr>
        <p:spPr>
          <a:xfrm>
            <a:off x="1493415" y="2419843"/>
            <a:ext cx="0" cy="3256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493415" y="2419843"/>
            <a:ext cx="1726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247089" y="2366450"/>
            <a:ext cx="0" cy="330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flipH="1" flipV="1">
            <a:off x="3165052" y="2818842"/>
            <a:ext cx="1047750" cy="9239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06655" y="2691305"/>
            <a:ext cx="2019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052267" y="2648443"/>
            <a:ext cx="0" cy="332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052267" y="5970612"/>
            <a:ext cx="19288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38969" y="2715255"/>
            <a:ext cx="0" cy="330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5077497" y="3067543"/>
            <a:ext cx="1238250" cy="704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 idx="1"/>
          </p:cNvCxnSpPr>
          <p:nvPr/>
        </p:nvCxnSpPr>
        <p:spPr>
          <a:xfrm flipH="1">
            <a:off x="4763172" y="2694066"/>
            <a:ext cx="59029" cy="13539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71613" y="5639293"/>
            <a:ext cx="174783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3"/>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5867400"/>
          </a:xfrm>
        </p:spPr>
        <p:txBody>
          <a:bodyPr/>
          <a:lstStyle/>
          <a:p>
            <a:pPr>
              <a:buNone/>
            </a:pPr>
            <a:r>
              <a:rPr lang="en-IN" b="1" dirty="0" smtClean="0"/>
              <a:t>                                      </a:t>
            </a:r>
            <a:r>
              <a:rPr lang="en-IN" sz="3600" b="1" dirty="0"/>
              <a:t>Architecture</a:t>
            </a:r>
            <a:endParaRPr lang="en-IN" sz="3600" b="1" dirty="0" smtClean="0"/>
          </a:p>
          <a:p>
            <a:pPr>
              <a:buNone/>
            </a:pPr>
            <a:endParaRPr lang="en-IN" b="1" dirty="0" smtClean="0"/>
          </a:p>
          <a:p>
            <a:pPr>
              <a:buNone/>
            </a:pPr>
            <a:r>
              <a:rPr lang="en-IN" b="1" dirty="0" smtClean="0"/>
              <a:t>TECHNICAL ARCHICTURE</a:t>
            </a:r>
            <a:endParaRPr lang="en-US" dirty="0"/>
          </a:p>
        </p:txBody>
      </p:sp>
      <p:pic>
        <p:nvPicPr>
          <p:cNvPr id="4" name="Picture 3"/>
          <p:cNvPicPr/>
          <p:nvPr/>
        </p:nvPicPr>
        <p:blipFill>
          <a:blip r:embed="rId2" cstate="print"/>
          <a:srcRect/>
          <a:stretch>
            <a:fillRect/>
          </a:stretch>
        </p:blipFill>
        <p:spPr bwMode="auto">
          <a:xfrm>
            <a:off x="304800" y="2133600"/>
            <a:ext cx="8610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67512"/>
          </a:xfrm>
        </p:spPr>
        <p:txBody>
          <a:bodyPr>
            <a:normAutofit fontScale="90000"/>
          </a:bodyPr>
          <a:lstStyle/>
          <a:p>
            <a:r>
              <a:rPr lang="en-US" dirty="0" smtClean="0"/>
              <a:t>        USE CASE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5943600" cy="4791075"/>
          </a:xfrm>
          <a:prstGeom prst="rect">
            <a:avLst/>
          </a:prstGeom>
          <a:noFill/>
          <a:ln>
            <a:noFill/>
          </a:ln>
        </p:spPr>
      </p:pic>
      <p:sp>
        <p:nvSpPr>
          <p:cNvPr id="5" name="TextBox 4"/>
          <p:cNvSpPr txBox="1"/>
          <p:nvPr/>
        </p:nvSpPr>
        <p:spPr>
          <a:xfrm>
            <a:off x="457200" y="1371600"/>
            <a:ext cx="2971800" cy="369332"/>
          </a:xfrm>
          <a:prstGeom prst="rect">
            <a:avLst/>
          </a:prstGeom>
          <a:noFill/>
        </p:spPr>
        <p:txBody>
          <a:bodyPr wrap="square" rtlCol="0">
            <a:spAutoFit/>
          </a:bodyPr>
          <a:lstStyle/>
          <a:p>
            <a:r>
              <a:rPr lang="en-US" dirty="0" smtClean="0"/>
              <a:t>Admin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2475</TotalTime>
  <Words>1953</Words>
  <Application>Microsoft Office PowerPoint</Application>
  <PresentationFormat>On-screen Show (4:3)</PresentationFormat>
  <Paragraphs>401</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    CAR POOLING</vt:lpstr>
      <vt:lpstr>Contents</vt:lpstr>
      <vt:lpstr>                  OBJECTIVE</vt:lpstr>
      <vt:lpstr>                        EXISTING SYSTEM</vt:lpstr>
      <vt:lpstr>                    Proposed System                          </vt:lpstr>
      <vt:lpstr>Functional Requirements</vt:lpstr>
      <vt:lpstr>  SYSTEM ARCHITECTURE:</vt:lpstr>
      <vt:lpstr>PowerPoint Presentation</vt:lpstr>
      <vt:lpstr>        USE CASE DIAGRAM</vt:lpstr>
      <vt:lpstr>            USE CASE DIAGRAM</vt:lpstr>
      <vt:lpstr>           SEQUENCE DIAGRAM</vt:lpstr>
      <vt:lpstr>           SEQUENCE DIAGRAM</vt:lpstr>
      <vt:lpstr>        SEQUENCE  DIAGRAM</vt:lpstr>
      <vt:lpstr>            SEQUENCE DIAGRAM</vt:lpstr>
      <vt:lpstr>         SEQUENCE DIAGRAM</vt:lpstr>
      <vt:lpstr>         SEQUENCE DIAGRAM</vt:lpstr>
      <vt:lpstr>      CLASS DIAGRAM</vt:lpstr>
      <vt:lpstr>       ACTIVITY DIAGRAM</vt:lpstr>
      <vt:lpstr>     ACTIVITY DIAGRAM</vt:lpstr>
      <vt:lpstr>                  Er Diagram</vt:lpstr>
      <vt:lpstr>                    MODULES</vt:lpstr>
      <vt:lpstr> Carpool Home page:</vt:lpstr>
      <vt:lpstr>Employee Registration :</vt:lpstr>
      <vt:lpstr>Employee Login:</vt:lpstr>
      <vt:lpstr>                   Screenshots</vt:lpstr>
      <vt:lpstr>PowerPoint Presentation</vt:lpstr>
      <vt:lpstr>     </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         Source Code</vt:lpstr>
      <vt:lpstr>                Source Code</vt:lpstr>
      <vt:lpstr>               Source Code</vt:lpstr>
      <vt:lpstr>                    Source code </vt:lpstr>
      <vt:lpstr>              TEST CASES</vt:lpstr>
      <vt:lpstr>               TEST CASES</vt:lpstr>
      <vt:lpstr>             TEST CASES</vt:lpstr>
      <vt:lpstr>                  Conclusion  </vt:lpstr>
      <vt:lpstr>             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Pooling</dc:title>
  <dc:creator>lnhb</dc:creator>
  <cp:lastModifiedBy>Ramya Sree</cp:lastModifiedBy>
  <cp:revision>85</cp:revision>
  <dcterms:created xsi:type="dcterms:W3CDTF">2016-06-13T16:53:59Z</dcterms:created>
  <dcterms:modified xsi:type="dcterms:W3CDTF">2016-07-02T02:53:32Z</dcterms:modified>
</cp:coreProperties>
</file>