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D3D05AD-21F5-4C3B-82BD-5EE9F02A036A}" type="datetimeFigureOut">
              <a:rPr lang="en-IN" smtClean="0"/>
              <a:t>15-03-2021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F242E087-12CE-48EE-BE3C-82DBE7A9AD16}" type="slidenum">
              <a:rPr lang="en-IN" smtClean="0"/>
              <a:t>‹#›</a:t>
            </a:fld>
            <a:endParaRPr lang="en-IN"/>
          </a:p>
        </p:txBody>
      </p:sp>
    </p:spTree>
    <p:extLst>
      <p:ext uri="{BB962C8B-B14F-4D97-AF65-F5344CB8AC3E}">
        <p14:creationId xmlns:p14="http://schemas.microsoft.com/office/powerpoint/2010/main" val="1031118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3D05AD-21F5-4C3B-82BD-5EE9F02A036A}" type="datetimeFigureOut">
              <a:rPr lang="en-IN" smtClean="0"/>
              <a:t>15-03-2021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42E087-12CE-48EE-BE3C-82DBE7A9AD16}" type="slidenum">
              <a:rPr lang="en-IN" smtClean="0"/>
              <a:t>‹#›</a:t>
            </a:fld>
            <a:endParaRPr lang="en-IN"/>
          </a:p>
        </p:txBody>
      </p:sp>
    </p:spTree>
    <p:extLst>
      <p:ext uri="{BB962C8B-B14F-4D97-AF65-F5344CB8AC3E}">
        <p14:creationId xmlns:p14="http://schemas.microsoft.com/office/powerpoint/2010/main" val="229046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3D05AD-21F5-4C3B-82BD-5EE9F02A036A}" type="datetimeFigureOut">
              <a:rPr lang="en-IN" smtClean="0"/>
              <a:t>15-03-2021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42E087-12CE-48EE-BE3C-82DBE7A9AD16}" type="slidenum">
              <a:rPr lang="en-IN" smtClean="0"/>
              <a:t>‹#›</a:t>
            </a:fld>
            <a:endParaRPr lang="en-IN"/>
          </a:p>
        </p:txBody>
      </p:sp>
    </p:spTree>
    <p:extLst>
      <p:ext uri="{BB962C8B-B14F-4D97-AF65-F5344CB8AC3E}">
        <p14:creationId xmlns:p14="http://schemas.microsoft.com/office/powerpoint/2010/main" val="724174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3D05AD-21F5-4C3B-82BD-5EE9F02A036A}" type="datetimeFigureOut">
              <a:rPr lang="en-IN" smtClean="0"/>
              <a:t>15-03-2021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42E087-12CE-48EE-BE3C-82DBE7A9AD16}"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59117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3D05AD-21F5-4C3B-82BD-5EE9F02A036A}" type="datetimeFigureOut">
              <a:rPr lang="en-IN" smtClean="0"/>
              <a:t>15-03-2021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42E087-12CE-48EE-BE3C-82DBE7A9AD16}" type="slidenum">
              <a:rPr lang="en-IN" smtClean="0"/>
              <a:t>‹#›</a:t>
            </a:fld>
            <a:endParaRPr lang="en-IN"/>
          </a:p>
        </p:txBody>
      </p:sp>
    </p:spTree>
    <p:extLst>
      <p:ext uri="{BB962C8B-B14F-4D97-AF65-F5344CB8AC3E}">
        <p14:creationId xmlns:p14="http://schemas.microsoft.com/office/powerpoint/2010/main" val="945178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D3D05AD-21F5-4C3B-82BD-5EE9F02A036A}" type="datetimeFigureOut">
              <a:rPr lang="en-IN" smtClean="0"/>
              <a:t>15-03-2021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42E087-12CE-48EE-BE3C-82DBE7A9AD16}" type="slidenum">
              <a:rPr lang="en-IN" smtClean="0"/>
              <a:t>‹#›</a:t>
            </a:fld>
            <a:endParaRPr lang="en-IN"/>
          </a:p>
        </p:txBody>
      </p:sp>
    </p:spTree>
    <p:extLst>
      <p:ext uri="{BB962C8B-B14F-4D97-AF65-F5344CB8AC3E}">
        <p14:creationId xmlns:p14="http://schemas.microsoft.com/office/powerpoint/2010/main" val="829107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D3D05AD-21F5-4C3B-82BD-5EE9F02A036A}" type="datetimeFigureOut">
              <a:rPr lang="en-IN" smtClean="0"/>
              <a:t>15-03-2021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42E087-12CE-48EE-BE3C-82DBE7A9AD16}" type="slidenum">
              <a:rPr lang="en-IN" smtClean="0"/>
              <a:t>‹#›</a:t>
            </a:fld>
            <a:endParaRPr lang="en-IN"/>
          </a:p>
        </p:txBody>
      </p:sp>
    </p:spTree>
    <p:extLst>
      <p:ext uri="{BB962C8B-B14F-4D97-AF65-F5344CB8AC3E}">
        <p14:creationId xmlns:p14="http://schemas.microsoft.com/office/powerpoint/2010/main" val="1660608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3D05AD-21F5-4C3B-82BD-5EE9F02A036A}" type="datetimeFigureOut">
              <a:rPr lang="en-IN" smtClean="0"/>
              <a:t>15-03-2021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42E087-12CE-48EE-BE3C-82DBE7A9AD16}" type="slidenum">
              <a:rPr lang="en-IN" smtClean="0"/>
              <a:t>‹#›</a:t>
            </a:fld>
            <a:endParaRPr lang="en-IN"/>
          </a:p>
        </p:txBody>
      </p:sp>
    </p:spTree>
    <p:extLst>
      <p:ext uri="{BB962C8B-B14F-4D97-AF65-F5344CB8AC3E}">
        <p14:creationId xmlns:p14="http://schemas.microsoft.com/office/powerpoint/2010/main" val="3895268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3D05AD-21F5-4C3B-82BD-5EE9F02A036A}" type="datetimeFigureOut">
              <a:rPr lang="en-IN" smtClean="0"/>
              <a:t>15-03-2021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42E087-12CE-48EE-BE3C-82DBE7A9AD16}" type="slidenum">
              <a:rPr lang="en-IN" smtClean="0"/>
              <a:t>‹#›</a:t>
            </a:fld>
            <a:endParaRPr lang="en-IN"/>
          </a:p>
        </p:txBody>
      </p:sp>
    </p:spTree>
    <p:extLst>
      <p:ext uri="{BB962C8B-B14F-4D97-AF65-F5344CB8AC3E}">
        <p14:creationId xmlns:p14="http://schemas.microsoft.com/office/powerpoint/2010/main" val="65096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3D05AD-21F5-4C3B-82BD-5EE9F02A036A}" type="datetimeFigureOut">
              <a:rPr lang="en-IN" smtClean="0"/>
              <a:t>15-03-2021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42E087-12CE-48EE-BE3C-82DBE7A9AD16}" type="slidenum">
              <a:rPr lang="en-IN" smtClean="0"/>
              <a:t>‹#›</a:t>
            </a:fld>
            <a:endParaRPr lang="en-IN"/>
          </a:p>
        </p:txBody>
      </p:sp>
    </p:spTree>
    <p:extLst>
      <p:ext uri="{BB962C8B-B14F-4D97-AF65-F5344CB8AC3E}">
        <p14:creationId xmlns:p14="http://schemas.microsoft.com/office/powerpoint/2010/main" val="3939125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3D05AD-21F5-4C3B-82BD-5EE9F02A036A}" type="datetimeFigureOut">
              <a:rPr lang="en-IN" smtClean="0"/>
              <a:t>15-03-2021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42E087-12CE-48EE-BE3C-82DBE7A9AD16}" type="slidenum">
              <a:rPr lang="en-IN" smtClean="0"/>
              <a:t>‹#›</a:t>
            </a:fld>
            <a:endParaRPr lang="en-IN"/>
          </a:p>
        </p:txBody>
      </p:sp>
    </p:spTree>
    <p:extLst>
      <p:ext uri="{BB962C8B-B14F-4D97-AF65-F5344CB8AC3E}">
        <p14:creationId xmlns:p14="http://schemas.microsoft.com/office/powerpoint/2010/main" val="405451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3D05AD-21F5-4C3B-82BD-5EE9F02A036A}" type="datetimeFigureOut">
              <a:rPr lang="en-IN" smtClean="0"/>
              <a:t>15-03-2021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42E087-12CE-48EE-BE3C-82DBE7A9AD16}" type="slidenum">
              <a:rPr lang="en-IN" smtClean="0"/>
              <a:t>‹#›</a:t>
            </a:fld>
            <a:endParaRPr lang="en-IN"/>
          </a:p>
        </p:txBody>
      </p:sp>
    </p:spTree>
    <p:extLst>
      <p:ext uri="{BB962C8B-B14F-4D97-AF65-F5344CB8AC3E}">
        <p14:creationId xmlns:p14="http://schemas.microsoft.com/office/powerpoint/2010/main" val="2437176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3D05AD-21F5-4C3B-82BD-5EE9F02A036A}" type="datetimeFigureOut">
              <a:rPr lang="en-IN" smtClean="0"/>
              <a:t>15-03-2021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42E087-12CE-48EE-BE3C-82DBE7A9AD16}" type="slidenum">
              <a:rPr lang="en-IN" smtClean="0"/>
              <a:t>‹#›</a:t>
            </a:fld>
            <a:endParaRPr lang="en-IN"/>
          </a:p>
        </p:txBody>
      </p:sp>
    </p:spTree>
    <p:extLst>
      <p:ext uri="{BB962C8B-B14F-4D97-AF65-F5344CB8AC3E}">
        <p14:creationId xmlns:p14="http://schemas.microsoft.com/office/powerpoint/2010/main" val="3286655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3D05AD-21F5-4C3B-82BD-5EE9F02A036A}" type="datetimeFigureOut">
              <a:rPr lang="en-IN" smtClean="0"/>
              <a:t>15-03-2021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42E087-12CE-48EE-BE3C-82DBE7A9AD16}" type="slidenum">
              <a:rPr lang="en-IN" smtClean="0"/>
              <a:t>‹#›</a:t>
            </a:fld>
            <a:endParaRPr lang="en-IN"/>
          </a:p>
        </p:txBody>
      </p:sp>
    </p:spTree>
    <p:extLst>
      <p:ext uri="{BB962C8B-B14F-4D97-AF65-F5344CB8AC3E}">
        <p14:creationId xmlns:p14="http://schemas.microsoft.com/office/powerpoint/2010/main" val="1113949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3D05AD-21F5-4C3B-82BD-5EE9F02A036A}" type="datetimeFigureOut">
              <a:rPr lang="en-IN" smtClean="0"/>
              <a:t>15-03-2021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42E087-12CE-48EE-BE3C-82DBE7A9AD16}" type="slidenum">
              <a:rPr lang="en-IN" smtClean="0"/>
              <a:t>‹#›</a:t>
            </a:fld>
            <a:endParaRPr lang="en-IN"/>
          </a:p>
        </p:txBody>
      </p:sp>
    </p:spTree>
    <p:extLst>
      <p:ext uri="{BB962C8B-B14F-4D97-AF65-F5344CB8AC3E}">
        <p14:creationId xmlns:p14="http://schemas.microsoft.com/office/powerpoint/2010/main" val="2279115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3D05AD-21F5-4C3B-82BD-5EE9F02A036A}" type="datetimeFigureOut">
              <a:rPr lang="en-IN" smtClean="0"/>
              <a:t>15-03-2021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42E087-12CE-48EE-BE3C-82DBE7A9AD16}" type="slidenum">
              <a:rPr lang="en-IN" smtClean="0"/>
              <a:t>‹#›</a:t>
            </a:fld>
            <a:endParaRPr lang="en-IN"/>
          </a:p>
        </p:txBody>
      </p:sp>
    </p:spTree>
    <p:extLst>
      <p:ext uri="{BB962C8B-B14F-4D97-AF65-F5344CB8AC3E}">
        <p14:creationId xmlns:p14="http://schemas.microsoft.com/office/powerpoint/2010/main" val="1319097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3D05AD-21F5-4C3B-82BD-5EE9F02A036A}" type="datetimeFigureOut">
              <a:rPr lang="en-IN" smtClean="0"/>
              <a:t>15-03-2021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42E087-12CE-48EE-BE3C-82DBE7A9AD16}" type="slidenum">
              <a:rPr lang="en-IN" smtClean="0"/>
              <a:t>‹#›</a:t>
            </a:fld>
            <a:endParaRPr lang="en-IN"/>
          </a:p>
        </p:txBody>
      </p:sp>
    </p:spTree>
    <p:extLst>
      <p:ext uri="{BB962C8B-B14F-4D97-AF65-F5344CB8AC3E}">
        <p14:creationId xmlns:p14="http://schemas.microsoft.com/office/powerpoint/2010/main" val="234481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D3D05AD-21F5-4C3B-82BD-5EE9F02A036A}" type="datetimeFigureOut">
              <a:rPr lang="en-IN" smtClean="0"/>
              <a:t>15-03-2021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242E087-12CE-48EE-BE3C-82DBE7A9AD16}" type="slidenum">
              <a:rPr lang="en-IN" smtClean="0"/>
              <a:t>‹#›</a:t>
            </a:fld>
            <a:endParaRPr lang="en-IN"/>
          </a:p>
        </p:txBody>
      </p:sp>
    </p:spTree>
    <p:extLst>
      <p:ext uri="{BB962C8B-B14F-4D97-AF65-F5344CB8AC3E}">
        <p14:creationId xmlns:p14="http://schemas.microsoft.com/office/powerpoint/2010/main" val="425313644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Round-robin_tournamen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F7392-441E-45DA-941B-939F20C59BAF}"/>
              </a:ext>
            </a:extLst>
          </p:cNvPr>
          <p:cNvSpPr>
            <a:spLocks noGrp="1"/>
          </p:cNvSpPr>
          <p:nvPr>
            <p:ph type="ctrTitle"/>
          </p:nvPr>
        </p:nvSpPr>
        <p:spPr>
          <a:xfrm>
            <a:off x="1876424" y="1122363"/>
            <a:ext cx="8791575" cy="1965394"/>
          </a:xfrm>
        </p:spPr>
        <p:txBody>
          <a:bodyPr/>
          <a:lstStyle/>
          <a:p>
            <a:r>
              <a:rPr lang="en-IN" dirty="0"/>
              <a:t>IPL VISUALIZATION ASSIGNMENT</a:t>
            </a:r>
          </a:p>
        </p:txBody>
      </p:sp>
      <p:sp>
        <p:nvSpPr>
          <p:cNvPr id="3" name="Subtitle 2">
            <a:extLst>
              <a:ext uri="{FF2B5EF4-FFF2-40B4-BE49-F238E27FC236}">
                <a16:creationId xmlns:a16="http://schemas.microsoft.com/office/drawing/2014/main" id="{A21DB240-AC3D-4F71-B99F-75625CB271D6}"/>
              </a:ext>
            </a:extLst>
          </p:cNvPr>
          <p:cNvSpPr>
            <a:spLocks noGrp="1"/>
          </p:cNvSpPr>
          <p:nvPr>
            <p:ph type="subTitle" idx="1"/>
          </p:nvPr>
        </p:nvSpPr>
        <p:spPr/>
        <p:txBody>
          <a:bodyPr/>
          <a:lstStyle/>
          <a:p>
            <a:r>
              <a:rPr lang="en-IN" dirty="0"/>
              <a:t>						RAMYA SREE NARWA</a:t>
            </a:r>
          </a:p>
        </p:txBody>
      </p:sp>
    </p:spTree>
    <p:extLst>
      <p:ext uri="{BB962C8B-B14F-4D97-AF65-F5344CB8AC3E}">
        <p14:creationId xmlns:p14="http://schemas.microsoft.com/office/powerpoint/2010/main" val="1936798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03564-D599-44A8-A575-2AFFC1CAD8EF}"/>
              </a:ext>
            </a:extLst>
          </p:cNvPr>
          <p:cNvSpPr>
            <a:spLocks noGrp="1"/>
          </p:cNvSpPr>
          <p:nvPr>
            <p:ph type="title"/>
          </p:nvPr>
        </p:nvSpPr>
        <p:spPr>
          <a:xfrm>
            <a:off x="1141414" y="0"/>
            <a:ext cx="9905998" cy="1478570"/>
          </a:xfrm>
        </p:spPr>
        <p:txBody>
          <a:bodyPr/>
          <a:lstStyle/>
          <a:p>
            <a:r>
              <a:rPr lang="en-IN" dirty="0"/>
              <a:t>Home vs away wins</a:t>
            </a:r>
          </a:p>
        </p:txBody>
      </p:sp>
      <p:pic>
        <p:nvPicPr>
          <p:cNvPr id="5" name="Content Placeholder 4">
            <a:extLst>
              <a:ext uri="{FF2B5EF4-FFF2-40B4-BE49-F238E27FC236}">
                <a16:creationId xmlns:a16="http://schemas.microsoft.com/office/drawing/2014/main" id="{46F4AA2D-BBE3-4457-A090-61617A6100A9}"/>
              </a:ext>
            </a:extLst>
          </p:cNvPr>
          <p:cNvPicPr>
            <a:picLocks noGrp="1" noChangeAspect="1"/>
          </p:cNvPicPr>
          <p:nvPr>
            <p:ph idx="1"/>
          </p:nvPr>
        </p:nvPicPr>
        <p:blipFill>
          <a:blip r:embed="rId2"/>
          <a:stretch>
            <a:fillRect/>
          </a:stretch>
        </p:blipFill>
        <p:spPr>
          <a:xfrm>
            <a:off x="1141414" y="1208479"/>
            <a:ext cx="9115248" cy="3541712"/>
          </a:xfrm>
        </p:spPr>
      </p:pic>
      <p:sp>
        <p:nvSpPr>
          <p:cNvPr id="6" name="TextBox 5">
            <a:extLst>
              <a:ext uri="{FF2B5EF4-FFF2-40B4-BE49-F238E27FC236}">
                <a16:creationId xmlns:a16="http://schemas.microsoft.com/office/drawing/2014/main" id="{4BF87830-D544-4A3B-9CCE-128D901B89A9}"/>
              </a:ext>
            </a:extLst>
          </p:cNvPr>
          <p:cNvSpPr txBox="1"/>
          <p:nvPr/>
        </p:nvSpPr>
        <p:spPr>
          <a:xfrm>
            <a:off x="1155481" y="5380449"/>
            <a:ext cx="8396482" cy="646331"/>
          </a:xfrm>
          <a:prstGeom prst="rect">
            <a:avLst/>
          </a:prstGeom>
          <a:noFill/>
        </p:spPr>
        <p:txBody>
          <a:bodyPr wrap="square" rtlCol="0">
            <a:spAutoFit/>
          </a:bodyPr>
          <a:lstStyle/>
          <a:p>
            <a:pPr marL="285750" indent="-285750">
              <a:buFont typeface="Arial" panose="020B0604020202020204" pitchFamily="34" charset="0"/>
              <a:buChar char="•"/>
            </a:pPr>
            <a:r>
              <a:rPr lang="en-IN" dirty="0"/>
              <a:t>Percentage of away wins is high in the year 2009 for all the teams</a:t>
            </a:r>
          </a:p>
          <a:p>
            <a:pPr marL="285750" indent="-285750">
              <a:buFont typeface="Arial" panose="020B0604020202020204" pitchFamily="34" charset="0"/>
              <a:buChar char="•"/>
            </a:pPr>
            <a:r>
              <a:rPr lang="en-IN" dirty="0"/>
              <a:t>Percentage if home wins is high in 2013</a:t>
            </a:r>
          </a:p>
        </p:txBody>
      </p:sp>
    </p:spTree>
    <p:extLst>
      <p:ext uri="{BB962C8B-B14F-4D97-AF65-F5344CB8AC3E}">
        <p14:creationId xmlns:p14="http://schemas.microsoft.com/office/powerpoint/2010/main" val="226996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3403F-1B28-404E-815B-9AE05092EA1D}"/>
              </a:ext>
            </a:extLst>
          </p:cNvPr>
          <p:cNvSpPr>
            <a:spLocks noGrp="1"/>
          </p:cNvSpPr>
          <p:nvPr>
            <p:ph type="title"/>
          </p:nvPr>
        </p:nvSpPr>
        <p:spPr>
          <a:xfrm>
            <a:off x="1143001" y="0"/>
            <a:ext cx="9905998" cy="1478570"/>
          </a:xfrm>
        </p:spPr>
        <p:txBody>
          <a:bodyPr/>
          <a:lstStyle/>
          <a:p>
            <a:pPr algn="ctr"/>
            <a:r>
              <a:rPr lang="en-IN" dirty="0"/>
              <a:t>Match statistics</a:t>
            </a:r>
          </a:p>
        </p:txBody>
      </p:sp>
      <p:pic>
        <p:nvPicPr>
          <p:cNvPr id="7" name="Content Placeholder 6">
            <a:extLst>
              <a:ext uri="{FF2B5EF4-FFF2-40B4-BE49-F238E27FC236}">
                <a16:creationId xmlns:a16="http://schemas.microsoft.com/office/drawing/2014/main" id="{85661A92-5305-4F96-9931-A1E5C12910F0}"/>
              </a:ext>
            </a:extLst>
          </p:cNvPr>
          <p:cNvPicPr>
            <a:picLocks noGrp="1" noChangeAspect="1"/>
          </p:cNvPicPr>
          <p:nvPr>
            <p:ph idx="1"/>
          </p:nvPr>
        </p:nvPicPr>
        <p:blipFill>
          <a:blip r:embed="rId2"/>
          <a:stretch>
            <a:fillRect/>
          </a:stretch>
        </p:blipFill>
        <p:spPr>
          <a:xfrm>
            <a:off x="2020037" y="1298713"/>
            <a:ext cx="8512428" cy="4969565"/>
          </a:xfrm>
        </p:spPr>
      </p:pic>
    </p:spTree>
    <p:extLst>
      <p:ext uri="{BB962C8B-B14F-4D97-AF65-F5344CB8AC3E}">
        <p14:creationId xmlns:p14="http://schemas.microsoft.com/office/powerpoint/2010/main" val="80902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6F032-5836-452D-B536-5816CC030C0D}"/>
              </a:ext>
            </a:extLst>
          </p:cNvPr>
          <p:cNvSpPr>
            <a:spLocks noGrp="1"/>
          </p:cNvSpPr>
          <p:nvPr>
            <p:ph type="title"/>
          </p:nvPr>
        </p:nvSpPr>
        <p:spPr>
          <a:xfrm>
            <a:off x="849865" y="141440"/>
            <a:ext cx="9905998" cy="1478570"/>
          </a:xfrm>
        </p:spPr>
        <p:txBody>
          <a:bodyPr/>
          <a:lstStyle/>
          <a:p>
            <a:pPr algn="ctr"/>
            <a:r>
              <a:rPr lang="en-IN" dirty="0"/>
              <a:t>Player statistics</a:t>
            </a:r>
          </a:p>
        </p:txBody>
      </p:sp>
      <p:pic>
        <p:nvPicPr>
          <p:cNvPr id="7" name="Picture 6">
            <a:extLst>
              <a:ext uri="{FF2B5EF4-FFF2-40B4-BE49-F238E27FC236}">
                <a16:creationId xmlns:a16="http://schemas.microsoft.com/office/drawing/2014/main" id="{64986C21-8538-4D35-99E8-D3776C3B2994}"/>
              </a:ext>
            </a:extLst>
          </p:cNvPr>
          <p:cNvPicPr>
            <a:picLocks noChangeAspect="1"/>
          </p:cNvPicPr>
          <p:nvPr/>
        </p:nvPicPr>
        <p:blipFill>
          <a:blip r:embed="rId2"/>
          <a:stretch>
            <a:fillRect/>
          </a:stretch>
        </p:blipFill>
        <p:spPr>
          <a:xfrm>
            <a:off x="1672708" y="1407799"/>
            <a:ext cx="8846584" cy="4933542"/>
          </a:xfrm>
          <a:prstGeom prst="rect">
            <a:avLst/>
          </a:prstGeom>
        </p:spPr>
      </p:pic>
    </p:spTree>
    <p:extLst>
      <p:ext uri="{BB962C8B-B14F-4D97-AF65-F5344CB8AC3E}">
        <p14:creationId xmlns:p14="http://schemas.microsoft.com/office/powerpoint/2010/main" val="1758739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1A12-F1FD-4F90-922F-DA8FC1BCCECA}"/>
              </a:ext>
            </a:extLst>
          </p:cNvPr>
          <p:cNvSpPr>
            <a:spLocks noGrp="1"/>
          </p:cNvSpPr>
          <p:nvPr>
            <p:ph type="title"/>
          </p:nvPr>
        </p:nvSpPr>
        <p:spPr>
          <a:xfrm>
            <a:off x="1141414" y="0"/>
            <a:ext cx="9905998" cy="1478570"/>
          </a:xfrm>
        </p:spPr>
        <p:txBody>
          <a:bodyPr/>
          <a:lstStyle/>
          <a:p>
            <a:pPr algn="ctr"/>
            <a:r>
              <a:rPr lang="en-IN" dirty="0"/>
              <a:t>Team statistics</a:t>
            </a:r>
          </a:p>
        </p:txBody>
      </p:sp>
      <p:pic>
        <p:nvPicPr>
          <p:cNvPr id="7" name="Content Placeholder 6">
            <a:extLst>
              <a:ext uri="{FF2B5EF4-FFF2-40B4-BE49-F238E27FC236}">
                <a16:creationId xmlns:a16="http://schemas.microsoft.com/office/drawing/2014/main" id="{FE2E1B64-A1F8-4807-958C-C0EA45C15B91}"/>
              </a:ext>
            </a:extLst>
          </p:cNvPr>
          <p:cNvPicPr>
            <a:picLocks noGrp="1" noChangeAspect="1"/>
          </p:cNvPicPr>
          <p:nvPr>
            <p:ph idx="1"/>
          </p:nvPr>
        </p:nvPicPr>
        <p:blipFill>
          <a:blip r:embed="rId2"/>
          <a:stretch>
            <a:fillRect/>
          </a:stretch>
        </p:blipFill>
        <p:spPr>
          <a:xfrm>
            <a:off x="1488475" y="1272209"/>
            <a:ext cx="9211876" cy="5035826"/>
          </a:xfrm>
        </p:spPr>
      </p:pic>
    </p:spTree>
    <p:extLst>
      <p:ext uri="{BB962C8B-B14F-4D97-AF65-F5344CB8AC3E}">
        <p14:creationId xmlns:p14="http://schemas.microsoft.com/office/powerpoint/2010/main" val="1003789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8C2641-E460-4A0E-902F-FCE9B42B4A99}"/>
              </a:ext>
            </a:extLst>
          </p:cNvPr>
          <p:cNvSpPr>
            <a:spLocks noGrp="1"/>
          </p:cNvSpPr>
          <p:nvPr>
            <p:ph idx="1"/>
          </p:nvPr>
        </p:nvSpPr>
        <p:spPr>
          <a:xfrm>
            <a:off x="1326943" y="1308582"/>
            <a:ext cx="9905999" cy="3541714"/>
          </a:xfrm>
        </p:spPr>
        <p:txBody>
          <a:bodyPr>
            <a:normAutofit fontScale="92500"/>
          </a:bodyPr>
          <a:lstStyle/>
          <a:p>
            <a:r>
              <a:rPr lang="en-US" dirty="0">
                <a:solidFill>
                  <a:srgbClr val="333333"/>
                </a:solidFill>
                <a:latin typeface="Merriweather"/>
              </a:rPr>
              <a:t>The Indian Premier League, or IPL, is a T20 cricket league, which was founded in 2008 and is held every year. It sees participation from both national and international players, and eight teams representing eight Indian cities compete with each other in a double </a:t>
            </a:r>
            <a:r>
              <a:rPr lang="en-US" dirty="0">
                <a:solidFill>
                  <a:srgbClr val="333333"/>
                </a:solidFill>
                <a:latin typeface="Merriweather"/>
                <a:hlinkClick r:id="rId2">
                  <a:extLst>
                    <a:ext uri="{A12FA001-AC4F-418D-AE19-62706E023703}">
                      <ahyp:hlinkClr xmlns:ahyp="http://schemas.microsoft.com/office/drawing/2018/hyperlinkcolor" val="tx"/>
                    </a:ext>
                  </a:extLst>
                </a:hlinkClick>
              </a:rPr>
              <a:t>round-robin</a:t>
            </a:r>
            <a:r>
              <a:rPr lang="en-US" dirty="0">
                <a:solidFill>
                  <a:srgbClr val="333333"/>
                </a:solidFill>
                <a:latin typeface="Merriweather"/>
              </a:rPr>
              <a:t> format in the league stages, which are followed by playoffs. Over the years, IPL has become one of the most-watched and most attended live sporting events all over the world.</a:t>
            </a:r>
          </a:p>
          <a:p>
            <a:r>
              <a:rPr lang="en-US" b="0" i="0" dirty="0">
                <a:solidFill>
                  <a:srgbClr val="333333"/>
                </a:solidFill>
                <a:effectLst/>
                <a:latin typeface="Merriweather"/>
              </a:rPr>
              <a:t>IPL statistics over the years since its inception in order to create an infographic for </a:t>
            </a:r>
            <a:r>
              <a:rPr lang="en-US" b="0" i="0">
                <a:solidFill>
                  <a:srgbClr val="333333"/>
                </a:solidFill>
                <a:effectLst/>
                <a:latin typeface="Merriweather"/>
              </a:rPr>
              <a:t>a newsletter.</a:t>
            </a:r>
            <a:endParaRPr lang="en-IN" dirty="0"/>
          </a:p>
        </p:txBody>
      </p:sp>
    </p:spTree>
    <p:extLst>
      <p:ext uri="{BB962C8B-B14F-4D97-AF65-F5344CB8AC3E}">
        <p14:creationId xmlns:p14="http://schemas.microsoft.com/office/powerpoint/2010/main" val="2445732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326EA-F5E7-4F18-91C0-EEBCEE15F887}"/>
              </a:ext>
            </a:extLst>
          </p:cNvPr>
          <p:cNvSpPr>
            <a:spLocks noGrp="1"/>
          </p:cNvSpPr>
          <p:nvPr>
            <p:ph type="title"/>
          </p:nvPr>
        </p:nvSpPr>
        <p:spPr>
          <a:xfrm>
            <a:off x="1141413" y="367271"/>
            <a:ext cx="9905998" cy="1478570"/>
          </a:xfrm>
        </p:spPr>
        <p:txBody>
          <a:bodyPr/>
          <a:lstStyle/>
          <a:p>
            <a:r>
              <a:rPr lang="en-IN" dirty="0"/>
              <a:t>Toss vs match outcome</a:t>
            </a:r>
          </a:p>
        </p:txBody>
      </p:sp>
      <p:pic>
        <p:nvPicPr>
          <p:cNvPr id="5" name="Content Placeholder 4">
            <a:extLst>
              <a:ext uri="{FF2B5EF4-FFF2-40B4-BE49-F238E27FC236}">
                <a16:creationId xmlns:a16="http://schemas.microsoft.com/office/drawing/2014/main" id="{6645EDA8-9A10-41D8-9B24-52E21B38A8CC}"/>
              </a:ext>
            </a:extLst>
          </p:cNvPr>
          <p:cNvPicPr>
            <a:picLocks noGrp="1" noChangeAspect="1"/>
          </p:cNvPicPr>
          <p:nvPr>
            <p:ph idx="1"/>
          </p:nvPr>
        </p:nvPicPr>
        <p:blipFill>
          <a:blip r:embed="rId2"/>
          <a:stretch>
            <a:fillRect/>
          </a:stretch>
        </p:blipFill>
        <p:spPr>
          <a:xfrm>
            <a:off x="1141413" y="1658144"/>
            <a:ext cx="6714922" cy="3541712"/>
          </a:xfrm>
        </p:spPr>
      </p:pic>
      <p:sp>
        <p:nvSpPr>
          <p:cNvPr id="6" name="TextBox 5">
            <a:extLst>
              <a:ext uri="{FF2B5EF4-FFF2-40B4-BE49-F238E27FC236}">
                <a16:creationId xmlns:a16="http://schemas.microsoft.com/office/drawing/2014/main" id="{D1109407-03B7-48B9-8E52-BAADBFCA0DDD}"/>
              </a:ext>
            </a:extLst>
          </p:cNvPr>
          <p:cNvSpPr txBox="1"/>
          <p:nvPr/>
        </p:nvSpPr>
        <p:spPr>
          <a:xfrm>
            <a:off x="1035395" y="5459896"/>
            <a:ext cx="7911548" cy="646331"/>
          </a:xfrm>
          <a:prstGeom prst="rect">
            <a:avLst/>
          </a:prstGeom>
          <a:noFill/>
        </p:spPr>
        <p:txBody>
          <a:bodyPr wrap="square" rtlCol="0">
            <a:spAutoFit/>
          </a:bodyPr>
          <a:lstStyle/>
          <a:p>
            <a:pPr marL="285750" indent="-285750">
              <a:buFont typeface="Arial" panose="020B0604020202020204" pitchFamily="34" charset="0"/>
              <a:buChar char="•"/>
            </a:pPr>
            <a:r>
              <a:rPr lang="en-IN" dirty="0"/>
              <a:t>Bangalore, M Chinnaswamy stadium has highest occurrences of similar toss and match outcome.</a:t>
            </a:r>
          </a:p>
        </p:txBody>
      </p:sp>
    </p:spTree>
    <p:extLst>
      <p:ext uri="{BB962C8B-B14F-4D97-AF65-F5344CB8AC3E}">
        <p14:creationId xmlns:p14="http://schemas.microsoft.com/office/powerpoint/2010/main" val="2511384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12CE-31EA-4D8C-95C8-F90C9ED8C84F}"/>
              </a:ext>
            </a:extLst>
          </p:cNvPr>
          <p:cNvSpPr>
            <a:spLocks noGrp="1"/>
          </p:cNvSpPr>
          <p:nvPr>
            <p:ph type="title"/>
          </p:nvPr>
        </p:nvSpPr>
        <p:spPr>
          <a:xfrm>
            <a:off x="1028872" y="207233"/>
            <a:ext cx="9905998" cy="1478570"/>
          </a:xfrm>
        </p:spPr>
        <p:txBody>
          <a:bodyPr/>
          <a:lstStyle/>
          <a:p>
            <a:r>
              <a:rPr lang="en-IN" dirty="0"/>
              <a:t>Biggest wins by runs and wickets</a:t>
            </a:r>
          </a:p>
        </p:txBody>
      </p:sp>
      <p:pic>
        <p:nvPicPr>
          <p:cNvPr id="5" name="Content Placeholder 4">
            <a:extLst>
              <a:ext uri="{FF2B5EF4-FFF2-40B4-BE49-F238E27FC236}">
                <a16:creationId xmlns:a16="http://schemas.microsoft.com/office/drawing/2014/main" id="{D15A8467-2DDB-4C4A-8F2C-F0544AE9180A}"/>
              </a:ext>
            </a:extLst>
          </p:cNvPr>
          <p:cNvPicPr>
            <a:picLocks noGrp="1" noChangeAspect="1"/>
          </p:cNvPicPr>
          <p:nvPr>
            <p:ph idx="1"/>
          </p:nvPr>
        </p:nvPicPr>
        <p:blipFill>
          <a:blip r:embed="rId2"/>
          <a:stretch>
            <a:fillRect/>
          </a:stretch>
        </p:blipFill>
        <p:spPr>
          <a:xfrm>
            <a:off x="1141413" y="1685803"/>
            <a:ext cx="9420225" cy="3057525"/>
          </a:xfrm>
        </p:spPr>
      </p:pic>
      <p:sp>
        <p:nvSpPr>
          <p:cNvPr id="6" name="TextBox 5">
            <a:extLst>
              <a:ext uri="{FF2B5EF4-FFF2-40B4-BE49-F238E27FC236}">
                <a16:creationId xmlns:a16="http://schemas.microsoft.com/office/drawing/2014/main" id="{8E4CF78C-E5BA-4D95-88D9-FA46669CBA37}"/>
              </a:ext>
            </a:extLst>
          </p:cNvPr>
          <p:cNvSpPr txBox="1"/>
          <p:nvPr/>
        </p:nvSpPr>
        <p:spPr>
          <a:xfrm>
            <a:off x="1028872" y="5172197"/>
            <a:ext cx="9420225" cy="1477328"/>
          </a:xfrm>
          <a:prstGeom prst="rect">
            <a:avLst/>
          </a:prstGeom>
          <a:noFill/>
        </p:spPr>
        <p:txBody>
          <a:bodyPr wrap="square" rtlCol="0">
            <a:spAutoFit/>
          </a:bodyPr>
          <a:lstStyle/>
          <a:p>
            <a:pPr marL="285750" indent="-285750">
              <a:buFont typeface="Arial" panose="020B0604020202020204" pitchFamily="34" charset="0"/>
              <a:buChar char="•"/>
            </a:pPr>
            <a:r>
              <a:rPr lang="en-IN" dirty="0"/>
              <a:t>Biggest wins by runs happened in the year 2017 where a team won with a difference of 146 runs.</a:t>
            </a:r>
          </a:p>
          <a:p>
            <a:pPr marL="285750" indent="-285750">
              <a:buFont typeface="Arial" panose="020B0604020202020204" pitchFamily="34" charset="0"/>
              <a:buChar char="•"/>
            </a:pPr>
            <a:r>
              <a:rPr lang="en-IN" dirty="0"/>
              <a:t>Most of the years, biggest wins happened with 10 wickets.</a:t>
            </a:r>
          </a:p>
          <a:p>
            <a:pPr marL="2857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2790593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9C453-0EA2-41EB-86E5-CE5A234A13D2}"/>
              </a:ext>
            </a:extLst>
          </p:cNvPr>
          <p:cNvSpPr>
            <a:spLocks noGrp="1"/>
          </p:cNvSpPr>
          <p:nvPr>
            <p:ph type="title"/>
          </p:nvPr>
        </p:nvSpPr>
        <p:spPr>
          <a:xfrm>
            <a:off x="1143001" y="0"/>
            <a:ext cx="9905998" cy="1478570"/>
          </a:xfrm>
        </p:spPr>
        <p:txBody>
          <a:bodyPr/>
          <a:lstStyle/>
          <a:p>
            <a:r>
              <a:rPr lang="en-IN" dirty="0"/>
              <a:t>Highest totals across all seasons</a:t>
            </a:r>
          </a:p>
        </p:txBody>
      </p:sp>
      <p:pic>
        <p:nvPicPr>
          <p:cNvPr id="5" name="Content Placeholder 4">
            <a:extLst>
              <a:ext uri="{FF2B5EF4-FFF2-40B4-BE49-F238E27FC236}">
                <a16:creationId xmlns:a16="http://schemas.microsoft.com/office/drawing/2014/main" id="{F584B837-1C1E-4FB3-AE0E-B900B7897F62}"/>
              </a:ext>
            </a:extLst>
          </p:cNvPr>
          <p:cNvPicPr>
            <a:picLocks noGrp="1" noChangeAspect="1"/>
          </p:cNvPicPr>
          <p:nvPr>
            <p:ph idx="1"/>
          </p:nvPr>
        </p:nvPicPr>
        <p:blipFill>
          <a:blip r:embed="rId2"/>
          <a:stretch>
            <a:fillRect/>
          </a:stretch>
        </p:blipFill>
        <p:spPr>
          <a:xfrm>
            <a:off x="1264573" y="1194412"/>
            <a:ext cx="6649191" cy="3541712"/>
          </a:xfrm>
        </p:spPr>
      </p:pic>
      <p:sp>
        <p:nvSpPr>
          <p:cNvPr id="6" name="TextBox 5">
            <a:extLst>
              <a:ext uri="{FF2B5EF4-FFF2-40B4-BE49-F238E27FC236}">
                <a16:creationId xmlns:a16="http://schemas.microsoft.com/office/drawing/2014/main" id="{616ADE2E-5A7C-4A50-BCE4-347194AC4106}"/>
              </a:ext>
            </a:extLst>
          </p:cNvPr>
          <p:cNvSpPr txBox="1"/>
          <p:nvPr/>
        </p:nvSpPr>
        <p:spPr>
          <a:xfrm flipH="1">
            <a:off x="1264573" y="5294256"/>
            <a:ext cx="7691512" cy="369332"/>
          </a:xfrm>
          <a:prstGeom prst="rect">
            <a:avLst/>
          </a:prstGeom>
          <a:noFill/>
        </p:spPr>
        <p:txBody>
          <a:bodyPr wrap="square" rtlCol="0">
            <a:spAutoFit/>
          </a:bodyPr>
          <a:lstStyle/>
          <a:p>
            <a:pPr marL="285750" indent="-285750">
              <a:buFont typeface="Arial" panose="020B0604020202020204" pitchFamily="34" charset="0"/>
              <a:buChar char="•"/>
            </a:pPr>
            <a:r>
              <a:rPr lang="en-IN" dirty="0"/>
              <a:t>Highest runs, 263 were taken in the year 2013 for a match.</a:t>
            </a:r>
          </a:p>
        </p:txBody>
      </p:sp>
    </p:spTree>
    <p:extLst>
      <p:ext uri="{BB962C8B-B14F-4D97-AF65-F5344CB8AC3E}">
        <p14:creationId xmlns:p14="http://schemas.microsoft.com/office/powerpoint/2010/main" val="2978233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05A9-1E4F-479D-937A-F7C101261C4F}"/>
              </a:ext>
            </a:extLst>
          </p:cNvPr>
          <p:cNvSpPr>
            <a:spLocks noGrp="1"/>
          </p:cNvSpPr>
          <p:nvPr>
            <p:ph type="title"/>
          </p:nvPr>
        </p:nvSpPr>
        <p:spPr>
          <a:xfrm>
            <a:off x="1141413" y="112081"/>
            <a:ext cx="9905998" cy="1478570"/>
          </a:xfrm>
        </p:spPr>
        <p:txBody>
          <a:bodyPr/>
          <a:lstStyle/>
          <a:p>
            <a:r>
              <a:rPr lang="en-IN" dirty="0"/>
              <a:t>Orange and purple cap contenders</a:t>
            </a:r>
          </a:p>
        </p:txBody>
      </p:sp>
      <p:pic>
        <p:nvPicPr>
          <p:cNvPr id="5" name="Content Placeholder 4">
            <a:extLst>
              <a:ext uri="{FF2B5EF4-FFF2-40B4-BE49-F238E27FC236}">
                <a16:creationId xmlns:a16="http://schemas.microsoft.com/office/drawing/2014/main" id="{7432F0CD-9AEC-4344-AED4-027EF24A37E6}"/>
              </a:ext>
            </a:extLst>
          </p:cNvPr>
          <p:cNvPicPr>
            <a:picLocks noGrp="1" noChangeAspect="1"/>
          </p:cNvPicPr>
          <p:nvPr>
            <p:ph idx="1"/>
          </p:nvPr>
        </p:nvPicPr>
        <p:blipFill>
          <a:blip r:embed="rId2"/>
          <a:stretch>
            <a:fillRect/>
          </a:stretch>
        </p:blipFill>
        <p:spPr>
          <a:xfrm>
            <a:off x="1141413" y="1268876"/>
            <a:ext cx="9324975" cy="3448050"/>
          </a:xfrm>
        </p:spPr>
      </p:pic>
      <p:sp>
        <p:nvSpPr>
          <p:cNvPr id="6" name="TextBox 5">
            <a:extLst>
              <a:ext uri="{FF2B5EF4-FFF2-40B4-BE49-F238E27FC236}">
                <a16:creationId xmlns:a16="http://schemas.microsoft.com/office/drawing/2014/main" id="{B7086180-0146-4119-91FA-BC126A152CC7}"/>
              </a:ext>
            </a:extLst>
          </p:cNvPr>
          <p:cNvSpPr txBox="1"/>
          <p:nvPr/>
        </p:nvSpPr>
        <p:spPr>
          <a:xfrm>
            <a:off x="1141413" y="5404458"/>
            <a:ext cx="9603544" cy="646331"/>
          </a:xfrm>
          <a:prstGeom prst="rect">
            <a:avLst/>
          </a:prstGeom>
          <a:noFill/>
        </p:spPr>
        <p:txBody>
          <a:bodyPr wrap="square" rtlCol="0">
            <a:spAutoFit/>
          </a:bodyPr>
          <a:lstStyle/>
          <a:p>
            <a:pPr marL="285750" indent="-285750">
              <a:buFont typeface="Arial" panose="020B0604020202020204" pitchFamily="34" charset="0"/>
              <a:buChar char="•"/>
            </a:pPr>
            <a:r>
              <a:rPr lang="en-IN" dirty="0"/>
              <a:t>Virat </a:t>
            </a:r>
            <a:r>
              <a:rPr lang="en-IN" dirty="0" err="1"/>
              <a:t>kohli</a:t>
            </a:r>
            <a:r>
              <a:rPr lang="en-IN" dirty="0"/>
              <a:t> is on top for Orange cap contenders with 998 runs</a:t>
            </a:r>
          </a:p>
          <a:p>
            <a:pPr marL="285750" indent="-285750">
              <a:buFont typeface="Arial" panose="020B0604020202020204" pitchFamily="34" charset="0"/>
              <a:buChar char="•"/>
            </a:pPr>
            <a:r>
              <a:rPr lang="en-IN" dirty="0"/>
              <a:t>Bravo with 34 runs stands as top Purple cap contender in bowlers.</a:t>
            </a:r>
          </a:p>
        </p:txBody>
      </p:sp>
    </p:spTree>
    <p:extLst>
      <p:ext uri="{BB962C8B-B14F-4D97-AF65-F5344CB8AC3E}">
        <p14:creationId xmlns:p14="http://schemas.microsoft.com/office/powerpoint/2010/main" val="3273562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4AD3B-E875-47AE-8CCD-9C9C7D5BAC0A}"/>
              </a:ext>
            </a:extLst>
          </p:cNvPr>
          <p:cNvSpPr>
            <a:spLocks noGrp="1"/>
          </p:cNvSpPr>
          <p:nvPr>
            <p:ph type="title"/>
          </p:nvPr>
        </p:nvSpPr>
        <p:spPr>
          <a:xfrm>
            <a:off x="1141413" y="38396"/>
            <a:ext cx="9905998" cy="1478570"/>
          </a:xfrm>
        </p:spPr>
        <p:txBody>
          <a:bodyPr/>
          <a:lstStyle/>
          <a:p>
            <a:r>
              <a:rPr lang="en-IN" dirty="0"/>
              <a:t>Most boundaries each season by batsman</a:t>
            </a:r>
          </a:p>
        </p:txBody>
      </p:sp>
      <p:pic>
        <p:nvPicPr>
          <p:cNvPr id="9" name="Content Placeholder 8">
            <a:extLst>
              <a:ext uri="{FF2B5EF4-FFF2-40B4-BE49-F238E27FC236}">
                <a16:creationId xmlns:a16="http://schemas.microsoft.com/office/drawing/2014/main" id="{83D7AC5B-EC0B-405E-8F76-3DDCF62D7895}"/>
              </a:ext>
            </a:extLst>
          </p:cNvPr>
          <p:cNvPicPr>
            <a:picLocks noGrp="1" noChangeAspect="1"/>
          </p:cNvPicPr>
          <p:nvPr>
            <p:ph idx="1"/>
          </p:nvPr>
        </p:nvPicPr>
        <p:blipFill>
          <a:blip r:embed="rId2"/>
          <a:stretch>
            <a:fillRect/>
          </a:stretch>
        </p:blipFill>
        <p:spPr>
          <a:xfrm>
            <a:off x="1141413" y="1194411"/>
            <a:ext cx="8002264" cy="3541712"/>
          </a:xfrm>
        </p:spPr>
      </p:pic>
      <p:sp>
        <p:nvSpPr>
          <p:cNvPr id="10" name="TextBox 9">
            <a:extLst>
              <a:ext uri="{FF2B5EF4-FFF2-40B4-BE49-F238E27FC236}">
                <a16:creationId xmlns:a16="http://schemas.microsoft.com/office/drawing/2014/main" id="{E84D9EEF-57DC-442C-9704-88115F6DC368}"/>
              </a:ext>
            </a:extLst>
          </p:cNvPr>
          <p:cNvSpPr txBox="1"/>
          <p:nvPr/>
        </p:nvSpPr>
        <p:spPr>
          <a:xfrm>
            <a:off x="1141413" y="5162843"/>
            <a:ext cx="8593430" cy="369332"/>
          </a:xfrm>
          <a:prstGeom prst="rect">
            <a:avLst/>
          </a:prstGeom>
          <a:noFill/>
        </p:spPr>
        <p:txBody>
          <a:bodyPr wrap="square" rtlCol="0">
            <a:spAutoFit/>
          </a:bodyPr>
          <a:lstStyle/>
          <a:p>
            <a:pPr marL="285750" indent="-285750">
              <a:buFont typeface="Arial" panose="020B0604020202020204" pitchFamily="34" charset="0"/>
              <a:buChar char="•"/>
            </a:pPr>
            <a:r>
              <a:rPr lang="en-IN" dirty="0"/>
              <a:t>Highest boundaries were hit by Virat Kohli, 122 boundaries were hit in the year 2016.</a:t>
            </a:r>
          </a:p>
        </p:txBody>
      </p:sp>
    </p:spTree>
    <p:extLst>
      <p:ext uri="{BB962C8B-B14F-4D97-AF65-F5344CB8AC3E}">
        <p14:creationId xmlns:p14="http://schemas.microsoft.com/office/powerpoint/2010/main" val="200839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A300-9691-418D-8A66-FB4DB8D842CE}"/>
              </a:ext>
            </a:extLst>
          </p:cNvPr>
          <p:cNvSpPr>
            <a:spLocks noGrp="1"/>
          </p:cNvSpPr>
          <p:nvPr>
            <p:ph type="title"/>
          </p:nvPr>
        </p:nvSpPr>
        <p:spPr>
          <a:xfrm>
            <a:off x="1042939" y="225083"/>
            <a:ext cx="9905998" cy="1478570"/>
          </a:xfrm>
        </p:spPr>
        <p:txBody>
          <a:bodyPr/>
          <a:lstStyle/>
          <a:p>
            <a:r>
              <a:rPr lang="en-IN" dirty="0"/>
              <a:t>Most boundaries overall	</a:t>
            </a:r>
          </a:p>
        </p:txBody>
      </p:sp>
      <p:pic>
        <p:nvPicPr>
          <p:cNvPr id="5" name="Content Placeholder 4">
            <a:extLst>
              <a:ext uri="{FF2B5EF4-FFF2-40B4-BE49-F238E27FC236}">
                <a16:creationId xmlns:a16="http://schemas.microsoft.com/office/drawing/2014/main" id="{B0D26D20-ADE0-4412-A883-506D219835FE}"/>
              </a:ext>
            </a:extLst>
          </p:cNvPr>
          <p:cNvPicPr>
            <a:picLocks noGrp="1" noChangeAspect="1"/>
          </p:cNvPicPr>
          <p:nvPr>
            <p:ph idx="1"/>
          </p:nvPr>
        </p:nvPicPr>
        <p:blipFill>
          <a:blip r:embed="rId2"/>
          <a:stretch>
            <a:fillRect/>
          </a:stretch>
        </p:blipFill>
        <p:spPr>
          <a:xfrm>
            <a:off x="1042939" y="1477227"/>
            <a:ext cx="6627718" cy="3541712"/>
          </a:xfrm>
        </p:spPr>
      </p:pic>
      <p:sp>
        <p:nvSpPr>
          <p:cNvPr id="7" name="TextBox 6">
            <a:extLst>
              <a:ext uri="{FF2B5EF4-FFF2-40B4-BE49-F238E27FC236}">
                <a16:creationId xmlns:a16="http://schemas.microsoft.com/office/drawing/2014/main" id="{ECDE9AFB-437B-48C9-88D6-73E4F9349463}"/>
              </a:ext>
            </a:extLst>
          </p:cNvPr>
          <p:cNvSpPr txBox="1"/>
          <p:nvPr/>
        </p:nvSpPr>
        <p:spPr>
          <a:xfrm>
            <a:off x="1042939" y="5317588"/>
            <a:ext cx="6627718" cy="646331"/>
          </a:xfrm>
          <a:prstGeom prst="rect">
            <a:avLst/>
          </a:prstGeom>
          <a:noFill/>
        </p:spPr>
        <p:txBody>
          <a:bodyPr wrap="square" rtlCol="0">
            <a:spAutoFit/>
          </a:bodyPr>
          <a:lstStyle/>
          <a:p>
            <a:pPr marL="285750" indent="-285750">
              <a:buFont typeface="Arial" panose="020B0604020202020204" pitchFamily="34" charset="0"/>
              <a:buChar char="•"/>
            </a:pPr>
            <a:r>
              <a:rPr lang="en-IN" dirty="0"/>
              <a:t>Raina has hit 576 boundaries and is on top when the boundaries of all season are combined</a:t>
            </a:r>
          </a:p>
        </p:txBody>
      </p:sp>
    </p:spTree>
    <p:extLst>
      <p:ext uri="{BB962C8B-B14F-4D97-AF65-F5344CB8AC3E}">
        <p14:creationId xmlns:p14="http://schemas.microsoft.com/office/powerpoint/2010/main" val="4061241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2681C-AF88-4C63-B003-203B2BD86B93}"/>
              </a:ext>
            </a:extLst>
          </p:cNvPr>
          <p:cNvSpPr>
            <a:spLocks noGrp="1"/>
          </p:cNvSpPr>
          <p:nvPr>
            <p:ph type="title"/>
          </p:nvPr>
        </p:nvSpPr>
        <p:spPr>
          <a:xfrm>
            <a:off x="1154868" y="211284"/>
            <a:ext cx="9905998" cy="1478570"/>
          </a:xfrm>
        </p:spPr>
        <p:txBody>
          <a:bodyPr/>
          <a:lstStyle/>
          <a:p>
            <a:r>
              <a:rPr lang="en-IN" dirty="0"/>
              <a:t>Wins vs loss</a:t>
            </a:r>
          </a:p>
        </p:txBody>
      </p:sp>
      <p:pic>
        <p:nvPicPr>
          <p:cNvPr id="10" name="Content Placeholder 9">
            <a:extLst>
              <a:ext uri="{FF2B5EF4-FFF2-40B4-BE49-F238E27FC236}">
                <a16:creationId xmlns:a16="http://schemas.microsoft.com/office/drawing/2014/main" id="{213C853A-DCDA-43C1-8A8D-018E0E43739E}"/>
              </a:ext>
            </a:extLst>
          </p:cNvPr>
          <p:cNvPicPr>
            <a:picLocks noGrp="1" noChangeAspect="1"/>
          </p:cNvPicPr>
          <p:nvPr>
            <p:ph idx="1"/>
          </p:nvPr>
        </p:nvPicPr>
        <p:blipFill>
          <a:blip r:embed="rId2"/>
          <a:stretch>
            <a:fillRect/>
          </a:stretch>
        </p:blipFill>
        <p:spPr>
          <a:xfrm>
            <a:off x="1268022" y="1382138"/>
            <a:ext cx="9363075" cy="3419475"/>
          </a:xfrm>
        </p:spPr>
      </p:pic>
      <p:sp>
        <p:nvSpPr>
          <p:cNvPr id="11" name="TextBox 10">
            <a:extLst>
              <a:ext uri="{FF2B5EF4-FFF2-40B4-BE49-F238E27FC236}">
                <a16:creationId xmlns:a16="http://schemas.microsoft.com/office/drawing/2014/main" id="{91631C7C-9FAA-4063-AA9D-39BF428EA19E}"/>
              </a:ext>
            </a:extLst>
          </p:cNvPr>
          <p:cNvSpPr txBox="1"/>
          <p:nvPr/>
        </p:nvSpPr>
        <p:spPr>
          <a:xfrm>
            <a:off x="1141411" y="5233182"/>
            <a:ext cx="9363075" cy="923330"/>
          </a:xfrm>
          <a:prstGeom prst="rect">
            <a:avLst/>
          </a:prstGeom>
          <a:noFill/>
        </p:spPr>
        <p:txBody>
          <a:bodyPr wrap="square" rtlCol="0">
            <a:spAutoFit/>
          </a:bodyPr>
          <a:lstStyle/>
          <a:p>
            <a:pPr marL="285750" indent="-285750">
              <a:buFont typeface="Arial" panose="020B0604020202020204" pitchFamily="34" charset="0"/>
              <a:buChar char="•"/>
            </a:pPr>
            <a:r>
              <a:rPr lang="en-IN" dirty="0"/>
              <a:t>Deccan chargers in 2008, KKR in 2009, Pune warriors and Rajasthan royals in 2009, Delhi in 2013, Gujarat in 2017 has not won at least a single match.</a:t>
            </a:r>
          </a:p>
          <a:p>
            <a:endParaRPr lang="en-IN" dirty="0"/>
          </a:p>
        </p:txBody>
      </p:sp>
    </p:spTree>
    <p:extLst>
      <p:ext uri="{BB962C8B-B14F-4D97-AF65-F5344CB8AC3E}">
        <p14:creationId xmlns:p14="http://schemas.microsoft.com/office/powerpoint/2010/main" val="34557992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107</TotalTime>
  <Words>332</Words>
  <Application>Microsoft Office PowerPoint</Application>
  <PresentationFormat>Widescreen</PresentationFormat>
  <Paragraphs>26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Merriweather</vt:lpstr>
      <vt:lpstr>Tw Cen MT</vt:lpstr>
      <vt:lpstr>Circuit</vt:lpstr>
      <vt:lpstr>IPL VISUALIZATION ASSIGNMENT</vt:lpstr>
      <vt:lpstr>PowerPoint Presentation</vt:lpstr>
      <vt:lpstr>Toss vs match outcome</vt:lpstr>
      <vt:lpstr>Biggest wins by runs and wickets</vt:lpstr>
      <vt:lpstr>Highest totals across all seasons</vt:lpstr>
      <vt:lpstr>Orange and purple cap contenders</vt:lpstr>
      <vt:lpstr>Most boundaries each season by batsman</vt:lpstr>
      <vt:lpstr>Most boundaries overall </vt:lpstr>
      <vt:lpstr>Wins vs loss</vt:lpstr>
      <vt:lpstr>Home vs away wins</vt:lpstr>
      <vt:lpstr>Match statistics</vt:lpstr>
      <vt:lpstr>Player statistics</vt:lpstr>
      <vt:lpstr>Team statistics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IPL ASSIGNMENT</dc:title>
  <dc:creator>Ram Sheshu Narwa</dc:creator>
  <cp:lastModifiedBy>Ram Sheshu Narwa</cp:lastModifiedBy>
  <cp:revision>9</cp:revision>
  <dcterms:created xsi:type="dcterms:W3CDTF">2021-03-15T07:16:21Z</dcterms:created>
  <dcterms:modified xsi:type="dcterms:W3CDTF">2021-03-15T09:05:58Z</dcterms:modified>
</cp:coreProperties>
</file>