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4649-859E-17B0-9457-7934600A9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A60BF-B389-11D6-532A-C92B4F5AB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15B4-3E9A-8D1A-FBDB-C26068C2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663E2-4EC2-D1D8-DB7C-1CCD636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8903-A651-3168-8706-F3B0070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2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7545-D9A9-7D6E-307D-27AB2287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B835A-F858-F43A-C2B8-3CD0DFE0F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9E74-6B5D-4C89-3D0A-43D9FA54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BAE6-17CB-E739-1AA4-8BC04C74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FF54-FB62-2C2C-5C85-484772E8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6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1A7D8-2523-DC5C-FB74-EEDFB10E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5B14A-0084-2634-B5C8-C1203CB4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79CD-AC66-AD56-3F1D-634BEE87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637F-22E2-E82B-6CAF-6A538139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92AC-BE3D-95BD-4A35-0E2E2BEB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0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86C4-77D1-7BBC-1E93-E94B5BF1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0874-14C4-E068-D610-B9CD87C6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3585-0325-BF17-156F-0996E111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1763-F7E4-B5E8-23CC-E69B39A3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DC7A-BE13-775E-657F-1BD0BD00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B5AD-390C-AA6D-EE07-4B4246E6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2E4C-A906-AEEB-4362-BF0E9EFA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D97C-B28B-9E42-FFFC-BC49132A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A050-6595-9A87-DA06-D101A184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E6AE-C92E-E466-EE87-7062998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8A68-F26F-3541-6443-A166F8FD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8DB3-9C29-D97F-BB8E-E69D3D6A4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A5F53-053E-596F-B8C1-3CD94441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11028-2F80-08AC-4EA7-29617127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1559B-26D6-3F6A-AD2B-B90BAC67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4559C-8C8D-A323-FA47-915F37C9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1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EB60-C968-5DB0-7FCC-B55B93B9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9E04-62A7-FD3B-D072-C5D37C27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05A1-524B-D06C-7C69-4FBB543CD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08643-DF4C-8588-0C13-F350E262D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F1468-5FEC-522F-2B73-4A7B85404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D14BE-5496-E735-908D-AA97B2FF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94C49-86B3-E970-0174-05C95A38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09D51-45DC-3FF0-5F01-72BB4450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3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C7F6-BDD6-7D4A-CA86-5E856695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AF44-6024-1D62-51C9-8897F975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0CEB1-E2AE-3ADB-8E40-8BB16A9D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24E0-90A2-A39C-3A0D-2155156F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7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035B9-A9D6-053D-2586-7232DDB1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EE192-43F7-C0D1-D4CB-99ADE594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4861-5EF1-0AFE-6735-BBE3827D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B83B-884D-C78E-66CA-ACE5B680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5A8D-7087-E8D0-6ED2-38461AD2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CCCC2-870D-7C12-C109-AEC52DDB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B4703-BABD-A05D-8E6A-3B91A1FC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067B-D944-7F85-B51A-19490C36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4CD69-CFF4-65D3-C3E0-67289422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8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BE3E-D8BD-71C8-EFBF-4B8FA002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B50A6-FF0C-4F5E-318E-9481FC892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9A4A4-38A0-4254-5E0F-DD80F713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F91BB-8FD8-5C31-DE18-41397C81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57D5-DA8F-E66A-DE8B-06B20217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F10F5-FEAA-4F9B-5496-7585C477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6ABA8-374A-41DF-B6CB-ECE6A2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7337-699F-4D80-B68F-C5FB5BE0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5AFE0-9CC5-5581-3D97-99A8C4A55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E758-25F3-4BFD-B20C-39FBAE0FCFF9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2B0A-BF78-DB79-4B35-E9CCB05D7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E2B7-796F-192A-7C81-8472C2191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08A3-EB83-4614-BFF9-547E9BBBE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718" y="2699272"/>
            <a:ext cx="6551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/>
              <a:t>Lending</a:t>
            </a:r>
            <a:r>
              <a:rPr sz="5000" spc="-35" dirty="0"/>
              <a:t> </a:t>
            </a:r>
            <a:r>
              <a:rPr sz="5000" spc="-10" dirty="0"/>
              <a:t>Club</a:t>
            </a:r>
            <a:r>
              <a:rPr sz="5000" spc="-30" dirty="0"/>
              <a:t> </a:t>
            </a:r>
            <a:r>
              <a:rPr sz="5000" spc="-10" dirty="0"/>
              <a:t>Case</a:t>
            </a:r>
            <a:r>
              <a:rPr sz="5000" spc="-35" dirty="0"/>
              <a:t> </a:t>
            </a:r>
            <a:r>
              <a:rPr sz="5000" spc="-5" dirty="0"/>
              <a:t>Study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61465" y="4807984"/>
            <a:ext cx="3961765" cy="692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lang="en-IN" sz="2200" spc="-5" dirty="0">
                <a:latin typeface="Times New Roman"/>
                <a:cs typeface="Times New Roman"/>
              </a:rPr>
              <a:t>Presented By</a:t>
            </a:r>
            <a:endParaRPr lang="en-IN" sz="2200" dirty="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lang="en-IN" sz="2200" spc="-5" dirty="0" err="1">
                <a:latin typeface="Times New Roman"/>
                <a:cs typeface="Times New Roman"/>
              </a:rPr>
              <a:t>Ramyasri</a:t>
            </a:r>
            <a:r>
              <a:rPr lang="en-IN" sz="2200" spc="-5" dirty="0">
                <a:latin typeface="Times New Roman"/>
                <a:cs typeface="Times New Roman"/>
              </a:rPr>
              <a:t> </a:t>
            </a:r>
            <a:r>
              <a:rPr lang="en-IN" sz="2200" spc="-5" dirty="0" err="1">
                <a:latin typeface="Times New Roman"/>
                <a:cs typeface="Times New Roman"/>
              </a:rPr>
              <a:t>Gomatham</a:t>
            </a:r>
            <a:endParaRPr lang="en-IN"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987" y="1417149"/>
            <a:ext cx="8838674" cy="4446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2900" y="5858958"/>
            <a:ext cx="9297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Borrower’s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took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loans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small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defaulted</a:t>
            </a:r>
            <a:r>
              <a:rPr sz="2400" spc="-5" dirty="0">
                <a:latin typeface="Times New Roman"/>
                <a:cs typeface="Times New Roman"/>
              </a:rPr>
              <a:t> more.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25" y="1351350"/>
            <a:ext cx="11786649" cy="32731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17" y="5003740"/>
            <a:ext cx="10668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around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20% </a:t>
            </a:r>
            <a:r>
              <a:rPr sz="2000" spc="-5" dirty="0">
                <a:latin typeface="Times New Roman"/>
                <a:cs typeface="Times New Roman"/>
              </a:rPr>
              <a:t>chance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loan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ownership </a:t>
            </a:r>
            <a:r>
              <a:rPr sz="2000" spc="-20" dirty="0">
                <a:latin typeface="Times New Roman"/>
                <a:cs typeface="Times New Roman"/>
              </a:rPr>
              <a:t>category.</a:t>
            </a:r>
            <a:endParaRPr sz="2000">
              <a:latin typeface="Times New Roman"/>
              <a:cs typeface="Times New Roman"/>
            </a:endParaRPr>
          </a:p>
          <a:p>
            <a:pPr marL="394335" marR="5080" indent="-382270">
              <a:lnSpc>
                <a:spcPct val="100000"/>
              </a:lnSpc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2nd plot</a:t>
            </a:r>
            <a:r>
              <a:rPr sz="2000" spc="-5" dirty="0">
                <a:latin typeface="Times New Roman"/>
                <a:cs typeface="Times New Roman"/>
              </a:rPr>
              <a:t> we 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5" dirty="0">
                <a:latin typeface="Times New Roman"/>
                <a:cs typeface="Times New Roman"/>
              </a:rPr>
              <a:t> with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5" dirty="0">
                <a:latin typeface="Times New Roman"/>
                <a:cs typeface="Times New Roman"/>
              </a:rPr>
              <a:t> loan amounts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mortgage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ownership has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 rate </a:t>
            </a:r>
            <a:r>
              <a:rPr sz="2000" spc="-5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others.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925" y="4877008"/>
            <a:ext cx="982662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Times New Roman"/>
                <a:cs typeface="Times New Roman"/>
              </a:rPr>
              <a:t>Approved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(Funded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investor)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requested</a:t>
            </a:r>
            <a:r>
              <a:rPr sz="2400" spc="-5" dirty="0">
                <a:latin typeface="Times New Roman"/>
                <a:cs typeface="Times New Roman"/>
              </a:rPr>
              <a:t> loan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borrowers for</a:t>
            </a:r>
            <a:r>
              <a:rPr sz="2400" spc="-5" dirty="0">
                <a:latin typeface="Times New Roman"/>
                <a:cs typeface="Times New Roman"/>
              </a:rPr>
              <a:t> Other Home </a:t>
            </a:r>
            <a:r>
              <a:rPr sz="2400" dirty="0">
                <a:latin typeface="Times New Roman"/>
                <a:cs typeface="Times New Roman"/>
              </a:rPr>
              <a:t>ownership </a:t>
            </a:r>
            <a:r>
              <a:rPr sz="2400" spc="-25" dirty="0">
                <a:latin typeface="Times New Roman"/>
                <a:cs typeface="Times New Roman"/>
              </a:rPr>
              <a:t>category.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image15.png">
            <a:extLst>
              <a:ext uri="{FF2B5EF4-FFF2-40B4-BE49-F238E27FC236}">
                <a16:creationId xmlns:a16="http://schemas.microsoft.com/office/drawing/2014/main" id="{0AE43484-5721-5944-D9AF-07E2A77798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112" y="1112184"/>
            <a:ext cx="11153775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826343"/>
            <a:ext cx="18630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Conclusions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2835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42900" marR="802005" lvl="0" indent="-342900">
              <a:lnSpc>
                <a:spcPct val="105000"/>
              </a:lnSpc>
              <a:spcBef>
                <a:spcPts val="268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1066165" algn="l"/>
                <a:tab pos="1066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Lending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club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60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tenure,</a:t>
            </a:r>
            <a:r>
              <a:rPr lang="en-US" sz="1800" spc="4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prone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</a:t>
            </a:r>
            <a:r>
              <a:rPr lang="en-US" sz="1800" spc="-5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32155" lvl="0" indent="-342900">
              <a:lnSpc>
                <a:spcPct val="105000"/>
              </a:lnSpc>
              <a:buFont typeface="Arial" panose="020B0604020202020204" pitchFamily="34" charset="0"/>
              <a:buChar char="●"/>
              <a:tabLst>
                <a:tab pos="1066165" algn="l"/>
                <a:tab pos="1066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Grades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defaulters.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Lending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club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-5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borrowers before issuing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grade (G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26440" lvl="0" indent="-342900">
              <a:lnSpc>
                <a:spcPct val="105000"/>
              </a:lnSpc>
              <a:buFont typeface="Arial" panose="020B0604020202020204" pitchFamily="34" charset="0"/>
              <a:buChar char="●"/>
              <a:tabLst>
                <a:tab pos="1066165" algn="l"/>
                <a:tab pos="1066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Lending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Club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borrowers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75360" lvl="0" indent="-342900">
              <a:lnSpc>
                <a:spcPct val="105000"/>
              </a:lnSpc>
              <a:buFont typeface="Arial" panose="020B0604020202020204" pitchFamily="34" charset="0"/>
              <a:buChar char="●"/>
              <a:tabLst>
                <a:tab pos="1066165" algn="l"/>
                <a:tab pos="1066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Lending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club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stop/reduce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34670" lvl="0" indent="-342900">
              <a:lnSpc>
                <a:spcPct val="105000"/>
              </a:lnSpc>
              <a:buFont typeface="Arial" panose="020B0604020202020204" pitchFamily="34" charset="0"/>
              <a:buChar char="●"/>
              <a:tabLst>
                <a:tab pos="1066165" algn="l"/>
                <a:tab pos="1066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Borrowers 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mortgage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 ownership are taking higher loans and defaulting the approved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loans.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Lending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club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5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12000.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25805" lvl="0" indent="-342900">
              <a:lnSpc>
                <a:spcPct val="105000"/>
              </a:lnSpc>
              <a:buFont typeface="Arial" panose="020B0604020202020204" pitchFamily="34" charset="0"/>
              <a:buChar char="●"/>
              <a:tabLst>
                <a:tab pos="1066165" algn="l"/>
                <a:tab pos="1066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 with more number of public derogatory records are having more chance of filing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bankruptcy.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Lending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club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derogatory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borrower.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940" marR="271780" indent="0">
              <a:lnSpc>
                <a:spcPct val="101200"/>
              </a:lnSpc>
              <a:spcBef>
                <a:spcPts val="70"/>
              </a:spcBef>
              <a:buSzPct val="90476"/>
              <a:buNone/>
              <a:tabLst>
                <a:tab pos="402590" algn="l"/>
                <a:tab pos="403225" algn="l"/>
                <a:tab pos="8265159" algn="l"/>
              </a:tabLst>
            </a:pPr>
            <a:endParaRPr spc="-1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568" y="715544"/>
            <a:ext cx="41244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5" dirty="0">
                <a:latin typeface="Times New Roman"/>
                <a:cs typeface="Times New Roman"/>
              </a:rPr>
              <a:t>Problem Statement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827" y="1628395"/>
            <a:ext cx="10857865" cy="3829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1430655">
              <a:lnSpc>
                <a:spcPct val="155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 finance company 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 specialises in lending various types of loans to urban customers. When the company receives a loan application, the company must decide for loan approval based on the applicant’s profile. </a:t>
            </a:r>
          </a:p>
          <a:p>
            <a:pPr marL="450215" marR="1430655">
              <a:lnSpc>
                <a:spcPct val="155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 of risks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are associated with the bank’s decision:</a:t>
            </a:r>
          </a:p>
          <a:p>
            <a:pPr marL="735965" marR="1430655" indent="-285750">
              <a:lnSpc>
                <a:spcPct val="15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the applicant is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likely to repay the loan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then not approving the loan results in a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loss of business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to the company</a:t>
            </a:r>
          </a:p>
          <a:p>
            <a:pPr marL="735965" marR="1430655" indent="-285750">
              <a:lnSpc>
                <a:spcPct val="15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applicant is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likely to repay the loan,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i.e. he/she is likely to default, then approving the loan may lead to a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 loss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for the company</a:t>
            </a:r>
          </a:p>
          <a:p>
            <a:pPr marL="459105" indent="-447040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●"/>
              <a:tabLst>
                <a:tab pos="459105" algn="l"/>
                <a:tab pos="45974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71" y="369529"/>
            <a:ext cx="71926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/>
                <a:cs typeface="Times New Roman"/>
              </a:rPr>
              <a:t>Problem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solving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lang="en-IN" sz="3600" b="1" spc="-35" dirty="0">
                <a:latin typeface="Times New Roman"/>
                <a:cs typeface="Times New Roman"/>
              </a:rPr>
              <a:t>M</a:t>
            </a:r>
            <a:r>
              <a:rPr sz="3600" b="1" dirty="0" err="1">
                <a:latin typeface="Times New Roman"/>
                <a:cs typeface="Times New Roman"/>
              </a:rPr>
              <a:t>ethodology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139850-94AC-B7B4-1A77-6A3CC2F911F4}"/>
              </a:ext>
            </a:extLst>
          </p:cNvPr>
          <p:cNvSpPr txBox="1"/>
          <p:nvPr/>
        </p:nvSpPr>
        <p:spPr>
          <a:xfrm>
            <a:off x="546847" y="1514757"/>
            <a:ext cx="107307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Data Cleaning :  Removing the NULL valued columns and  unnecessary variables. Removing NULL rows.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Data Understanding :  Understanding Data Dictionary and getting knowledge of all columns.</a:t>
            </a:r>
          </a:p>
          <a:p>
            <a:r>
              <a:rPr lang="en-IN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Univariate Analysis : Data Understanding of each column and plotting the distributions of each column.</a:t>
            </a:r>
          </a:p>
          <a:p>
            <a:r>
              <a:rPr lang="en-IN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Segmented Univariate Analysis : Data Understanding of continuous data columns with respect to the categorical column</a:t>
            </a:r>
          </a:p>
          <a:p>
            <a:r>
              <a:rPr lang="en-IN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Bivariate Analysis : Analysing the two variable behaviour like term and loan status with respect to loan amount.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Conclusion: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Analysing and providing recommendations for reducing the loss of commercial bank by detecting columns best which contribute to loan defaulters.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20" y="418564"/>
            <a:ext cx="89922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5" dirty="0">
                <a:latin typeface="Times New Roman"/>
                <a:cs typeface="Times New Roman"/>
              </a:rPr>
              <a:t>Loan Analysis over years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443" y="4667362"/>
            <a:ext cx="984123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Lending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club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really </a:t>
            </a:r>
            <a:r>
              <a:rPr sz="1800" spc="-5" dirty="0">
                <a:latin typeface="Times New Roman"/>
                <a:cs typeface="Times New Roman"/>
              </a:rPr>
              <a:t>expanded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 from 2008 to 2011 and almost doubled every year.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pc="-10" dirty="0">
                <a:latin typeface="Times New Roman"/>
                <a:cs typeface="Times New Roman"/>
              </a:rPr>
              <a:t>Loans increased from Jan to Dec and most loans taken in final quarter of the year Oct-Dec due to festival and holiday time.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AE8AD-9A3E-5D58-9F2F-AA245579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43" y="1557140"/>
            <a:ext cx="9431066" cy="2829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4" y="763976"/>
            <a:ext cx="66883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5" dirty="0">
                <a:latin typeface="Times New Roman"/>
                <a:cs typeface="Times New Roman"/>
              </a:rPr>
              <a:t>Term and Loan Paid Analysis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624" y="5303856"/>
            <a:ext cx="1008761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z="1800" spc="-5" dirty="0">
                <a:latin typeface="Times New Roman"/>
                <a:cs typeface="Times New Roman"/>
              </a:rPr>
              <a:t>All the loans in dataset are of 36 and 60 months. And most the borrowers opted for 36 months loan term.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pc="-5" dirty="0">
                <a:latin typeface="Times New Roman"/>
                <a:cs typeface="Times New Roman"/>
              </a:rPr>
              <a:t>And there are good number of borrowers that is 80% who fully paid off the loan and 20% are charged off with their loan.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C4F8C-8810-7F24-30E9-1156634C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80" y="2086324"/>
            <a:ext cx="3953427" cy="2657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C018C-BF0E-72B6-E672-5496F7D7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07" y="2086324"/>
            <a:ext cx="6315956" cy="26578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6.jpeg">
            <a:extLst>
              <a:ext uri="{FF2B5EF4-FFF2-40B4-BE49-F238E27FC236}">
                <a16:creationId xmlns:a16="http://schemas.microsoft.com/office/drawing/2014/main" id="{343D67DC-AFD7-41C2-6DAF-54E88CC399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2397" y="1820545"/>
            <a:ext cx="4558030" cy="32169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586BDC7-3396-0630-1E75-9FE3DCFD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5C210-9BEE-CFC9-4C6B-3C4AB838E4A4}"/>
              </a:ext>
            </a:extLst>
          </p:cNvPr>
          <p:cNvSpPr txBox="1"/>
          <p:nvPr/>
        </p:nvSpPr>
        <p:spPr>
          <a:xfrm>
            <a:off x="7028329" y="2070847"/>
            <a:ext cx="391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loan interest rate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chance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</a:t>
            </a:r>
            <a:r>
              <a:rPr lang="en-US" sz="1800" spc="-5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getting defaulted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8475" y="5089231"/>
            <a:ext cx="6177280" cy="9931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default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rate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high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60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months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tenure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because</a:t>
            </a:r>
            <a:r>
              <a:rPr sz="2100" spc="-5" dirty="0">
                <a:latin typeface="Times New Roman"/>
                <a:cs typeface="Times New Roman"/>
              </a:rPr>
              <a:t> most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people </a:t>
            </a:r>
            <a:r>
              <a:rPr sz="2100" spc="-5" dirty="0">
                <a:latin typeface="Times New Roman"/>
                <a:cs typeface="Times New Roman"/>
              </a:rPr>
              <a:t>took </a:t>
            </a:r>
            <a:r>
              <a:rPr sz="2100" dirty="0">
                <a:latin typeface="Times New Roman"/>
                <a:cs typeface="Times New Roman"/>
              </a:rPr>
              <a:t>high </a:t>
            </a:r>
            <a:r>
              <a:rPr sz="2100" spc="-5" dirty="0">
                <a:latin typeface="Times New Roman"/>
                <a:cs typeface="Times New Roman"/>
              </a:rPr>
              <a:t>loan amount with </a:t>
            </a:r>
            <a:r>
              <a:rPr sz="2100" dirty="0">
                <a:latin typeface="Times New Roman"/>
                <a:cs typeface="Times New Roman"/>
              </a:rPr>
              <a:t>high </a:t>
            </a:r>
            <a:r>
              <a:rPr sz="2100" spc="-5" dirty="0">
                <a:latin typeface="Times New Roman"/>
                <a:cs typeface="Times New Roman"/>
              </a:rPr>
              <a:t>interest </a:t>
            </a:r>
            <a:r>
              <a:rPr sz="2100" dirty="0">
                <a:latin typeface="Times New Roman"/>
                <a:cs typeface="Times New Roman"/>
              </a:rPr>
              <a:t>rate </a:t>
            </a:r>
            <a:r>
              <a:rPr sz="2100" spc="-5" dirty="0">
                <a:latin typeface="Times New Roman"/>
                <a:cs typeface="Times New Roman"/>
              </a:rPr>
              <a:t>in it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they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faced</a:t>
            </a:r>
            <a:r>
              <a:rPr sz="2100" spc="-5" dirty="0">
                <a:latin typeface="Times New Roman"/>
                <a:cs typeface="Times New Roman"/>
              </a:rPr>
              <a:t> difficulties in </a:t>
            </a:r>
            <a:r>
              <a:rPr sz="2100" dirty="0">
                <a:latin typeface="Times New Roman"/>
                <a:cs typeface="Times New Roman"/>
              </a:rPr>
              <a:t>returning</a:t>
            </a:r>
            <a:r>
              <a:rPr sz="2100" spc="-5" dirty="0">
                <a:latin typeface="Times New Roman"/>
                <a:cs typeface="Times New Roman"/>
              </a:rPr>
              <a:t> 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sum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bank.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050" y="1266475"/>
            <a:ext cx="11222990" cy="5591810"/>
            <a:chOff x="529050" y="1266475"/>
            <a:chExt cx="11222990" cy="55918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050" y="1280150"/>
              <a:ext cx="5855373" cy="3274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875" y="4451975"/>
              <a:ext cx="4124375" cy="2406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00" y="1266475"/>
              <a:ext cx="5464749" cy="317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1333025"/>
            <a:ext cx="12039600" cy="3513454"/>
            <a:chOff x="152400" y="1333025"/>
            <a:chExt cx="12039600" cy="35134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1850" y="1333025"/>
              <a:ext cx="5830148" cy="35130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333025"/>
              <a:ext cx="6209449" cy="34363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9974" y="5137181"/>
            <a:ext cx="1110361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Grades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5" dirty="0">
                <a:latin typeface="Arial MT"/>
                <a:cs typeface="Arial MT"/>
              </a:rPr>
              <a:t> good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category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tell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borrower probability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defaulting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Lower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grades(E,F,G)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 higher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chances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defaulting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loan than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ones(A,B)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Lower grades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getting loans 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higher interest </a:t>
            </a:r>
            <a:r>
              <a:rPr sz="1800" dirty="0">
                <a:latin typeface="Arial MT"/>
                <a:cs typeface="Arial MT"/>
              </a:rPr>
              <a:t>rates</a:t>
            </a:r>
            <a:r>
              <a:rPr sz="1800" spc="-5" dirty="0">
                <a:latin typeface="Arial MT"/>
                <a:cs typeface="Arial MT"/>
              </a:rPr>
              <a:t> which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might</a:t>
            </a:r>
            <a:r>
              <a:rPr sz="1800" spc="-5" dirty="0">
                <a:latin typeface="Arial MT"/>
                <a:cs typeface="Arial MT"/>
              </a:rPr>
              <a:t> be the </a:t>
            </a:r>
            <a:r>
              <a:rPr sz="1800" dirty="0">
                <a:latin typeface="Arial MT"/>
                <a:cs typeface="Arial MT"/>
              </a:rPr>
              <a:t>cause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 loan default.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7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75" y="5126408"/>
            <a:ext cx="1065085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CA,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TX state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borrower’s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defaulted</a:t>
            </a:r>
            <a:r>
              <a:rPr sz="2400" spc="-5" dirty="0">
                <a:latin typeface="Times New Roman"/>
                <a:cs typeface="Times New Roman"/>
              </a:rPr>
              <a:t> more than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5" dirty="0">
                <a:latin typeface="Times New Roman"/>
                <a:cs typeface="Times New Roman"/>
              </a:rPr>
              <a:t> states.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200" y="1647472"/>
            <a:ext cx="11201399" cy="2856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689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Lending Club Case Study</vt:lpstr>
      <vt:lpstr>Problem Statement</vt:lpstr>
      <vt:lpstr>Problem solving Methodology</vt:lpstr>
      <vt:lpstr>Loan Analysis over years</vt:lpstr>
      <vt:lpstr>Term and Loan Paid Analysis</vt:lpstr>
      <vt:lpstr>PowerPoint Presentation</vt:lpstr>
      <vt:lpstr>Analysis</vt:lpstr>
      <vt:lpstr>Analysis</vt:lpstr>
      <vt:lpstr>Analysis</vt:lpstr>
      <vt:lpstr>Analysis</vt:lpstr>
      <vt:lpstr>Analysis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MIRAYA AMIT KASHYAP</dc:creator>
  <cp:lastModifiedBy>MIRAYA AMIT KASHYAP</cp:lastModifiedBy>
  <cp:revision>3</cp:revision>
  <dcterms:created xsi:type="dcterms:W3CDTF">2024-05-26T12:49:33Z</dcterms:created>
  <dcterms:modified xsi:type="dcterms:W3CDTF">2024-06-12T17:39:24Z</dcterms:modified>
</cp:coreProperties>
</file>