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8" r:id="rId2"/>
    <p:sldId id="356" r:id="rId3"/>
    <p:sldId id="357" r:id="rId4"/>
    <p:sldId id="358" r:id="rId5"/>
    <p:sldId id="359" r:id="rId6"/>
    <p:sldId id="360" r:id="rId7"/>
    <p:sldId id="367" r:id="rId8"/>
    <p:sldId id="361" r:id="rId9"/>
    <p:sldId id="362" r:id="rId10"/>
    <p:sldId id="363" r:id="rId11"/>
    <p:sldId id="364" r:id="rId12"/>
    <p:sldId id="365" r:id="rId13"/>
    <p:sldId id="3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2940EC-173F-9F59-43FB-6AA7899C2D72}" v="1904" dt="2024-07-11T18:46:16.187"/>
    <p1510:client id="{7DC737E2-360D-4737-9C0D-BD256F828666}" v="11" dt="2024-07-12T14:28:05.118"/>
    <p1510:client id="{A2846BA6-2B84-597B-837A-C744766C0FA8}" v="116" dt="2024-07-12T16:12:01.761"/>
    <p1510:client id="{DBFC3288-19B0-7264-FF6C-7D603B056EB8}" v="830" dt="2024-07-12T15:59:45.2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4" autoAdjust="0"/>
    <p:restoredTop sz="93447" autoAdjust="0"/>
  </p:normalViewPr>
  <p:slideViewPr>
    <p:cSldViewPr>
      <p:cViewPr varScale="1">
        <p:scale>
          <a:sx n="66" d="100"/>
          <a:sy n="66" d="100"/>
        </p:scale>
        <p:origin x="1196"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7/30/2024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7/30/2024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610294" y="838200"/>
            <a:ext cx="8077200" cy="923330"/>
          </a:xfrm>
          <a:prstGeom prst="rect">
            <a:avLst/>
          </a:prstGeom>
          <a:noFill/>
          <a:ln w="28575">
            <a:solidFill>
              <a:schemeClr val="tx1"/>
            </a:solidFill>
          </a:ln>
        </p:spPr>
        <p:txBody>
          <a:bodyPr wrap="square" rtlCol="0">
            <a:spAutoFit/>
          </a:bodyPr>
          <a:lstStyle/>
          <a:p>
            <a:pPr algn="ctr"/>
            <a:r>
              <a:rPr lang="en-IN" sz="5400" b="1" dirty="0">
                <a:latin typeface="Calibri" panose="020F0502020204030204" pitchFamily="34" charset="0"/>
                <a:ea typeface="Calibri" panose="020F0502020204030204" pitchFamily="34" charset="0"/>
                <a:cs typeface="Times New Roman" panose="02020603050405020304" pitchFamily="18" charset="0"/>
              </a:rPr>
              <a:t>Loan Default Estimation</a:t>
            </a:r>
            <a:endParaRPr lang="en-US" sz="5400" dirty="0"/>
          </a:p>
        </p:txBody>
      </p:sp>
      <p:sp>
        <p:nvSpPr>
          <p:cNvPr id="6" name="TextBox 5">
            <a:extLst>
              <a:ext uri="{FF2B5EF4-FFF2-40B4-BE49-F238E27FC236}">
                <a16:creationId xmlns:a16="http://schemas.microsoft.com/office/drawing/2014/main" id="{CF1B1374-6C99-4642-9617-4426B07B7CEA}"/>
              </a:ext>
            </a:extLst>
          </p:cNvPr>
          <p:cNvSpPr txBox="1"/>
          <p:nvPr/>
        </p:nvSpPr>
        <p:spPr>
          <a:xfrm>
            <a:off x="697029" y="2027766"/>
            <a:ext cx="8030570" cy="1200329"/>
          </a:xfrm>
          <a:prstGeom prst="rect">
            <a:avLst/>
          </a:prstGeom>
          <a:noFill/>
        </p:spPr>
        <p:txBody>
          <a:bodyPr wrap="square" rtlCol="0">
            <a:spAutoFit/>
          </a:bodyPr>
          <a:lstStyle/>
          <a:p>
            <a:pPr algn="ctr"/>
            <a:r>
              <a:rPr lang="en-US" sz="3600" dirty="0"/>
              <a:t>PGP-DSE-FT-BLR-JAN-2024</a:t>
            </a:r>
          </a:p>
          <a:p>
            <a:pPr algn="ctr"/>
            <a:r>
              <a:rPr lang="en-US" sz="3600" dirty="0"/>
              <a:t>Group Number-3</a:t>
            </a:r>
          </a:p>
        </p:txBody>
      </p:sp>
      <p:sp>
        <p:nvSpPr>
          <p:cNvPr id="7" name="TextBox 6">
            <a:extLst>
              <a:ext uri="{FF2B5EF4-FFF2-40B4-BE49-F238E27FC236}">
                <a16:creationId xmlns:a16="http://schemas.microsoft.com/office/drawing/2014/main" id="{CF1B1374-6C99-4642-9617-4426B07B7CEA}"/>
              </a:ext>
            </a:extLst>
          </p:cNvPr>
          <p:cNvSpPr txBox="1"/>
          <p:nvPr/>
        </p:nvSpPr>
        <p:spPr>
          <a:xfrm>
            <a:off x="697029" y="3429000"/>
            <a:ext cx="8030570" cy="2800767"/>
          </a:xfrm>
          <a:prstGeom prst="rect">
            <a:avLst/>
          </a:prstGeom>
          <a:noFill/>
        </p:spPr>
        <p:txBody>
          <a:bodyPr wrap="square" rtlCol="0">
            <a:spAutoFit/>
          </a:bodyPr>
          <a:lstStyle/>
          <a:p>
            <a:r>
              <a:rPr lang="en-US" sz="3200" b="1" u="sng" dirty="0"/>
              <a:t>Team members:</a:t>
            </a:r>
            <a:endParaRPr lang="en-IN" sz="32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dirty="0" err="1">
                <a:effectLst/>
                <a:latin typeface="Calibri" panose="020F0502020204030204" pitchFamily="34" charset="0"/>
                <a:ea typeface="Calibri" panose="020F0502020204030204" pitchFamily="34" charset="0"/>
                <a:cs typeface="Times New Roman" panose="02020603050405020304" pitchFamily="18" charset="0"/>
              </a:rPr>
              <a:t>Aathira</a:t>
            </a:r>
            <a:r>
              <a:rPr lang="en-IN" sz="2400" dirty="0">
                <a:effectLst/>
                <a:latin typeface="Calibri" panose="020F0502020204030204" pitchFamily="34" charset="0"/>
                <a:ea typeface="Calibri" panose="020F0502020204030204" pitchFamily="34" charset="0"/>
                <a:cs typeface="Times New Roman" panose="02020603050405020304" pitchFamily="18" charset="0"/>
              </a:rPr>
              <a:t> Rajagopal</a:t>
            </a:r>
          </a:p>
          <a:p>
            <a:r>
              <a:rPr lang="en-IN" sz="2400" dirty="0" err="1">
                <a:effectLst/>
                <a:latin typeface="Calibri" panose="020F0502020204030204" pitchFamily="34" charset="0"/>
                <a:ea typeface="Calibri" panose="020F0502020204030204" pitchFamily="34" charset="0"/>
                <a:cs typeface="Times New Roman" panose="02020603050405020304" pitchFamily="18" charset="0"/>
              </a:rPr>
              <a:t>Ramyashree</a:t>
            </a:r>
            <a:r>
              <a:rPr lang="en-IN" sz="2400" dirty="0">
                <a:effectLst/>
                <a:latin typeface="Calibri" panose="020F0502020204030204" pitchFamily="34" charset="0"/>
                <a:ea typeface="Calibri" panose="020F0502020204030204" pitchFamily="34" charset="0"/>
                <a:cs typeface="Times New Roman" panose="02020603050405020304" pitchFamily="18" charset="0"/>
              </a:rPr>
              <a:t> S</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Abishake N</a:t>
            </a:r>
          </a:p>
          <a:p>
            <a:r>
              <a:rPr lang="en-IN" sz="2400" dirty="0" err="1">
                <a:effectLst/>
                <a:latin typeface="Calibri" panose="020F0502020204030204" pitchFamily="34" charset="0"/>
                <a:ea typeface="Calibri" panose="020F0502020204030204" pitchFamily="34" charset="0"/>
                <a:cs typeface="Times New Roman" panose="02020603050405020304" pitchFamily="18" charset="0"/>
              </a:rPr>
              <a:t>Agniva</a:t>
            </a:r>
            <a:r>
              <a:rPr lang="en-IN" sz="2400" dirty="0">
                <a:effectLst/>
                <a:latin typeface="Calibri" panose="020F0502020204030204" pitchFamily="34" charset="0"/>
                <a:ea typeface="Calibri" panose="020F0502020204030204" pitchFamily="34" charset="0"/>
                <a:cs typeface="Times New Roman" panose="02020603050405020304" pitchFamily="18" charset="0"/>
              </a:rPr>
              <a:t> Mukherjee</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r>
              <a:rPr lang="en-IN" sz="2400" dirty="0">
                <a:effectLst/>
                <a:latin typeface="Calibri" panose="020F0502020204030204" pitchFamily="34" charset="0"/>
                <a:ea typeface="Calibri" panose="020F0502020204030204" pitchFamily="34" charset="0"/>
                <a:cs typeface="Times New Roman" panose="02020603050405020304" pitchFamily="18" charset="0"/>
              </a:rPr>
              <a:t>Usha Rani T</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r>
              <a:rPr lang="en-IN" sz="2400" dirty="0">
                <a:effectLst/>
                <a:latin typeface="Calibri" panose="020F0502020204030204" pitchFamily="34" charset="0"/>
                <a:ea typeface="Calibri" panose="020F0502020204030204" pitchFamily="34" charset="0"/>
                <a:cs typeface="Times New Roman" panose="02020603050405020304" pitchFamily="18" charset="0"/>
              </a:rPr>
              <a:t>Faraz Ahmed Siddiqui</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F4D51AF-296A-0E82-124B-E3E2A9FF91E0}"/>
              </a:ext>
            </a:extLst>
          </p:cNvPr>
          <p:cNvGraphicFramePr>
            <a:graphicFrameLocks noGrp="1"/>
          </p:cNvGraphicFramePr>
          <p:nvPr>
            <p:ph idx="1"/>
            <p:extLst>
              <p:ext uri="{D42A27DB-BD31-4B8C-83A1-F6EECF244321}">
                <p14:modId xmlns:p14="http://schemas.microsoft.com/office/powerpoint/2010/main" val="286826468"/>
              </p:ext>
            </p:extLst>
          </p:nvPr>
        </p:nvGraphicFramePr>
        <p:xfrm>
          <a:off x="304800" y="76200"/>
          <a:ext cx="8610600" cy="6553202"/>
        </p:xfrm>
        <a:graphic>
          <a:graphicData uri="http://schemas.openxmlformats.org/drawingml/2006/table">
            <a:tbl>
              <a:tblPr>
                <a:tableStyleId>{5C22544A-7EE6-4342-B048-85BDC9FD1C3A}</a:tableStyleId>
              </a:tblPr>
              <a:tblGrid>
                <a:gridCol w="4953000">
                  <a:extLst>
                    <a:ext uri="{9D8B030D-6E8A-4147-A177-3AD203B41FA5}">
                      <a16:colId xmlns:a16="http://schemas.microsoft.com/office/drawing/2014/main" val="1982101449"/>
                    </a:ext>
                  </a:extLst>
                </a:gridCol>
                <a:gridCol w="990600">
                  <a:extLst>
                    <a:ext uri="{9D8B030D-6E8A-4147-A177-3AD203B41FA5}">
                      <a16:colId xmlns:a16="http://schemas.microsoft.com/office/drawing/2014/main" val="3358173674"/>
                    </a:ext>
                  </a:extLst>
                </a:gridCol>
                <a:gridCol w="914400">
                  <a:extLst>
                    <a:ext uri="{9D8B030D-6E8A-4147-A177-3AD203B41FA5}">
                      <a16:colId xmlns:a16="http://schemas.microsoft.com/office/drawing/2014/main" val="3766832717"/>
                    </a:ext>
                  </a:extLst>
                </a:gridCol>
                <a:gridCol w="917633">
                  <a:extLst>
                    <a:ext uri="{9D8B030D-6E8A-4147-A177-3AD203B41FA5}">
                      <a16:colId xmlns:a16="http://schemas.microsoft.com/office/drawing/2014/main" val="2367278915"/>
                    </a:ext>
                  </a:extLst>
                </a:gridCol>
                <a:gridCol w="834967">
                  <a:extLst>
                    <a:ext uri="{9D8B030D-6E8A-4147-A177-3AD203B41FA5}">
                      <a16:colId xmlns:a16="http://schemas.microsoft.com/office/drawing/2014/main" val="2294038003"/>
                    </a:ext>
                  </a:extLst>
                </a:gridCol>
              </a:tblGrid>
              <a:tr h="820541">
                <a:tc rowSpan="2">
                  <a:txBody>
                    <a:bodyPr/>
                    <a:lstStyle/>
                    <a:p>
                      <a:pPr algn="ctr" fontAlgn="ctr"/>
                      <a:r>
                        <a:rPr lang="en-IN" sz="2400" u="none" strike="noStrike" dirty="0">
                          <a:effectLst/>
                        </a:rPr>
                        <a:t>Model </a:t>
                      </a:r>
                      <a:r>
                        <a:rPr lang="en-IN" sz="2400" b="0" i="0" dirty="0">
                          <a:effectLst/>
                          <a:latin typeface="var(--font-fk-grotesk)"/>
                        </a:rPr>
                        <a:t>Evaluation</a:t>
                      </a:r>
                      <a:r>
                        <a:rPr lang="en-IN" sz="2400" u="none" strike="noStrike" dirty="0">
                          <a:effectLst/>
                        </a:rPr>
                        <a:t>:</a:t>
                      </a:r>
                      <a:endParaRPr lang="en-IN" sz="2400" b="1" i="0" u="none" strike="noStrike" dirty="0">
                        <a:solidFill>
                          <a:srgbClr val="000000"/>
                        </a:solidFill>
                        <a:effectLst/>
                        <a:latin typeface="Calibri" panose="020F0502020204030204" pitchFamily="34" charset="0"/>
                      </a:endParaRPr>
                    </a:p>
                  </a:txBody>
                  <a:tcPr marL="6350" marR="6350" marT="6350" marB="0" anchor="ctr"/>
                </a:tc>
                <a:tc gridSpan="2">
                  <a:txBody>
                    <a:bodyPr/>
                    <a:lstStyle/>
                    <a:p>
                      <a:pPr algn="ctr" fontAlgn="b"/>
                      <a:r>
                        <a:rPr lang="en-IN" sz="2400" u="none" strike="noStrike">
                          <a:effectLst/>
                        </a:rPr>
                        <a:t>Training Scores:</a:t>
                      </a:r>
                      <a:endParaRPr lang="en-IN" sz="2400" b="1"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tc gridSpan="2">
                  <a:txBody>
                    <a:bodyPr/>
                    <a:lstStyle/>
                    <a:p>
                      <a:pPr algn="ctr" fontAlgn="b"/>
                      <a:r>
                        <a:rPr lang="en-IN" sz="2400" u="none" strike="noStrike">
                          <a:effectLst/>
                        </a:rPr>
                        <a:t>Testing Scores:</a:t>
                      </a:r>
                      <a:endParaRPr lang="en-IN" sz="2400" b="1"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IN"/>
                    </a:p>
                  </a:txBody>
                  <a:tcPr/>
                </a:tc>
                <a:extLst>
                  <a:ext uri="{0D108BD9-81ED-4DB2-BD59-A6C34878D82A}">
                    <a16:rowId xmlns:a16="http://schemas.microsoft.com/office/drawing/2014/main" val="1958012588"/>
                  </a:ext>
                </a:extLst>
              </a:tr>
              <a:tr h="491212">
                <a:tc vMerge="1">
                  <a:txBody>
                    <a:bodyPr/>
                    <a:lstStyle/>
                    <a:p>
                      <a:endParaRPr lang="en-IN"/>
                    </a:p>
                  </a:txBody>
                  <a:tcPr/>
                </a:tc>
                <a:tc>
                  <a:txBody>
                    <a:bodyPr/>
                    <a:lstStyle/>
                    <a:p>
                      <a:pPr algn="l" fontAlgn="b"/>
                      <a:r>
                        <a:rPr lang="en-IN" sz="2400" u="none" strike="noStrike">
                          <a:effectLst/>
                        </a:rPr>
                        <a:t>Class0</a:t>
                      </a:r>
                      <a:endParaRPr lang="en-IN" sz="24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400" u="none" strike="noStrike">
                          <a:effectLst/>
                        </a:rPr>
                        <a:t>Class1</a:t>
                      </a:r>
                      <a:endParaRPr lang="en-IN" sz="24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400" u="none" strike="noStrike">
                          <a:effectLst/>
                        </a:rPr>
                        <a:t>Class0</a:t>
                      </a:r>
                      <a:endParaRPr lang="en-IN" sz="24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2400" u="none" strike="noStrike">
                          <a:effectLst/>
                        </a:rPr>
                        <a:t>Class1</a:t>
                      </a:r>
                      <a:endParaRPr lang="en-IN" sz="2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00754519"/>
                  </a:ext>
                </a:extLst>
              </a:tr>
              <a:tr h="491212">
                <a:tc>
                  <a:txBody>
                    <a:bodyPr/>
                    <a:lstStyle/>
                    <a:p>
                      <a:pPr algn="l" fontAlgn="b"/>
                      <a:r>
                        <a:rPr lang="en-IN" sz="2400" u="none" strike="noStrike">
                          <a:effectLst/>
                        </a:rPr>
                        <a:t>Logistic Regression Base Model</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0.98</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0.98</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69618851"/>
                  </a:ext>
                </a:extLst>
              </a:tr>
              <a:tr h="820541">
                <a:tc>
                  <a:txBody>
                    <a:bodyPr/>
                    <a:lstStyle/>
                    <a:p>
                      <a:pPr algn="l" fontAlgn="b"/>
                      <a:r>
                        <a:rPr lang="en-US" sz="2400" u="none" strike="noStrike">
                          <a:effectLst/>
                        </a:rPr>
                        <a:t>Logistic Regression after Outlier Treatment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0.98</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0.98</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03867085"/>
                  </a:ext>
                </a:extLst>
              </a:tr>
              <a:tr h="491212">
                <a:tc>
                  <a:txBody>
                    <a:bodyPr/>
                    <a:lstStyle/>
                    <a:p>
                      <a:pPr algn="l" fontAlgn="b"/>
                      <a:r>
                        <a:rPr lang="en-US" sz="2400" u="none" strike="noStrike">
                          <a:effectLst/>
                        </a:rPr>
                        <a:t>Logistic Regression with PCA Data</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0.99</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0.85</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0.99</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0.85</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59960224"/>
                  </a:ext>
                </a:extLst>
              </a:tr>
              <a:tr h="491212">
                <a:tc>
                  <a:txBody>
                    <a:bodyPr/>
                    <a:lstStyle/>
                    <a:p>
                      <a:pPr algn="l" fontAlgn="b"/>
                      <a:r>
                        <a:rPr lang="en-IN" sz="2400" u="none" strike="noStrike" dirty="0">
                          <a:effectLst/>
                        </a:rPr>
                        <a:t>Random Forest</a:t>
                      </a:r>
                      <a:endParaRPr lang="en-IN" sz="2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0.98</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69169494"/>
                  </a:ext>
                </a:extLst>
              </a:tr>
              <a:tr h="491212">
                <a:tc>
                  <a:txBody>
                    <a:bodyPr/>
                    <a:lstStyle/>
                    <a:p>
                      <a:pPr algn="l" fontAlgn="b"/>
                      <a:r>
                        <a:rPr lang="en-IN" sz="2400" u="none" strike="noStrike">
                          <a:effectLst/>
                        </a:rPr>
                        <a:t>Tuned Random Forest</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0.98</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84977200"/>
                  </a:ext>
                </a:extLst>
              </a:tr>
              <a:tr h="491212">
                <a:tc>
                  <a:txBody>
                    <a:bodyPr/>
                    <a:lstStyle/>
                    <a:p>
                      <a:pPr algn="l" fontAlgn="b"/>
                      <a:r>
                        <a:rPr lang="en-IN" sz="2400" u="none" strike="noStrike">
                          <a:effectLst/>
                        </a:rPr>
                        <a:t>XGBoost</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0.99</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48513769"/>
                  </a:ext>
                </a:extLst>
              </a:tr>
              <a:tr h="491212">
                <a:tc>
                  <a:txBody>
                    <a:bodyPr/>
                    <a:lstStyle/>
                    <a:p>
                      <a:pPr algn="l" fontAlgn="b"/>
                      <a:r>
                        <a:rPr lang="en-IN" sz="2400" u="none" strike="noStrike">
                          <a:effectLst/>
                        </a:rPr>
                        <a:t>Smote Analysis</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79398330"/>
                  </a:ext>
                </a:extLst>
              </a:tr>
              <a:tr h="491212">
                <a:tc>
                  <a:txBody>
                    <a:bodyPr/>
                    <a:lstStyle/>
                    <a:p>
                      <a:pPr algn="l" fontAlgn="b"/>
                      <a:r>
                        <a:rPr lang="en-IN" sz="2400" u="none" strike="noStrike">
                          <a:effectLst/>
                        </a:rPr>
                        <a:t>Logistic Model after Binning</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0.98</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0.98</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0.98</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0.98</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00777526"/>
                  </a:ext>
                </a:extLst>
              </a:tr>
              <a:tr h="491212">
                <a:tc>
                  <a:txBody>
                    <a:bodyPr/>
                    <a:lstStyle/>
                    <a:p>
                      <a:pPr algn="l" fontAlgn="b"/>
                      <a:r>
                        <a:rPr lang="en-US" sz="2400" u="none" strike="noStrike">
                          <a:effectLst/>
                        </a:rPr>
                        <a:t>Logistic Model after Binning with PCA</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0.96</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0.95</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0.96</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0.95</a:t>
                      </a:r>
                      <a:endParaRPr lang="en-IN"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85944874"/>
                  </a:ext>
                </a:extLst>
              </a:tr>
              <a:tr h="491212">
                <a:tc>
                  <a:txBody>
                    <a:bodyPr/>
                    <a:lstStyle/>
                    <a:p>
                      <a:pPr algn="l" fontAlgn="b"/>
                      <a:r>
                        <a:rPr lang="en-IN" sz="2400" u="none" strike="noStrike">
                          <a:effectLst/>
                        </a:rPr>
                        <a:t>Random Forest after Binning</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1.00</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a:effectLst/>
                        </a:rPr>
                        <a:t>0.99</a:t>
                      </a:r>
                      <a:endParaRPr lang="en-IN" sz="2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400" u="none" strike="noStrike" dirty="0">
                          <a:effectLst/>
                        </a:rPr>
                        <a:t>0.99</a:t>
                      </a:r>
                      <a:endParaRPr lang="en-IN"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20045505"/>
                  </a:ext>
                </a:extLst>
              </a:tr>
            </a:tbl>
          </a:graphicData>
        </a:graphic>
      </p:graphicFrame>
    </p:spTree>
    <p:extLst>
      <p:ext uri="{BB962C8B-B14F-4D97-AF65-F5344CB8AC3E}">
        <p14:creationId xmlns:p14="http://schemas.microsoft.com/office/powerpoint/2010/main" val="332283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691F-DBCB-6474-FAA9-95E40B782E84}"/>
              </a:ext>
            </a:extLst>
          </p:cNvPr>
          <p:cNvSpPr>
            <a:spLocks noGrp="1"/>
          </p:cNvSpPr>
          <p:nvPr>
            <p:ph type="title"/>
          </p:nvPr>
        </p:nvSpPr>
        <p:spPr/>
        <p:txBody>
          <a:bodyPr>
            <a:normAutofit/>
          </a:bodyPr>
          <a:lstStyle/>
          <a:p>
            <a:r>
              <a:rPr lang="en-IN" b="0" i="0" dirty="0">
                <a:effectLst/>
                <a:latin typeface="var(--font-fk-grotesk)"/>
              </a:rPr>
              <a:t>Results and Discussion</a:t>
            </a:r>
            <a:endParaRPr lang="en-IN" dirty="0"/>
          </a:p>
        </p:txBody>
      </p:sp>
      <p:sp>
        <p:nvSpPr>
          <p:cNvPr id="3" name="Content Placeholder 2">
            <a:extLst>
              <a:ext uri="{FF2B5EF4-FFF2-40B4-BE49-F238E27FC236}">
                <a16:creationId xmlns:a16="http://schemas.microsoft.com/office/drawing/2014/main" id="{A50DD835-1ED0-E633-DD46-4DED182DFA38}"/>
              </a:ext>
            </a:extLst>
          </p:cNvPr>
          <p:cNvSpPr>
            <a:spLocks noGrp="1"/>
          </p:cNvSpPr>
          <p:nvPr>
            <p:ph idx="1"/>
          </p:nvPr>
        </p:nvSpPr>
        <p:spPr>
          <a:xfrm>
            <a:off x="457200" y="1600200"/>
            <a:ext cx="8229600" cy="4800600"/>
          </a:xfrm>
        </p:spPr>
        <p:txBody>
          <a:bodyPr>
            <a:normAutofit fontScale="70000" lnSpcReduction="20000"/>
          </a:bodyPr>
          <a:lstStyle/>
          <a:p>
            <a:pPr marL="0" indent="0" algn="l">
              <a:buNone/>
            </a:pPr>
            <a:r>
              <a:rPr lang="en-US" b="1" i="0" dirty="0">
                <a:effectLst/>
                <a:latin typeface="__fkGroteskNeue_598ab8"/>
              </a:rPr>
              <a:t>Top predictors of loan default</a:t>
            </a:r>
            <a:r>
              <a:rPr lang="en-US" b="0" i="0" dirty="0">
                <a:effectLst/>
                <a:latin typeface="__fkGroteskNeue_598ab8"/>
              </a:rPr>
              <a:t>:</a:t>
            </a:r>
          </a:p>
          <a:p>
            <a:pPr lvl="1">
              <a:buFont typeface="+mj-lt"/>
              <a:buAutoNum type="arabicPeriod"/>
            </a:pPr>
            <a:r>
              <a:rPr lang="en-US" dirty="0">
                <a:latin typeface="__fkGroteskNeue_598ab8"/>
              </a:rPr>
              <a:t>Outstanding Principal.</a:t>
            </a:r>
            <a:endParaRPr lang="en-US" b="0" i="0" dirty="0">
              <a:effectLst/>
              <a:latin typeface="__fkGroteskNeue_598ab8"/>
            </a:endParaRPr>
          </a:p>
          <a:p>
            <a:pPr lvl="1">
              <a:buFont typeface="+mj-lt"/>
              <a:buAutoNum type="arabicPeriod"/>
            </a:pPr>
            <a:r>
              <a:rPr lang="en-US" b="0" i="0" dirty="0">
                <a:effectLst/>
                <a:latin typeface="__fkGroteskNeue_598ab8"/>
              </a:rPr>
              <a:t>Last Payment Date.</a:t>
            </a:r>
          </a:p>
          <a:p>
            <a:pPr lvl="1">
              <a:buFont typeface="+mj-lt"/>
              <a:buAutoNum type="arabicPeriod"/>
            </a:pPr>
            <a:r>
              <a:rPr lang="en-US" b="0" i="0" dirty="0">
                <a:effectLst/>
                <a:latin typeface="__fkGroteskNeue_598ab8"/>
              </a:rPr>
              <a:t>Total Principal Received.</a:t>
            </a:r>
          </a:p>
          <a:p>
            <a:pPr lvl="1">
              <a:buFont typeface="+mj-lt"/>
              <a:buAutoNum type="arabicPeriod"/>
            </a:pPr>
            <a:r>
              <a:rPr lang="en-US" b="0" i="0" dirty="0">
                <a:effectLst/>
                <a:latin typeface="__fkGroteskNeue_598ab8"/>
              </a:rPr>
              <a:t>Recoveries</a:t>
            </a:r>
          </a:p>
          <a:p>
            <a:pPr lvl="1">
              <a:buFont typeface="+mj-lt"/>
              <a:buAutoNum type="arabicPeriod"/>
            </a:pPr>
            <a:r>
              <a:rPr lang="en-US" b="0" i="0" dirty="0">
                <a:effectLst/>
                <a:latin typeface="__fkGroteskNeue_598ab8"/>
              </a:rPr>
              <a:t>Loan Issue Date</a:t>
            </a:r>
          </a:p>
          <a:p>
            <a:pPr lvl="1">
              <a:buFont typeface="+mj-lt"/>
              <a:buAutoNum type="arabicPeriod"/>
            </a:pPr>
            <a:r>
              <a:rPr lang="en-US" b="0" i="0" dirty="0">
                <a:effectLst/>
                <a:latin typeface="__fkGroteskNeue_598ab8"/>
              </a:rPr>
              <a:t>Interest Rate</a:t>
            </a:r>
          </a:p>
          <a:p>
            <a:pPr lvl="1">
              <a:buFont typeface="+mj-lt"/>
              <a:buAutoNum type="arabicPeriod"/>
            </a:pPr>
            <a:r>
              <a:rPr lang="en-US" dirty="0">
                <a:latin typeface="__fkGroteskNeue_598ab8"/>
              </a:rPr>
              <a:t>Installment</a:t>
            </a:r>
          </a:p>
          <a:p>
            <a:pPr marL="457200" lvl="1" indent="0">
              <a:buNone/>
            </a:pPr>
            <a:endParaRPr lang="en-US" b="0" i="0" dirty="0">
              <a:effectLst/>
              <a:latin typeface="__fkGroteskNeue_598ab8"/>
            </a:endParaRPr>
          </a:p>
          <a:p>
            <a:pPr marL="0" indent="0" algn="l">
              <a:buNone/>
            </a:pPr>
            <a:r>
              <a:rPr lang="en-US" b="1" i="0" dirty="0">
                <a:effectLst/>
                <a:latin typeface="__fkGroteskNeue_598ab8"/>
              </a:rPr>
              <a:t>Model insights</a:t>
            </a:r>
            <a:r>
              <a:rPr lang="en-US" b="0" i="0" dirty="0">
                <a:effectLst/>
                <a:latin typeface="__fkGroteskNeue_598ab8"/>
              </a:rPr>
              <a:t>:</a:t>
            </a:r>
          </a:p>
          <a:p>
            <a:pPr lvl="1">
              <a:buFont typeface="Arial" panose="020B0604020202020204" pitchFamily="34" charset="0"/>
              <a:buChar char="•"/>
            </a:pPr>
            <a:r>
              <a:rPr lang="en-US" b="0" i="0" dirty="0">
                <a:effectLst/>
                <a:latin typeface="__fkGroteskNeue_598ab8"/>
              </a:rPr>
              <a:t>Non-linear relationships between features and default probability</a:t>
            </a:r>
          </a:p>
          <a:p>
            <a:pPr lvl="1">
              <a:buFont typeface="Arial" panose="020B0604020202020204" pitchFamily="34" charset="0"/>
              <a:buChar char="•"/>
            </a:pPr>
            <a:r>
              <a:rPr lang="en-US" b="0" i="0" dirty="0">
                <a:effectLst/>
                <a:latin typeface="__fkGroteskNeue_598ab8"/>
              </a:rPr>
              <a:t>Interaction effects between loan characteristics and borrower profiles</a:t>
            </a:r>
          </a:p>
          <a:p>
            <a:pPr lvl="1">
              <a:buFont typeface="Arial" panose="020B0604020202020204" pitchFamily="34" charset="0"/>
              <a:buChar char="•"/>
            </a:pPr>
            <a:r>
              <a:rPr lang="en-US" b="0" i="0" dirty="0">
                <a:effectLst/>
                <a:latin typeface="__fkGroteskNeue_598ab8"/>
              </a:rPr>
              <a:t>Temporal patterns in payment history highly indicative of default risk</a:t>
            </a:r>
          </a:p>
        </p:txBody>
      </p:sp>
    </p:spTree>
    <p:extLst>
      <p:ext uri="{BB962C8B-B14F-4D97-AF65-F5344CB8AC3E}">
        <p14:creationId xmlns:p14="http://schemas.microsoft.com/office/powerpoint/2010/main" val="4017112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4902-2896-9242-BD69-738AD39B91AC}"/>
              </a:ext>
            </a:extLst>
          </p:cNvPr>
          <p:cNvSpPr>
            <a:spLocks noGrp="1"/>
          </p:cNvSpPr>
          <p:nvPr>
            <p:ph type="title"/>
          </p:nvPr>
        </p:nvSpPr>
        <p:spPr/>
        <p:txBody>
          <a:bodyPr>
            <a:normAutofit/>
          </a:bodyPr>
          <a:lstStyle/>
          <a:p>
            <a:r>
              <a:rPr lang="en-IN" b="0" i="0" dirty="0">
                <a:effectLst/>
                <a:latin typeface="var(--font-fk-grotesk)"/>
              </a:rPr>
              <a:t>Business Insights</a:t>
            </a:r>
            <a:endParaRPr lang="en-IN" dirty="0"/>
          </a:p>
        </p:txBody>
      </p:sp>
      <p:sp>
        <p:nvSpPr>
          <p:cNvPr id="3" name="Content Placeholder 2">
            <a:extLst>
              <a:ext uri="{FF2B5EF4-FFF2-40B4-BE49-F238E27FC236}">
                <a16:creationId xmlns:a16="http://schemas.microsoft.com/office/drawing/2014/main" id="{88CA1360-BA34-D808-0916-893C100F17D7}"/>
              </a:ext>
            </a:extLst>
          </p:cNvPr>
          <p:cNvSpPr>
            <a:spLocks noGrp="1"/>
          </p:cNvSpPr>
          <p:nvPr>
            <p:ph idx="1"/>
          </p:nvPr>
        </p:nvSpPr>
        <p:spPr/>
        <p:txBody>
          <a:bodyPr>
            <a:normAutofit/>
          </a:bodyPr>
          <a:lstStyle/>
          <a:p>
            <a:pPr algn="l">
              <a:buFont typeface="+mj-lt"/>
              <a:buAutoNum type="arabicPeriod"/>
            </a:pPr>
            <a:r>
              <a:rPr lang="en-US" sz="2500" b="1" i="0" dirty="0">
                <a:effectLst/>
                <a:latin typeface="__fkGroteskNeue_598ab8"/>
              </a:rPr>
              <a:t>Implement risk-based pricing:</a:t>
            </a:r>
            <a:r>
              <a:rPr lang="en-US" sz="2500" b="0" i="0" dirty="0">
                <a:effectLst/>
                <a:latin typeface="__fkGroteskNeue_598ab8"/>
              </a:rPr>
              <a:t> Adjust interest rates based on predicted default probability</a:t>
            </a:r>
          </a:p>
          <a:p>
            <a:pPr algn="l">
              <a:buFont typeface="+mj-lt"/>
              <a:buAutoNum type="arabicPeriod"/>
            </a:pPr>
            <a:r>
              <a:rPr lang="en-US" sz="2500" b="1" i="0" dirty="0">
                <a:effectLst/>
                <a:latin typeface="__fkGroteskNeue_598ab8"/>
              </a:rPr>
              <a:t>Enhance credit policy:</a:t>
            </a:r>
            <a:r>
              <a:rPr lang="en-US" sz="2500" b="0" i="0" dirty="0">
                <a:effectLst/>
                <a:latin typeface="__fkGroteskNeue_598ab8"/>
              </a:rPr>
              <a:t> Focus on key risk factors identified by the model</a:t>
            </a:r>
          </a:p>
          <a:p>
            <a:pPr algn="l">
              <a:buFont typeface="+mj-lt"/>
              <a:buAutoNum type="arabicPeriod"/>
            </a:pPr>
            <a:r>
              <a:rPr lang="en-US" sz="2500" b="1" i="0" dirty="0">
                <a:effectLst/>
                <a:latin typeface="__fkGroteskNeue_598ab8"/>
              </a:rPr>
              <a:t>Develop early warning system:</a:t>
            </a:r>
            <a:r>
              <a:rPr lang="en-US" sz="2500" b="0" i="0" dirty="0">
                <a:effectLst/>
                <a:latin typeface="__fkGroteskNeue_598ab8"/>
              </a:rPr>
              <a:t> Monitor ongoing loan performance using model predictions</a:t>
            </a:r>
          </a:p>
          <a:p>
            <a:pPr algn="l">
              <a:buFont typeface="+mj-lt"/>
              <a:buAutoNum type="arabicPeriod"/>
            </a:pPr>
            <a:r>
              <a:rPr lang="en-US" sz="2500" b="1" i="0" dirty="0">
                <a:effectLst/>
                <a:latin typeface="__fkGroteskNeue_598ab8"/>
              </a:rPr>
              <a:t>Optimize loan portfolio:</a:t>
            </a:r>
            <a:r>
              <a:rPr lang="en-US" sz="2500" b="0" i="0" dirty="0">
                <a:effectLst/>
                <a:latin typeface="__fkGroteskNeue_598ab8"/>
              </a:rPr>
              <a:t> Balance risk and return across different loan grades and purposes</a:t>
            </a:r>
          </a:p>
          <a:p>
            <a:pPr algn="l">
              <a:buFont typeface="+mj-lt"/>
              <a:buAutoNum type="arabicPeriod"/>
            </a:pPr>
            <a:r>
              <a:rPr lang="en-US" sz="2500" b="1" i="0" dirty="0">
                <a:effectLst/>
                <a:latin typeface="__fkGroteskNeue_598ab8"/>
              </a:rPr>
              <a:t>Personalized loan offers:</a:t>
            </a:r>
            <a:r>
              <a:rPr lang="en-US" sz="2500" b="0" i="0" dirty="0">
                <a:effectLst/>
                <a:latin typeface="__fkGroteskNeue_598ab8"/>
              </a:rPr>
              <a:t> Tailor loan terms based on individual borrower risk profiles</a:t>
            </a:r>
          </a:p>
        </p:txBody>
      </p:sp>
    </p:spTree>
    <p:extLst>
      <p:ext uri="{BB962C8B-B14F-4D97-AF65-F5344CB8AC3E}">
        <p14:creationId xmlns:p14="http://schemas.microsoft.com/office/powerpoint/2010/main" val="1496616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43BF-677F-FAB5-DE1F-9C91011FF7EB}"/>
              </a:ext>
            </a:extLst>
          </p:cNvPr>
          <p:cNvSpPr>
            <a:spLocks noGrp="1"/>
          </p:cNvSpPr>
          <p:nvPr>
            <p:ph type="title"/>
          </p:nvPr>
        </p:nvSpPr>
        <p:spPr/>
        <p:txBody>
          <a:bodyPr>
            <a:normAutofit/>
          </a:bodyPr>
          <a:lstStyle/>
          <a:p>
            <a:r>
              <a:rPr lang="en-IN" b="0" i="0" dirty="0">
                <a:effectLst/>
                <a:latin typeface="var(--font-fk-grotesk)"/>
              </a:rPr>
              <a:t>Conclusion:</a:t>
            </a:r>
            <a:endParaRPr lang="en-IN" dirty="0"/>
          </a:p>
        </p:txBody>
      </p:sp>
      <p:sp>
        <p:nvSpPr>
          <p:cNvPr id="3" name="Content Placeholder 2">
            <a:extLst>
              <a:ext uri="{FF2B5EF4-FFF2-40B4-BE49-F238E27FC236}">
                <a16:creationId xmlns:a16="http://schemas.microsoft.com/office/drawing/2014/main" id="{B474F206-0039-DF31-5610-B30B0C943607}"/>
              </a:ext>
            </a:extLst>
          </p:cNvPr>
          <p:cNvSpPr>
            <a:spLocks noGrp="1"/>
          </p:cNvSpPr>
          <p:nvPr>
            <p:ph idx="1"/>
          </p:nvPr>
        </p:nvSpPr>
        <p:spPr/>
        <p:txBody>
          <a:bodyPr>
            <a:normAutofit fontScale="92500" lnSpcReduction="10000"/>
          </a:bodyPr>
          <a:lstStyle/>
          <a:p>
            <a:r>
              <a:rPr lang="en-US" sz="2400" dirty="0"/>
              <a:t>Comprehensive analysis reveals key factors in loan defaults, offering strategies for risk minimization and optimized loan portfolio management.</a:t>
            </a:r>
          </a:p>
          <a:p>
            <a:r>
              <a:rPr lang="en-US" sz="2400" dirty="0"/>
              <a:t>The most important features identified for influencing loan defaults, in line with the business objective of using machine learning techniques to enhance decision-making, reduce risk, and improve profitability for lending institutions, are outstanding Principal, last payment date, total recovered principal, loan issued year, interest rate, total recovered interest, and instalment amount.</a:t>
            </a:r>
          </a:p>
          <a:p>
            <a:r>
              <a:rPr lang="en-US" sz="2400" dirty="0"/>
              <a:t>Clustering technique has leveraged the organization to identify delinquent cases having high risk associated with them so that primitive steps can be initiated at early stages in order to save losses and mitigating the risk associated with such cases.</a:t>
            </a:r>
            <a:endParaRPr lang="en-IN" sz="2400" dirty="0"/>
          </a:p>
        </p:txBody>
      </p:sp>
    </p:spTree>
    <p:extLst>
      <p:ext uri="{BB962C8B-B14F-4D97-AF65-F5344CB8AC3E}">
        <p14:creationId xmlns:p14="http://schemas.microsoft.com/office/powerpoint/2010/main" val="119489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D5134-1D32-1FBE-574C-D09545267C9A}"/>
              </a:ext>
            </a:extLst>
          </p:cNvPr>
          <p:cNvSpPr>
            <a:spLocks noGrp="1"/>
          </p:cNvSpPr>
          <p:nvPr>
            <p:ph type="title"/>
          </p:nvPr>
        </p:nvSpPr>
        <p:spPr/>
        <p:txBody>
          <a:bodyPr>
            <a:normAutofit/>
          </a:bodyPr>
          <a:lstStyle/>
          <a:p>
            <a:r>
              <a:rPr lang="en-IN" b="1" i="0" dirty="0">
                <a:effectLst/>
                <a:latin typeface="var(--font-fk-grotesk)"/>
              </a:rPr>
              <a:t>Problem Statement</a:t>
            </a:r>
            <a:endParaRPr lang="en-IN" b="1" dirty="0"/>
          </a:p>
        </p:txBody>
      </p:sp>
      <p:sp>
        <p:nvSpPr>
          <p:cNvPr id="3" name="Content Placeholder 2">
            <a:extLst>
              <a:ext uri="{FF2B5EF4-FFF2-40B4-BE49-F238E27FC236}">
                <a16:creationId xmlns:a16="http://schemas.microsoft.com/office/drawing/2014/main" id="{E2D2AD6A-CF03-5C32-81F2-D38E0358219A}"/>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effectLst/>
                <a:latin typeface="__fkGroteskNeue_598ab8"/>
              </a:rPr>
              <a:t>Objective</a:t>
            </a:r>
            <a:r>
              <a:rPr lang="en-US" b="0" i="0" dirty="0">
                <a:effectLst/>
                <a:latin typeface="__fkGroteskNeue_598ab8"/>
              </a:rPr>
              <a:t>: Accurately predict loan defaults and understand contributing factors.</a:t>
            </a:r>
          </a:p>
          <a:p>
            <a:pPr algn="l">
              <a:buFont typeface="Arial" panose="020B0604020202020204" pitchFamily="34" charset="0"/>
              <a:buChar char="•"/>
            </a:pPr>
            <a:r>
              <a:rPr lang="en-US" b="1" i="0" dirty="0">
                <a:effectLst/>
                <a:latin typeface="__fkGroteskNeue_598ab8"/>
              </a:rPr>
              <a:t>Challenges</a:t>
            </a:r>
            <a:r>
              <a:rPr lang="en-US" b="0" i="0" dirty="0">
                <a:effectLst/>
                <a:latin typeface="__fkGroteskNeue_598ab8"/>
              </a:rPr>
              <a:t>:</a:t>
            </a:r>
          </a:p>
          <a:p>
            <a:pPr lvl="1">
              <a:buFont typeface="Arial" panose="020B0604020202020204" pitchFamily="34" charset="0"/>
              <a:buChar char="•"/>
            </a:pPr>
            <a:r>
              <a:rPr lang="en-US" b="0" i="0" dirty="0">
                <a:effectLst/>
                <a:latin typeface="__fkGroteskNeue_598ab8"/>
              </a:rPr>
              <a:t>High-dimensional data with complex relationships.</a:t>
            </a:r>
          </a:p>
          <a:p>
            <a:pPr lvl="1">
              <a:buFont typeface="Arial" panose="020B0604020202020204" pitchFamily="34" charset="0"/>
              <a:buChar char="•"/>
            </a:pPr>
            <a:r>
              <a:rPr lang="en-US" b="0" i="0" dirty="0">
                <a:effectLst/>
                <a:latin typeface="__fkGroteskNeue_598ab8"/>
              </a:rPr>
              <a:t>Imbalanced classes (defaulted vs. non-defaulted loans).</a:t>
            </a:r>
          </a:p>
          <a:p>
            <a:pPr lvl="1">
              <a:buFont typeface="Arial" panose="020B0604020202020204" pitchFamily="34" charset="0"/>
              <a:buChar char="•"/>
            </a:pPr>
            <a:r>
              <a:rPr lang="en-US" b="0" i="0" dirty="0">
                <a:effectLst/>
                <a:latin typeface="__fkGroteskNeue_598ab8"/>
              </a:rPr>
              <a:t>Temporal aspects of loan performance.</a:t>
            </a:r>
          </a:p>
          <a:p>
            <a:pPr algn="l">
              <a:buFont typeface="Arial" panose="020B0604020202020204" pitchFamily="34" charset="0"/>
              <a:buChar char="•"/>
            </a:pPr>
            <a:r>
              <a:rPr lang="en-US" b="1" i="0" dirty="0">
                <a:effectLst/>
                <a:latin typeface="__fkGroteskNeue_598ab8"/>
              </a:rPr>
              <a:t>Impact</a:t>
            </a:r>
            <a:r>
              <a:rPr lang="en-US" b="0" i="0" dirty="0">
                <a:effectLst/>
                <a:latin typeface="__fkGroteskNeue_598ab8"/>
              </a:rPr>
              <a:t>: Improve lending practices, reduce financial risks, and optimize loan portfolios.</a:t>
            </a:r>
          </a:p>
        </p:txBody>
      </p:sp>
    </p:spTree>
    <p:extLst>
      <p:ext uri="{BB962C8B-B14F-4D97-AF65-F5344CB8AC3E}">
        <p14:creationId xmlns:p14="http://schemas.microsoft.com/office/powerpoint/2010/main" val="125236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49A80-EAA3-55A0-D870-987D398FB8AE}"/>
              </a:ext>
            </a:extLst>
          </p:cNvPr>
          <p:cNvSpPr>
            <a:spLocks noGrp="1"/>
          </p:cNvSpPr>
          <p:nvPr>
            <p:ph type="title"/>
          </p:nvPr>
        </p:nvSpPr>
        <p:spPr/>
        <p:txBody>
          <a:bodyPr>
            <a:normAutofit/>
          </a:bodyPr>
          <a:lstStyle/>
          <a:p>
            <a:r>
              <a:rPr lang="en-IN" b="0" i="0" dirty="0">
                <a:effectLst/>
                <a:latin typeface="var(--font-fk-grotesk)"/>
              </a:rPr>
              <a:t>Data Collection</a:t>
            </a:r>
            <a:endParaRPr lang="en-IN" dirty="0"/>
          </a:p>
        </p:txBody>
      </p:sp>
      <p:sp>
        <p:nvSpPr>
          <p:cNvPr id="3" name="Content Placeholder 2">
            <a:extLst>
              <a:ext uri="{FF2B5EF4-FFF2-40B4-BE49-F238E27FC236}">
                <a16:creationId xmlns:a16="http://schemas.microsoft.com/office/drawing/2014/main" id="{DF17045A-7A72-7D35-70FD-4B3D4B4FE901}"/>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effectLst/>
                <a:latin typeface="__fkGroteskNeue_598ab8"/>
              </a:rPr>
              <a:t>Source</a:t>
            </a:r>
            <a:r>
              <a:rPr lang="en-US" b="0" i="0" dirty="0">
                <a:effectLst/>
                <a:latin typeface="__fkGroteskNeue_598ab8"/>
              </a:rPr>
              <a:t>: Lending Club loan data (2007-2015)</a:t>
            </a:r>
          </a:p>
          <a:p>
            <a:pPr algn="l">
              <a:buFont typeface="Arial" panose="020B0604020202020204" pitchFamily="34" charset="0"/>
              <a:buChar char="•"/>
            </a:pPr>
            <a:r>
              <a:rPr lang="en-US" b="1" i="0" dirty="0">
                <a:effectLst/>
                <a:latin typeface="__fkGroteskNeue_598ab8"/>
              </a:rPr>
              <a:t>Initial dataset</a:t>
            </a:r>
            <a:r>
              <a:rPr lang="en-US" b="0" i="0" dirty="0">
                <a:effectLst/>
                <a:latin typeface="__fkGroteskNeue_598ab8"/>
              </a:rPr>
              <a:t>: 100,000 records, 73 features</a:t>
            </a:r>
          </a:p>
          <a:p>
            <a:pPr algn="l">
              <a:buFont typeface="Arial" panose="020B0604020202020204" pitchFamily="34" charset="0"/>
              <a:buChar char="•"/>
            </a:pPr>
            <a:r>
              <a:rPr lang="en-US" b="1" i="0" dirty="0">
                <a:effectLst/>
                <a:latin typeface="__fkGroteskNeue_598ab8"/>
              </a:rPr>
              <a:t>Key variables</a:t>
            </a:r>
            <a:r>
              <a:rPr lang="en-US" b="0" i="0" dirty="0">
                <a:effectLst/>
                <a:latin typeface="__fkGroteskNeue_598ab8"/>
              </a:rPr>
              <a:t>:</a:t>
            </a:r>
          </a:p>
          <a:p>
            <a:pPr lvl="1">
              <a:buFont typeface="Arial" panose="020B0604020202020204" pitchFamily="34" charset="0"/>
              <a:buChar char="•"/>
            </a:pPr>
            <a:r>
              <a:rPr lang="en-US" b="1" i="0" dirty="0">
                <a:effectLst/>
                <a:latin typeface="__fkGroteskNeue_598ab8"/>
              </a:rPr>
              <a:t>Loan characteristics</a:t>
            </a:r>
            <a:r>
              <a:rPr lang="en-US" b="0" i="0" dirty="0">
                <a:effectLst/>
                <a:latin typeface="__fkGroteskNeue_598ab8"/>
              </a:rPr>
              <a:t>: Amount, Term, Interest </a:t>
            </a:r>
            <a:r>
              <a:rPr lang="en-US" dirty="0">
                <a:latin typeface="__fkGroteskNeue_598ab8"/>
              </a:rPr>
              <a:t>R</a:t>
            </a:r>
            <a:r>
              <a:rPr lang="en-US" b="0" i="0" dirty="0">
                <a:effectLst/>
                <a:latin typeface="__fkGroteskNeue_598ab8"/>
              </a:rPr>
              <a:t>ate</a:t>
            </a:r>
            <a:r>
              <a:rPr lang="en-US" dirty="0">
                <a:latin typeface="__fkGroteskNeue_598ab8"/>
              </a:rPr>
              <a:t> and</a:t>
            </a:r>
            <a:r>
              <a:rPr lang="en-US" b="0" i="0" dirty="0">
                <a:effectLst/>
                <a:latin typeface="__fkGroteskNeue_598ab8"/>
              </a:rPr>
              <a:t> </a:t>
            </a:r>
            <a:r>
              <a:rPr lang="en-US" dirty="0">
                <a:latin typeface="__fkGroteskNeue_598ab8"/>
              </a:rPr>
              <a:t>G</a:t>
            </a:r>
            <a:r>
              <a:rPr lang="en-US" b="0" i="0" dirty="0">
                <a:effectLst/>
                <a:latin typeface="__fkGroteskNeue_598ab8"/>
              </a:rPr>
              <a:t>rade.</a:t>
            </a:r>
          </a:p>
          <a:p>
            <a:pPr lvl="1">
              <a:buFont typeface="Arial" panose="020B0604020202020204" pitchFamily="34" charset="0"/>
              <a:buChar char="•"/>
            </a:pPr>
            <a:r>
              <a:rPr lang="en-US" b="1" i="0" dirty="0">
                <a:effectLst/>
                <a:latin typeface="__fkGroteskNeue_598ab8"/>
              </a:rPr>
              <a:t>Borrower Information</a:t>
            </a:r>
            <a:r>
              <a:rPr lang="en-US" b="0" i="0" dirty="0">
                <a:effectLst/>
                <a:latin typeface="__fkGroteskNeue_598ab8"/>
              </a:rPr>
              <a:t>: Income, Employment</a:t>
            </a:r>
            <a:r>
              <a:rPr lang="en-US" dirty="0">
                <a:latin typeface="__fkGroteskNeue_598ab8"/>
              </a:rPr>
              <a:t> and</a:t>
            </a:r>
            <a:r>
              <a:rPr lang="en-US" b="0" i="0" dirty="0">
                <a:effectLst/>
                <a:latin typeface="__fkGroteskNeue_598ab8"/>
              </a:rPr>
              <a:t> Credit </a:t>
            </a:r>
            <a:r>
              <a:rPr lang="en-US" dirty="0">
                <a:latin typeface="__fkGroteskNeue_598ab8"/>
              </a:rPr>
              <a:t>H</a:t>
            </a:r>
            <a:r>
              <a:rPr lang="en-US" b="0" i="0" dirty="0">
                <a:effectLst/>
                <a:latin typeface="__fkGroteskNeue_598ab8"/>
              </a:rPr>
              <a:t>istory.</a:t>
            </a:r>
          </a:p>
          <a:p>
            <a:pPr lvl="1">
              <a:buFont typeface="Arial" panose="020B0604020202020204" pitchFamily="34" charset="0"/>
              <a:buChar char="•"/>
            </a:pPr>
            <a:r>
              <a:rPr lang="en-US" b="1" i="0" dirty="0">
                <a:effectLst/>
                <a:latin typeface="__fkGroteskNeue_598ab8"/>
              </a:rPr>
              <a:t>Loan Performance</a:t>
            </a:r>
            <a:r>
              <a:rPr lang="en-US" b="0" i="0" dirty="0">
                <a:effectLst/>
                <a:latin typeface="__fkGroteskNeue_598ab8"/>
              </a:rPr>
              <a:t>: Payment </a:t>
            </a:r>
            <a:r>
              <a:rPr lang="en-US" dirty="0">
                <a:latin typeface="__fkGroteskNeue_598ab8"/>
              </a:rPr>
              <a:t>H</a:t>
            </a:r>
            <a:r>
              <a:rPr lang="en-US" b="0" i="0" dirty="0">
                <a:effectLst/>
                <a:latin typeface="__fkGroteskNeue_598ab8"/>
              </a:rPr>
              <a:t>istory</a:t>
            </a:r>
            <a:r>
              <a:rPr lang="en-US" dirty="0">
                <a:latin typeface="__fkGroteskNeue_598ab8"/>
              </a:rPr>
              <a:t> and</a:t>
            </a:r>
            <a:r>
              <a:rPr lang="en-US" b="0" i="0" dirty="0">
                <a:effectLst/>
                <a:latin typeface="__fkGroteskNeue_598ab8"/>
              </a:rPr>
              <a:t> Current Status.</a:t>
            </a:r>
          </a:p>
          <a:p>
            <a:pPr algn="l">
              <a:buFont typeface="Arial" panose="020B0604020202020204" pitchFamily="34" charset="0"/>
              <a:buChar char="•"/>
            </a:pPr>
            <a:r>
              <a:rPr lang="en-US" b="1" i="0" dirty="0">
                <a:effectLst/>
                <a:latin typeface="__fkGroteskNeue_598ab8"/>
              </a:rPr>
              <a:t>Data quality assessment</a:t>
            </a:r>
            <a:r>
              <a:rPr lang="en-US" b="0" i="0" dirty="0">
                <a:effectLst/>
                <a:latin typeface="__fkGroteskNeue_598ab8"/>
              </a:rPr>
              <a:t>: Missing values, outliers, and inconsistencies identified.</a:t>
            </a:r>
          </a:p>
          <a:p>
            <a:pPr marL="0" indent="0">
              <a:buNone/>
            </a:pPr>
            <a:endParaRPr lang="en-IN" dirty="0"/>
          </a:p>
        </p:txBody>
      </p:sp>
    </p:spTree>
    <p:extLst>
      <p:ext uri="{BB962C8B-B14F-4D97-AF65-F5344CB8AC3E}">
        <p14:creationId xmlns:p14="http://schemas.microsoft.com/office/powerpoint/2010/main" val="193882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7E48-02FA-B7DE-545E-93A3BEB9128E}"/>
              </a:ext>
            </a:extLst>
          </p:cNvPr>
          <p:cNvSpPr>
            <a:spLocks noGrp="1"/>
          </p:cNvSpPr>
          <p:nvPr>
            <p:ph type="title"/>
          </p:nvPr>
        </p:nvSpPr>
        <p:spPr/>
        <p:txBody>
          <a:bodyPr>
            <a:normAutofit/>
          </a:bodyPr>
          <a:lstStyle/>
          <a:p>
            <a:r>
              <a:rPr lang="en-IN" b="0" i="0" dirty="0">
                <a:effectLst/>
                <a:latin typeface="var(--font-fk-grotesk)"/>
              </a:rPr>
              <a:t>Data Cleaning</a:t>
            </a:r>
            <a:endParaRPr lang="en-IN" dirty="0"/>
          </a:p>
        </p:txBody>
      </p:sp>
      <p:sp>
        <p:nvSpPr>
          <p:cNvPr id="3" name="Content Placeholder 2">
            <a:extLst>
              <a:ext uri="{FF2B5EF4-FFF2-40B4-BE49-F238E27FC236}">
                <a16:creationId xmlns:a16="http://schemas.microsoft.com/office/drawing/2014/main" id="{457DB355-9294-3856-6603-123FE46D5CD7}"/>
              </a:ext>
            </a:extLst>
          </p:cNvPr>
          <p:cNvSpPr>
            <a:spLocks noGrp="1"/>
          </p:cNvSpPr>
          <p:nvPr>
            <p:ph idx="1"/>
          </p:nvPr>
        </p:nvSpPr>
        <p:spPr/>
        <p:txBody>
          <a:bodyPr>
            <a:normAutofit/>
          </a:bodyPr>
          <a:lstStyle/>
          <a:p>
            <a:pPr algn="l">
              <a:buFont typeface="Arial" panose="020B0604020202020204" pitchFamily="34" charset="0"/>
              <a:buChar char="•"/>
            </a:pPr>
            <a:r>
              <a:rPr lang="en-US" b="0" i="0" dirty="0">
                <a:effectLst/>
                <a:latin typeface="__fkGroteskNeue_598ab8"/>
              </a:rPr>
              <a:t>Removed 2,958 duplicate records.</a:t>
            </a:r>
          </a:p>
          <a:p>
            <a:pPr algn="l">
              <a:buFont typeface="Arial" panose="020B0604020202020204" pitchFamily="34" charset="0"/>
              <a:buChar char="•"/>
            </a:pPr>
            <a:r>
              <a:rPr lang="en-US" b="0" i="0" dirty="0">
                <a:effectLst/>
                <a:latin typeface="__fkGroteskNeue_598ab8"/>
              </a:rPr>
              <a:t>Dropped columns with &gt;30% missing values.</a:t>
            </a:r>
          </a:p>
          <a:p>
            <a:pPr algn="l">
              <a:buFont typeface="Arial" panose="020B0604020202020204" pitchFamily="34" charset="0"/>
              <a:buChar char="•"/>
            </a:pPr>
            <a:r>
              <a:rPr lang="en-US" b="0" i="0" dirty="0">
                <a:effectLst/>
                <a:latin typeface="__fkGroteskNeue_598ab8"/>
              </a:rPr>
              <a:t>Handled outliers in numerical features (e.g., annual income and </a:t>
            </a:r>
            <a:r>
              <a:rPr lang="en-US" dirty="0">
                <a:latin typeface="__fkGroteskNeue_598ab8"/>
              </a:rPr>
              <a:t>Revolving Balance, etc..</a:t>
            </a:r>
            <a:r>
              <a:rPr lang="en-US" b="0" i="0" dirty="0">
                <a:effectLst/>
                <a:latin typeface="__fkGroteskNeue_598ab8"/>
              </a:rPr>
              <a:t>).</a:t>
            </a:r>
          </a:p>
          <a:p>
            <a:pPr algn="l">
              <a:buFont typeface="Arial" panose="020B0604020202020204" pitchFamily="34" charset="0"/>
              <a:buChar char="•"/>
            </a:pPr>
            <a:r>
              <a:rPr lang="en-US" b="0" i="0" dirty="0">
                <a:effectLst/>
                <a:latin typeface="__fkGroteskNeue_598ab8"/>
              </a:rPr>
              <a:t>Encoded categorical variables (e.g., Term,  </a:t>
            </a:r>
            <a:r>
              <a:rPr lang="en-US" dirty="0">
                <a:latin typeface="__fkGroteskNeue_598ab8"/>
              </a:rPr>
              <a:t>G</a:t>
            </a:r>
            <a:r>
              <a:rPr lang="en-US" b="0" i="0" dirty="0">
                <a:effectLst/>
                <a:latin typeface="__fkGroteskNeue_598ab8"/>
              </a:rPr>
              <a:t>rade</a:t>
            </a:r>
            <a:r>
              <a:rPr lang="en-US" dirty="0">
                <a:latin typeface="__fkGroteskNeue_598ab8"/>
              </a:rPr>
              <a:t> and</a:t>
            </a:r>
            <a:r>
              <a:rPr lang="en-US" b="0" i="0" dirty="0">
                <a:effectLst/>
                <a:latin typeface="__fkGroteskNeue_598ab8"/>
              </a:rPr>
              <a:t> </a:t>
            </a:r>
            <a:r>
              <a:rPr lang="en-US" dirty="0">
                <a:latin typeface="__fkGroteskNeue_598ab8"/>
              </a:rPr>
              <a:t>Verification Status, etc..</a:t>
            </a:r>
            <a:r>
              <a:rPr lang="en-US" b="0" i="0" dirty="0">
                <a:effectLst/>
                <a:latin typeface="__fkGroteskNeue_598ab8"/>
              </a:rPr>
              <a:t>).</a:t>
            </a:r>
          </a:p>
          <a:p>
            <a:pPr algn="l">
              <a:buFont typeface="Arial" panose="020B0604020202020204" pitchFamily="34" charset="0"/>
              <a:buChar char="•"/>
            </a:pPr>
            <a:r>
              <a:rPr lang="en-US" b="0" i="0" dirty="0">
                <a:effectLst/>
                <a:latin typeface="__fkGroteskNeue_598ab8"/>
              </a:rPr>
              <a:t>Standardized date formats and created derived features.</a:t>
            </a:r>
          </a:p>
          <a:p>
            <a:pPr marL="0" indent="0">
              <a:buNone/>
            </a:pPr>
            <a:endParaRPr lang="en-IN" b="0" i="0" dirty="0">
              <a:effectLst/>
              <a:latin typeface="var(--font-fk-grotesk)"/>
            </a:endParaRPr>
          </a:p>
        </p:txBody>
      </p:sp>
    </p:spTree>
    <p:extLst>
      <p:ext uri="{BB962C8B-B14F-4D97-AF65-F5344CB8AC3E}">
        <p14:creationId xmlns:p14="http://schemas.microsoft.com/office/powerpoint/2010/main" val="426935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B552-A073-76E2-3392-5480B228A426}"/>
              </a:ext>
            </a:extLst>
          </p:cNvPr>
          <p:cNvSpPr>
            <a:spLocks noGrp="1"/>
          </p:cNvSpPr>
          <p:nvPr>
            <p:ph type="title"/>
          </p:nvPr>
        </p:nvSpPr>
        <p:spPr/>
        <p:txBody>
          <a:bodyPr>
            <a:normAutofit/>
          </a:bodyPr>
          <a:lstStyle/>
          <a:p>
            <a:r>
              <a:rPr lang="en-IN" b="0" i="0" dirty="0">
                <a:effectLst/>
                <a:latin typeface="var(--font-fk-grotesk)"/>
              </a:rPr>
              <a:t>Exploratory Data Analysis (EDA)</a:t>
            </a:r>
            <a:endParaRPr lang="en-IN" dirty="0"/>
          </a:p>
        </p:txBody>
      </p:sp>
      <p:sp>
        <p:nvSpPr>
          <p:cNvPr id="3" name="Content Placeholder 2">
            <a:extLst>
              <a:ext uri="{FF2B5EF4-FFF2-40B4-BE49-F238E27FC236}">
                <a16:creationId xmlns:a16="http://schemas.microsoft.com/office/drawing/2014/main" id="{231D130F-643A-9AA6-C2D3-9BBD9597293C}"/>
              </a:ext>
            </a:extLst>
          </p:cNvPr>
          <p:cNvSpPr>
            <a:spLocks noGrp="1"/>
          </p:cNvSpPr>
          <p:nvPr>
            <p:ph idx="1"/>
          </p:nvPr>
        </p:nvSpPr>
        <p:spPr/>
        <p:txBody>
          <a:bodyPr>
            <a:normAutofit fontScale="85000" lnSpcReduction="20000"/>
          </a:bodyPr>
          <a:lstStyle/>
          <a:p>
            <a:pPr marL="0" indent="0" algn="l">
              <a:buNone/>
            </a:pPr>
            <a:r>
              <a:rPr lang="en-US" b="1" i="0" dirty="0">
                <a:effectLst/>
                <a:latin typeface="__fkGroteskNeue_598ab8"/>
              </a:rPr>
              <a:t>Key findings:</a:t>
            </a:r>
          </a:p>
          <a:p>
            <a:pPr algn="l">
              <a:buFont typeface="+mj-lt"/>
              <a:buAutoNum type="arabicPeriod"/>
            </a:pPr>
            <a:r>
              <a:rPr lang="en-US" b="1" i="0" dirty="0">
                <a:effectLst/>
                <a:latin typeface="__fkGroteskNeue_598ab8"/>
              </a:rPr>
              <a:t>Loan </a:t>
            </a:r>
            <a:r>
              <a:rPr lang="en-US" b="1" dirty="0">
                <a:latin typeface="__fkGroteskNeue_598ab8"/>
              </a:rPr>
              <a:t>T</a:t>
            </a:r>
            <a:r>
              <a:rPr lang="en-US" b="1" i="0" dirty="0">
                <a:effectLst/>
                <a:latin typeface="__fkGroteskNeue_598ab8"/>
              </a:rPr>
              <a:t>erm:</a:t>
            </a:r>
            <a:r>
              <a:rPr lang="en-US" b="0" i="0" dirty="0">
                <a:effectLst/>
                <a:latin typeface="__fkGroteskNeue_598ab8"/>
              </a:rPr>
              <a:t> 36-month loans have lower default rates (15%) compared to 60-month loans (25%).</a:t>
            </a:r>
          </a:p>
          <a:p>
            <a:pPr algn="l">
              <a:buFont typeface="+mj-lt"/>
              <a:buAutoNum type="arabicPeriod"/>
            </a:pPr>
            <a:r>
              <a:rPr lang="en-US" b="1" i="0" dirty="0">
                <a:effectLst/>
                <a:latin typeface="__fkGroteskNeue_598ab8"/>
              </a:rPr>
              <a:t>Loan grade</a:t>
            </a:r>
            <a:r>
              <a:rPr lang="en-US" b="0" i="0" dirty="0">
                <a:effectLst/>
                <a:latin typeface="__fkGroteskNeue_598ab8"/>
              </a:rPr>
              <a:t>: A and B grade loans show significantly lower default rates (&lt;10%).</a:t>
            </a:r>
          </a:p>
          <a:p>
            <a:pPr algn="l">
              <a:buFont typeface="+mj-lt"/>
              <a:buAutoNum type="arabicPeriod"/>
            </a:pPr>
            <a:r>
              <a:rPr lang="en-US" b="1" i="0" dirty="0">
                <a:effectLst/>
                <a:latin typeface="__fkGroteskNeue_598ab8"/>
              </a:rPr>
              <a:t>Loan purpose</a:t>
            </a:r>
            <a:r>
              <a:rPr lang="en-US" b="0" i="0" dirty="0">
                <a:effectLst/>
                <a:latin typeface="__fkGroteskNeue_598ab8"/>
              </a:rPr>
              <a:t>: Debt consolidation and credit card refinancing are most common (&gt;60% combined).</a:t>
            </a:r>
          </a:p>
          <a:p>
            <a:pPr algn="l">
              <a:buFont typeface="+mj-lt"/>
              <a:buAutoNum type="arabicPeriod"/>
            </a:pPr>
            <a:r>
              <a:rPr lang="en-US" b="1" i="0" dirty="0">
                <a:effectLst/>
                <a:latin typeface="__fkGroteskNeue_598ab8"/>
              </a:rPr>
              <a:t>Income verification</a:t>
            </a:r>
            <a:r>
              <a:rPr lang="en-US" b="0" i="0" dirty="0">
                <a:effectLst/>
                <a:latin typeface="__fkGroteskNeue_598ab8"/>
              </a:rPr>
              <a:t>: Verified incomes associated with slightly lower default rates.</a:t>
            </a:r>
          </a:p>
          <a:p>
            <a:pPr algn="l">
              <a:buFont typeface="+mj-lt"/>
              <a:buAutoNum type="arabicPeriod"/>
            </a:pPr>
            <a:r>
              <a:rPr lang="en-US" b="1" i="0" dirty="0">
                <a:effectLst/>
                <a:latin typeface="__fkGroteskNeue_598ab8"/>
              </a:rPr>
              <a:t>Geographical trends</a:t>
            </a:r>
            <a:r>
              <a:rPr lang="en-US" b="0" i="0" dirty="0">
                <a:effectLst/>
                <a:latin typeface="__fkGroteskNeue_598ab8"/>
              </a:rPr>
              <a:t>: Certain states (e.g., Nevada, Florida) show higher default rates.</a:t>
            </a:r>
          </a:p>
        </p:txBody>
      </p:sp>
    </p:spTree>
    <p:extLst>
      <p:ext uri="{BB962C8B-B14F-4D97-AF65-F5344CB8AC3E}">
        <p14:creationId xmlns:p14="http://schemas.microsoft.com/office/powerpoint/2010/main" val="1086124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F22D-49C9-EBDC-0993-C41870F98FD6}"/>
              </a:ext>
            </a:extLst>
          </p:cNvPr>
          <p:cNvSpPr>
            <a:spLocks noGrp="1"/>
          </p:cNvSpPr>
          <p:nvPr>
            <p:ph type="title"/>
          </p:nvPr>
        </p:nvSpPr>
        <p:spPr/>
        <p:txBody>
          <a:bodyPr>
            <a:normAutofit/>
          </a:bodyPr>
          <a:lstStyle/>
          <a:p>
            <a:r>
              <a:rPr lang="en-IN" b="0" i="0" dirty="0">
                <a:effectLst/>
                <a:latin typeface="var(--font-fk-grotesk)"/>
              </a:rPr>
              <a:t>Data Preprocessing</a:t>
            </a:r>
            <a:endParaRPr lang="en-IN" dirty="0"/>
          </a:p>
        </p:txBody>
      </p:sp>
      <p:sp>
        <p:nvSpPr>
          <p:cNvPr id="3" name="Content Placeholder 2">
            <a:extLst>
              <a:ext uri="{FF2B5EF4-FFF2-40B4-BE49-F238E27FC236}">
                <a16:creationId xmlns:a16="http://schemas.microsoft.com/office/drawing/2014/main" id="{7DDCBAE9-1CCA-2581-E90E-39D46F1394BD}"/>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1" i="0" dirty="0">
                <a:effectLst/>
                <a:latin typeface="__fkGroteskNeue_598ab8"/>
              </a:rPr>
              <a:t>One-hot encoding</a:t>
            </a:r>
            <a:r>
              <a:rPr lang="en-IN" b="0" i="0" dirty="0">
                <a:effectLst/>
                <a:latin typeface="__fkGroteskNeue_598ab8"/>
              </a:rPr>
              <a:t>: Created binary features for categorical variables.</a:t>
            </a:r>
          </a:p>
          <a:p>
            <a:pPr algn="l">
              <a:buFont typeface="Arial" panose="020B0604020202020204" pitchFamily="34" charset="0"/>
              <a:buChar char="•"/>
            </a:pPr>
            <a:r>
              <a:rPr lang="en-IN" b="1" i="0" dirty="0">
                <a:effectLst/>
                <a:latin typeface="__fkGroteskNeue_598ab8"/>
              </a:rPr>
              <a:t>Feature binning</a:t>
            </a:r>
            <a:r>
              <a:rPr lang="en-IN" b="0" i="0" dirty="0">
                <a:effectLst/>
                <a:latin typeface="__fkGroteskNeue_598ab8"/>
              </a:rPr>
              <a:t>: Grouped continuous variables into meaningful categories.</a:t>
            </a:r>
          </a:p>
          <a:p>
            <a:r>
              <a:rPr lang="en-IN" b="1" i="0" dirty="0">
                <a:effectLst/>
                <a:latin typeface="__fkGroteskNeue_598ab8"/>
              </a:rPr>
              <a:t>Feature scaling</a:t>
            </a:r>
            <a:r>
              <a:rPr lang="en-IN" b="0" i="0" dirty="0">
                <a:effectLst/>
                <a:latin typeface="__fkGroteskNeue_598ab8"/>
              </a:rPr>
              <a:t>: Standardized numerical features to ensure comparability.</a:t>
            </a:r>
          </a:p>
          <a:p>
            <a:pPr algn="l">
              <a:buFont typeface="Arial" panose="020B0604020202020204" pitchFamily="34" charset="0"/>
              <a:buChar char="•"/>
            </a:pPr>
            <a:r>
              <a:rPr lang="en-IN" b="1" i="0" dirty="0">
                <a:effectLst/>
                <a:latin typeface="__fkGroteskNeue_598ab8"/>
              </a:rPr>
              <a:t>Handling imbalanced data</a:t>
            </a:r>
            <a:r>
              <a:rPr lang="en-IN" b="0" i="0" dirty="0">
                <a:effectLst/>
                <a:latin typeface="__fkGroteskNeue_598ab8"/>
              </a:rPr>
              <a:t>: Applied SMOTE (Synthetic Minority Over-sampling Technique).</a:t>
            </a:r>
          </a:p>
          <a:p>
            <a:pPr algn="l">
              <a:buFont typeface="Arial" panose="020B0604020202020204" pitchFamily="34" charset="0"/>
              <a:buChar char="•"/>
            </a:pPr>
            <a:r>
              <a:rPr lang="en-IN" b="1" i="0" dirty="0">
                <a:effectLst/>
                <a:latin typeface="__fkGroteskNeue_598ab8"/>
              </a:rPr>
              <a:t>Dimensionality reduction</a:t>
            </a:r>
            <a:r>
              <a:rPr lang="en-IN" b="0" i="0" dirty="0">
                <a:effectLst/>
                <a:latin typeface="__fkGroteskNeue_598ab8"/>
              </a:rPr>
              <a:t>: Performed Principal Component Analysis (PCA).</a:t>
            </a:r>
          </a:p>
        </p:txBody>
      </p:sp>
    </p:spTree>
    <p:extLst>
      <p:ext uri="{BB962C8B-B14F-4D97-AF65-F5344CB8AC3E}">
        <p14:creationId xmlns:p14="http://schemas.microsoft.com/office/powerpoint/2010/main" val="1942754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A26301-FC59-C4A1-A458-6A58D4FE41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5880" y="490860"/>
            <a:ext cx="3316704" cy="2989848"/>
          </a:xfrm>
        </p:spPr>
      </p:pic>
      <p:pic>
        <p:nvPicPr>
          <p:cNvPr id="7" name="Picture 6">
            <a:extLst>
              <a:ext uri="{FF2B5EF4-FFF2-40B4-BE49-F238E27FC236}">
                <a16:creationId xmlns:a16="http://schemas.microsoft.com/office/drawing/2014/main" id="{37774327-3E6A-4640-717E-FFE03833F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8" y="490860"/>
            <a:ext cx="3791881" cy="2853890"/>
          </a:xfrm>
          <a:prstGeom prst="rect">
            <a:avLst/>
          </a:prstGeom>
        </p:spPr>
      </p:pic>
      <p:pic>
        <p:nvPicPr>
          <p:cNvPr id="9" name="Picture 8">
            <a:extLst>
              <a:ext uri="{FF2B5EF4-FFF2-40B4-BE49-F238E27FC236}">
                <a16:creationId xmlns:a16="http://schemas.microsoft.com/office/drawing/2014/main" id="{46AB4044-6469-DE99-4AD1-1481F730B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74" y="3278951"/>
            <a:ext cx="4916904" cy="3579049"/>
          </a:xfrm>
          <a:prstGeom prst="rect">
            <a:avLst/>
          </a:prstGeom>
        </p:spPr>
      </p:pic>
      <p:pic>
        <p:nvPicPr>
          <p:cNvPr id="11" name="Picture 10">
            <a:extLst>
              <a:ext uri="{FF2B5EF4-FFF2-40B4-BE49-F238E27FC236}">
                <a16:creationId xmlns:a16="http://schemas.microsoft.com/office/drawing/2014/main" id="{E803F7DC-1D38-577E-D0A0-3C58B2CBD6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8620" y="563032"/>
            <a:ext cx="2575723" cy="2449772"/>
          </a:xfrm>
          <a:prstGeom prst="rect">
            <a:avLst/>
          </a:prstGeom>
        </p:spPr>
      </p:pic>
      <p:pic>
        <p:nvPicPr>
          <p:cNvPr id="13" name="Picture 12">
            <a:extLst>
              <a:ext uri="{FF2B5EF4-FFF2-40B4-BE49-F238E27FC236}">
                <a16:creationId xmlns:a16="http://schemas.microsoft.com/office/drawing/2014/main" id="{0A07B63C-1A39-AC76-D3D4-E81FFF9D5D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4978" y="3344750"/>
            <a:ext cx="3945876" cy="3447449"/>
          </a:xfrm>
          <a:prstGeom prst="rect">
            <a:avLst/>
          </a:prstGeom>
        </p:spPr>
      </p:pic>
      <p:sp>
        <p:nvSpPr>
          <p:cNvPr id="14" name="TextBox 13">
            <a:extLst>
              <a:ext uri="{FF2B5EF4-FFF2-40B4-BE49-F238E27FC236}">
                <a16:creationId xmlns:a16="http://schemas.microsoft.com/office/drawing/2014/main" id="{782A971E-7ECB-89B6-9BE0-1E36D0D502E8}"/>
              </a:ext>
            </a:extLst>
          </p:cNvPr>
          <p:cNvSpPr txBox="1"/>
          <p:nvPr/>
        </p:nvSpPr>
        <p:spPr>
          <a:xfrm>
            <a:off x="609600" y="0"/>
            <a:ext cx="5661165" cy="523220"/>
          </a:xfrm>
          <a:prstGeom prst="rect">
            <a:avLst/>
          </a:prstGeom>
          <a:noFill/>
        </p:spPr>
        <p:txBody>
          <a:bodyPr wrap="none" rtlCol="0">
            <a:spAutoFit/>
          </a:bodyPr>
          <a:lstStyle/>
          <a:p>
            <a:r>
              <a:rPr lang="en-IN" sz="2800" b="1" u="sng" dirty="0"/>
              <a:t>Visualization of Categorical Variables</a:t>
            </a:r>
          </a:p>
        </p:txBody>
      </p:sp>
    </p:spTree>
    <p:extLst>
      <p:ext uri="{BB962C8B-B14F-4D97-AF65-F5344CB8AC3E}">
        <p14:creationId xmlns:p14="http://schemas.microsoft.com/office/powerpoint/2010/main" val="777467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F687-9DE9-9010-C7E1-04FC768E907A}"/>
              </a:ext>
            </a:extLst>
          </p:cNvPr>
          <p:cNvSpPr>
            <a:spLocks noGrp="1"/>
          </p:cNvSpPr>
          <p:nvPr>
            <p:ph type="title"/>
          </p:nvPr>
        </p:nvSpPr>
        <p:spPr/>
        <p:txBody>
          <a:bodyPr>
            <a:normAutofit/>
          </a:bodyPr>
          <a:lstStyle/>
          <a:p>
            <a:r>
              <a:rPr lang="en-IN" b="0" i="0" dirty="0">
                <a:effectLst/>
                <a:latin typeface="var(--font-fk-grotesk)"/>
              </a:rPr>
              <a:t>Feature Engineering</a:t>
            </a:r>
            <a:endParaRPr lang="en-IN" dirty="0"/>
          </a:p>
        </p:txBody>
      </p:sp>
      <p:sp>
        <p:nvSpPr>
          <p:cNvPr id="3" name="Content Placeholder 2">
            <a:extLst>
              <a:ext uri="{FF2B5EF4-FFF2-40B4-BE49-F238E27FC236}">
                <a16:creationId xmlns:a16="http://schemas.microsoft.com/office/drawing/2014/main" id="{1E9EC8E2-EEFF-05AA-9A82-4A69D7BF653E}"/>
              </a:ext>
            </a:extLst>
          </p:cNvPr>
          <p:cNvSpPr>
            <a:spLocks noGrp="1"/>
          </p:cNvSpPr>
          <p:nvPr>
            <p:ph idx="1"/>
          </p:nvPr>
        </p:nvSpPr>
        <p:spPr/>
        <p:txBody>
          <a:bodyPr/>
          <a:lstStyle/>
          <a:p>
            <a:pPr marL="0" indent="0" algn="l">
              <a:buNone/>
            </a:pPr>
            <a:r>
              <a:rPr lang="en-US" b="1" i="0" dirty="0">
                <a:effectLst/>
                <a:latin typeface="__fkGroteskNeue_598ab8"/>
              </a:rPr>
              <a:t>Created new features</a:t>
            </a:r>
            <a:r>
              <a:rPr lang="en-US" b="0" i="0" dirty="0">
                <a:effectLst/>
                <a:latin typeface="__fkGroteskNeue_598ab8"/>
              </a:rPr>
              <a:t>:</a:t>
            </a:r>
          </a:p>
          <a:p>
            <a:pPr lvl="1">
              <a:buFont typeface="+mj-lt"/>
              <a:buAutoNum type="arabicPeriod"/>
            </a:pPr>
            <a:r>
              <a:rPr lang="en-US" b="0" i="0" dirty="0">
                <a:effectLst/>
                <a:latin typeface="__fkGroteskNeue_598ab8"/>
              </a:rPr>
              <a:t>Debt-to-income ratio buckets.</a:t>
            </a:r>
          </a:p>
          <a:p>
            <a:pPr lvl="1">
              <a:buFont typeface="+mj-lt"/>
              <a:buAutoNum type="arabicPeriod"/>
            </a:pPr>
            <a:r>
              <a:rPr lang="en-US" b="0" i="0" dirty="0">
                <a:effectLst/>
                <a:latin typeface="__fkGroteskNeue_598ab8"/>
              </a:rPr>
              <a:t>Credit history length.</a:t>
            </a:r>
          </a:p>
          <a:p>
            <a:pPr lvl="1">
              <a:buFont typeface="+mj-lt"/>
              <a:buAutoNum type="arabicPeriod"/>
            </a:pPr>
            <a:r>
              <a:rPr lang="en-US" b="0" i="0" dirty="0">
                <a:effectLst/>
                <a:latin typeface="__fkGroteskNeue_598ab8"/>
              </a:rPr>
              <a:t>Total credit utilization.</a:t>
            </a:r>
          </a:p>
          <a:p>
            <a:pPr lvl="1">
              <a:buFont typeface="+mj-lt"/>
              <a:buAutoNum type="arabicPeriod"/>
            </a:pPr>
            <a:r>
              <a:rPr lang="en-US" b="0" i="0" dirty="0">
                <a:effectLst/>
                <a:latin typeface="__fkGroteskNeue_598ab8"/>
              </a:rPr>
              <a:t>Payment-to-income ratio.</a:t>
            </a:r>
          </a:p>
          <a:p>
            <a:pPr lvl="1">
              <a:buFont typeface="+mj-lt"/>
              <a:buAutoNum type="arabicPeriod"/>
            </a:pPr>
            <a:r>
              <a:rPr lang="en-US" b="0" i="0" dirty="0">
                <a:effectLst/>
                <a:latin typeface="__fkGroteskNeue_598ab8"/>
              </a:rPr>
              <a:t>Interaction terms between key variables (e.g., loan amount and interest rate).</a:t>
            </a:r>
          </a:p>
        </p:txBody>
      </p:sp>
    </p:spTree>
    <p:extLst>
      <p:ext uri="{BB962C8B-B14F-4D97-AF65-F5344CB8AC3E}">
        <p14:creationId xmlns:p14="http://schemas.microsoft.com/office/powerpoint/2010/main" val="21856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F8357-A11F-DBFB-D65D-A660DEA30494}"/>
              </a:ext>
            </a:extLst>
          </p:cNvPr>
          <p:cNvSpPr>
            <a:spLocks noGrp="1"/>
          </p:cNvSpPr>
          <p:nvPr>
            <p:ph type="title"/>
          </p:nvPr>
        </p:nvSpPr>
        <p:spPr/>
        <p:txBody>
          <a:bodyPr>
            <a:normAutofit/>
          </a:bodyPr>
          <a:lstStyle/>
          <a:p>
            <a:r>
              <a:rPr lang="en-IN" b="0" i="0" dirty="0">
                <a:effectLst/>
                <a:latin typeface="var(--font-fk-grotesk)"/>
              </a:rPr>
              <a:t>Model Building</a:t>
            </a:r>
            <a:endParaRPr lang="en-IN" dirty="0"/>
          </a:p>
        </p:txBody>
      </p:sp>
      <p:sp>
        <p:nvSpPr>
          <p:cNvPr id="3" name="Content Placeholder 2">
            <a:extLst>
              <a:ext uri="{FF2B5EF4-FFF2-40B4-BE49-F238E27FC236}">
                <a16:creationId xmlns:a16="http://schemas.microsoft.com/office/drawing/2014/main" id="{AA12107B-3928-AA94-0ABC-3CB7048F49AF}"/>
              </a:ext>
            </a:extLst>
          </p:cNvPr>
          <p:cNvSpPr>
            <a:spLocks noGrp="1"/>
          </p:cNvSpPr>
          <p:nvPr>
            <p:ph idx="1"/>
          </p:nvPr>
        </p:nvSpPr>
        <p:spPr/>
        <p:txBody>
          <a:bodyPr>
            <a:normAutofit/>
          </a:bodyPr>
          <a:lstStyle/>
          <a:p>
            <a:pPr marL="0" indent="0" algn="l">
              <a:buNone/>
            </a:pPr>
            <a:r>
              <a:rPr lang="en-IN" b="1" i="0" dirty="0">
                <a:effectLst/>
                <a:latin typeface="__fkGroteskNeue_598ab8"/>
              </a:rPr>
              <a:t>Models developed and compared:</a:t>
            </a:r>
          </a:p>
          <a:p>
            <a:pPr lvl="1">
              <a:buFont typeface="+mj-lt"/>
              <a:buAutoNum type="arabicPeriod"/>
            </a:pPr>
            <a:r>
              <a:rPr lang="en-IN" b="0" i="0" dirty="0">
                <a:effectLst/>
                <a:latin typeface="__fkGroteskNeue_598ab8"/>
              </a:rPr>
              <a:t>Logistic Regression</a:t>
            </a:r>
          </a:p>
          <a:p>
            <a:pPr lvl="1">
              <a:buFont typeface="+mj-lt"/>
              <a:buAutoNum type="arabicPeriod"/>
            </a:pPr>
            <a:r>
              <a:rPr lang="en-IN" b="0" i="0" dirty="0">
                <a:effectLst/>
                <a:latin typeface="__fkGroteskNeue_598ab8"/>
              </a:rPr>
              <a:t>Logistic Regression with Outlier Treatments.</a:t>
            </a:r>
            <a:endParaRPr lang="en-IN" dirty="0">
              <a:latin typeface="__fkGroteskNeue_598ab8"/>
            </a:endParaRPr>
          </a:p>
          <a:p>
            <a:pPr lvl="1">
              <a:buFont typeface="+mj-lt"/>
              <a:buAutoNum type="arabicPeriod"/>
            </a:pPr>
            <a:r>
              <a:rPr lang="en-IN" b="0" i="0" dirty="0">
                <a:effectLst/>
                <a:latin typeface="__fkGroteskNeue_598ab8"/>
              </a:rPr>
              <a:t>Logistic Regression with PCA.</a:t>
            </a:r>
          </a:p>
          <a:p>
            <a:pPr lvl="1">
              <a:buFont typeface="+mj-lt"/>
              <a:buAutoNum type="arabicPeriod"/>
            </a:pPr>
            <a:r>
              <a:rPr lang="en-IN" b="0" i="0" dirty="0">
                <a:effectLst/>
                <a:latin typeface="__fkGroteskNeue_598ab8"/>
              </a:rPr>
              <a:t>Random Forest Classifier.</a:t>
            </a:r>
          </a:p>
          <a:p>
            <a:pPr lvl="1">
              <a:buFont typeface="+mj-lt"/>
              <a:buAutoNum type="arabicPeriod"/>
            </a:pPr>
            <a:r>
              <a:rPr lang="en-IN" dirty="0">
                <a:latin typeface="__fkGroteskNeue_598ab8"/>
              </a:rPr>
              <a:t>Hyper Parameter Tuning.</a:t>
            </a:r>
          </a:p>
          <a:p>
            <a:pPr lvl="1">
              <a:buFont typeface="+mj-lt"/>
              <a:buAutoNum type="arabicPeriod"/>
            </a:pPr>
            <a:r>
              <a:rPr lang="en-IN" b="0" i="0" dirty="0">
                <a:effectLst/>
                <a:latin typeface="__fkGroteskNeue_598ab8"/>
              </a:rPr>
              <a:t>Tuned Random Forest.</a:t>
            </a:r>
          </a:p>
          <a:p>
            <a:pPr lvl="1">
              <a:buFont typeface="+mj-lt"/>
              <a:buAutoNum type="arabicPeriod"/>
            </a:pPr>
            <a:r>
              <a:rPr lang="en-IN" dirty="0">
                <a:latin typeface="__fkGroteskNeue_598ab8"/>
              </a:rPr>
              <a:t>Extreme </a:t>
            </a:r>
            <a:r>
              <a:rPr lang="en-IN" b="0" i="0" dirty="0">
                <a:effectLst/>
                <a:latin typeface="__fkGroteskNeue_598ab8"/>
              </a:rPr>
              <a:t>Gradient Boost (XGBoost).</a:t>
            </a:r>
          </a:p>
        </p:txBody>
      </p:sp>
    </p:spTree>
    <p:extLst>
      <p:ext uri="{BB962C8B-B14F-4D97-AF65-F5344CB8AC3E}">
        <p14:creationId xmlns:p14="http://schemas.microsoft.com/office/powerpoint/2010/main" val="2749068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8576</TotalTime>
  <Words>758</Words>
  <Application>Microsoft Office PowerPoint</Application>
  <PresentationFormat>On-screen Show (4:3)</PresentationFormat>
  <Paragraphs>142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__fkGroteskNeue_598ab8</vt:lpstr>
      <vt:lpstr>Arial</vt:lpstr>
      <vt:lpstr>Calibri</vt:lpstr>
      <vt:lpstr>var(--font-fk-grotesk)</vt:lpstr>
      <vt:lpstr>Office Theme</vt:lpstr>
      <vt:lpstr>PowerPoint Presentation</vt:lpstr>
      <vt:lpstr>Problem Statement</vt:lpstr>
      <vt:lpstr>Data Collection</vt:lpstr>
      <vt:lpstr>Data Cleaning</vt:lpstr>
      <vt:lpstr>Exploratory Data Analysis (EDA)</vt:lpstr>
      <vt:lpstr>Data Preprocessing</vt:lpstr>
      <vt:lpstr>PowerPoint Presentation</vt:lpstr>
      <vt:lpstr>Feature Engineering</vt:lpstr>
      <vt:lpstr>Model Building</vt:lpstr>
      <vt:lpstr>PowerPoint Presentation</vt:lpstr>
      <vt:lpstr>Results and Discussion</vt:lpstr>
      <vt:lpstr>Business Insights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Abishake N</cp:lastModifiedBy>
  <cp:revision>694</cp:revision>
  <dcterms:created xsi:type="dcterms:W3CDTF">2017-03-30T12:09:41Z</dcterms:created>
  <dcterms:modified xsi:type="dcterms:W3CDTF">2024-07-30T17:17:05Z</dcterms:modified>
</cp:coreProperties>
</file>