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Lst>
  <p:notesMasterIdLst>
    <p:notesMasterId r:id="rId18"/>
  </p:notesMasterIdLst>
  <p:handoutMasterIdLst>
    <p:handoutMasterId r:id="rId19"/>
  </p:handoutMasterIdLst>
  <p:sldIdLst>
    <p:sldId id="279" r:id="rId5"/>
    <p:sldId id="267" r:id="rId6"/>
    <p:sldId id="268" r:id="rId7"/>
    <p:sldId id="269" r:id="rId8"/>
    <p:sldId id="270" r:id="rId9"/>
    <p:sldId id="271" r:id="rId10"/>
    <p:sldId id="272" r:id="rId11"/>
    <p:sldId id="273" r:id="rId12"/>
    <p:sldId id="274" r:id="rId13"/>
    <p:sldId id="275" r:id="rId14"/>
    <p:sldId id="276" r:id="rId15"/>
    <p:sldId id="277"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86513" autoAdjust="0"/>
  </p:normalViewPr>
  <p:slideViewPr>
    <p:cSldViewPr snapToGrid="0" showGuides="1">
      <p:cViewPr>
        <p:scale>
          <a:sx n="66" d="100"/>
          <a:sy n="66" d="100"/>
        </p:scale>
        <p:origin x="-1200" y="-636"/>
      </p:cViewPr>
      <p:guideLst>
        <p:guide orient="horz" pos="633"/>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2022" y="-96"/>
      </p:cViewPr>
      <p:guideLst>
        <p:guide orient="horz" pos="2668"/>
        <p:guide orient="horz" pos="2592"/>
        <p:guide pos="129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0" y="152400"/>
            <a:ext cx="67421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ea typeface="ＭＳ Ｐゴシック" pitchFamily="34" charset="-128"/>
                <a:cs typeface="Arial" pitchFamily="34" charset="0"/>
              </a:rPr>
              <a:t>SQL Server Integration Services</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00-</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endParaRPr lang="en-US" sz="10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9938" y="685800"/>
            <a:ext cx="4572000" cy="3429000"/>
          </a:xfrm>
        </p:spPr>
      </p:sp>
      <p:sp>
        <p:nvSpPr>
          <p:cNvPr id="3" name="Notes Placeholder 2"/>
          <p:cNvSpPr>
            <a:spLocks noGrp="1"/>
          </p:cNvSpPr>
          <p:nvPr>
            <p:ph type="body" idx="1"/>
          </p:nvPr>
        </p:nvSpPr>
        <p:spPr/>
        <p:txBody>
          <a:bodyPr>
            <a:normAutofit lnSpcReduction="10000"/>
          </a:bodyPr>
          <a:lstStyle/>
          <a:p>
            <a:endParaRPr lang="en-US" dirty="0" smtClean="0">
              <a:cs typeface="Arial" charset="0"/>
            </a:endParaRPr>
          </a:p>
          <a:p>
            <a:endParaRPr lang="en-US" dirty="0" smtClean="0">
              <a:cs typeface="Arial" charset="0"/>
            </a:endParaRPr>
          </a:p>
          <a:p>
            <a:endParaRPr lang="en-IN" dirty="0" smtClean="0">
              <a:cs typeface="Arial" charset="0"/>
            </a:endParaRPr>
          </a:p>
          <a:p>
            <a:endParaRPr lang="en-IN" dirty="0" smtClean="0">
              <a:cs typeface="Arial" charset="0"/>
            </a:endParaRPr>
          </a:p>
          <a:p>
            <a:endParaRPr lang="en-IN" dirty="0" smtClean="0">
              <a:cs typeface="Arial" charset="0"/>
            </a:endParaRPr>
          </a:p>
          <a:p>
            <a:endParaRPr lang="en-IN" dirty="0" smtClean="0">
              <a:cs typeface="Arial" charset="0"/>
            </a:endParaRPr>
          </a:p>
          <a:p>
            <a:endParaRPr lang="en-IN" dirty="0" smtClean="0">
              <a:cs typeface="Arial" charset="0"/>
            </a:endParaRPr>
          </a:p>
          <a:p>
            <a:endParaRPr lang="en-IN" dirty="0" smtClean="0">
              <a:cs typeface="Arial" charset="0"/>
            </a:endParaRPr>
          </a:p>
          <a:p>
            <a:endParaRPr lang="en-IN" dirty="0" smtClean="0">
              <a:cs typeface="Arial" charset="0"/>
            </a:endParaRPr>
          </a:p>
          <a:p>
            <a:endParaRPr lang="en-IN" dirty="0" smtClean="0">
              <a:cs typeface="Arial" charset="0"/>
            </a:endParaRPr>
          </a:p>
          <a:p>
            <a:endParaRPr lang="en-US" dirty="0" smtClean="0">
              <a:cs typeface="Arial" charset="0"/>
            </a:endParaRPr>
          </a:p>
          <a:p>
            <a:endParaRPr lang="en-US" dirty="0" smtClean="0">
              <a:cs typeface="Arial" charset="0"/>
            </a:endParaRPr>
          </a:p>
          <a:p>
            <a:endParaRPr lang="en-US" dirty="0" smtClean="0">
              <a:cs typeface="Arial" charset="0"/>
            </a:endParaRPr>
          </a:p>
          <a:p>
            <a:endParaRPr lang="en-US" smtClean="0">
              <a:cs typeface="Arial" charset="0"/>
            </a:endParaRPr>
          </a:p>
          <a:p>
            <a:endParaRPr lang="en-US" dirty="0" smtClean="0">
              <a:cs typeface="Arial" charset="0"/>
            </a:endParaRPr>
          </a:p>
          <a:p>
            <a:endParaRPr lang="en-US" dirty="0" smtClean="0">
              <a:cs typeface="Arial" charset="0"/>
            </a:endParaRPr>
          </a:p>
          <a:p>
            <a:endParaRPr lang="en-US" dirty="0" smtClean="0">
              <a:cs typeface="Arial" charset="0"/>
            </a:endParaRPr>
          </a:p>
          <a:p>
            <a:endParaRPr lang="en-US" dirty="0" smtClean="0">
              <a:cs typeface="Arial" charset="0"/>
            </a:endParaRPr>
          </a:p>
          <a:p>
            <a:endParaRPr lang="en-IN" dirty="0" smtClean="0">
              <a:cs typeface="Arial" charset="0"/>
            </a:endParaRPr>
          </a:p>
          <a:p>
            <a:r>
              <a:rPr lang="en-IN" dirty="0" smtClean="0">
                <a:cs typeface="Arial" charset="0"/>
              </a:rPr>
              <a:t>Copyright © 2011 IGATE Corporation. All rights reserved. No part of this publication shall be reproduced in any way, including but not limited to photocopy, photographic, magnetic, or other record, without the prior written permission of  IGATE Corporation.</a:t>
            </a:r>
          </a:p>
          <a:p>
            <a:r>
              <a:rPr lang="en-IN" dirty="0" smtClean="0">
                <a:cs typeface="Arial" charset="0"/>
              </a:rPr>
              <a:t>IGATE Corporation considers information included in this document to be Confidential and Proprietary.</a:t>
            </a:r>
            <a:endParaRPr lang="en-US" dirty="0" smtClean="0"/>
          </a:p>
          <a:p>
            <a:endParaRPr lang="en-US" dirty="0"/>
          </a:p>
        </p:txBody>
      </p:sp>
    </p:spTree>
    <p:extLst>
      <p:ext uri="{BB962C8B-B14F-4D97-AF65-F5344CB8AC3E}">
        <p14:creationId xmlns:p14="http://schemas.microsoft.com/office/powerpoint/2010/main" xmlns="" val="1659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970088" y="839788"/>
            <a:ext cx="4670425" cy="3503612"/>
          </a:xfrm>
          <a:ln/>
        </p:spPr>
      </p:sp>
      <p:sp>
        <p:nvSpPr>
          <p:cNvPr id="26627" name="Rectangle 3"/>
          <p:cNvSpPr>
            <a:spLocks noGrp="1" noChangeArrowheads="1"/>
          </p:cNvSpPr>
          <p:nvPr>
            <p:ph type="body" idx="1"/>
          </p:nvPr>
        </p:nvSpPr>
        <p:spPr>
          <a:noFill/>
          <a:ln/>
        </p:spPr>
        <p:txBody>
          <a:bodyPr/>
          <a:lstStyle/>
          <a:p>
            <a:endParaRPr lang="en-I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970088" y="839788"/>
            <a:ext cx="4670425" cy="3503612"/>
          </a:xfrm>
          <a:ln/>
        </p:spPr>
      </p:sp>
      <p:sp>
        <p:nvSpPr>
          <p:cNvPr id="27652"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Rot="1" noChangeAspect="1" noChangeArrowheads="1" noTextEdit="1"/>
          </p:cNvSpPr>
          <p:nvPr>
            <p:ph type="sldImg"/>
          </p:nvPr>
        </p:nvSpPr>
        <p:spPr>
          <a:xfrm>
            <a:off x="1970088" y="839788"/>
            <a:ext cx="4670425" cy="3503612"/>
          </a:xfrm>
          <a:ln/>
        </p:spPr>
      </p:sp>
      <p:sp>
        <p:nvSpPr>
          <p:cNvPr id="28676"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970088" y="839788"/>
            <a:ext cx="4670425" cy="3503612"/>
          </a:xfrm>
          <a:ln/>
        </p:spPr>
      </p:sp>
      <p:sp>
        <p:nvSpPr>
          <p:cNvPr id="29700"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spect="1" noChangeArrowheads="1" noTextEdit="1"/>
          </p:cNvSpPr>
          <p:nvPr>
            <p:ph type="sldImg"/>
          </p:nvPr>
        </p:nvSpPr>
        <p:spPr>
          <a:xfrm>
            <a:off x="1970088" y="839788"/>
            <a:ext cx="4670425" cy="3503612"/>
          </a:xfrm>
          <a:ln/>
        </p:spPr>
      </p:sp>
      <p:sp>
        <p:nvSpPr>
          <p:cNvPr id="18436" name="Rectangle 3"/>
          <p:cNvSpPr>
            <a:spLocks noGrp="1" noChangeArrowheads="1"/>
          </p:cNvSpPr>
          <p:nvPr>
            <p:ph type="body" idx="1"/>
          </p:nvPr>
        </p:nvSpPr>
        <p:spPr>
          <a:xfrm>
            <a:off x="1981677" y="4374723"/>
            <a:ext cx="4586881" cy="4114800"/>
          </a:xfrm>
          <a:noFill/>
          <a:ln/>
        </p:spPr>
        <p:txBody>
          <a:bodyPr/>
          <a:lstStyle/>
          <a:p>
            <a:pPr eaLnBrk="1" hangingPunct="1"/>
            <a:r>
              <a:rPr lang="en-US" dirty="0" smtClean="0"/>
              <a:t>Keep this as a hidden slide.</a:t>
            </a:r>
          </a:p>
          <a:p>
            <a:pPr eaLnBrk="1" hangingPunct="1"/>
            <a:r>
              <a:rPr lang="en-US" dirty="0" smtClean="0"/>
              <a:t>Note to co-</a:t>
            </a:r>
            <a:r>
              <a:rPr lang="en-US" dirty="0" err="1" smtClean="0"/>
              <a:t>ordinators</a:t>
            </a:r>
            <a:r>
              <a:rPr lang="en-US" dirty="0" smtClean="0"/>
              <a:t>: Not to be printed for the class book.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Rot="1" noChangeAspect="1" noChangeArrowheads="1" noTextEdit="1"/>
          </p:cNvSpPr>
          <p:nvPr>
            <p:ph type="sldImg"/>
          </p:nvPr>
        </p:nvSpPr>
        <p:spPr>
          <a:xfrm>
            <a:off x="1970088" y="839788"/>
            <a:ext cx="4670425" cy="3503612"/>
          </a:xfrm>
          <a:ln/>
        </p:spPr>
      </p:sp>
      <p:sp>
        <p:nvSpPr>
          <p:cNvPr id="19460" name="Rectangle 3"/>
          <p:cNvSpPr>
            <a:spLocks noGrp="1" noChangeArrowheads="1"/>
          </p:cNvSpPr>
          <p:nvPr>
            <p:ph type="body" idx="1"/>
          </p:nvPr>
        </p:nvSpPr>
        <p:spPr>
          <a:xfrm>
            <a:off x="2039550" y="4421021"/>
            <a:ext cx="4586881" cy="4114800"/>
          </a:xfrm>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spect="1" noChangeArrowheads="1" noTextEdit="1"/>
          </p:cNvSpPr>
          <p:nvPr>
            <p:ph type="sldImg"/>
          </p:nvPr>
        </p:nvSpPr>
        <p:spPr>
          <a:xfrm>
            <a:off x="1970088" y="839788"/>
            <a:ext cx="4670425" cy="3503612"/>
          </a:xfrm>
          <a:ln/>
        </p:spPr>
      </p:sp>
      <p:sp>
        <p:nvSpPr>
          <p:cNvPr id="20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Rot="1" noChangeAspect="1" noChangeArrowheads="1" noTextEdit="1"/>
          </p:cNvSpPr>
          <p:nvPr>
            <p:ph type="sldImg"/>
          </p:nvPr>
        </p:nvSpPr>
        <p:spPr>
          <a:xfrm>
            <a:off x="1970088" y="839788"/>
            <a:ext cx="4670425" cy="3503612"/>
          </a:xfrm>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Rot="1" noChangeAspect="1" noChangeArrowheads="1" noTextEdit="1"/>
          </p:cNvSpPr>
          <p:nvPr>
            <p:ph type="sldImg"/>
          </p:nvPr>
        </p:nvSpPr>
        <p:spPr>
          <a:xfrm>
            <a:off x="1981200" y="914400"/>
            <a:ext cx="4670425" cy="3503613"/>
          </a:xfrm>
          <a:ln/>
        </p:spPr>
      </p:sp>
      <p:sp>
        <p:nvSpPr>
          <p:cNvPr id="22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970088" y="839788"/>
            <a:ext cx="4670425" cy="3503612"/>
          </a:xfrm>
          <a:ln/>
        </p:spPr>
      </p:sp>
      <p:sp>
        <p:nvSpPr>
          <p:cNvPr id="23555" name="Rectangle 3"/>
          <p:cNvSpPr>
            <a:spLocks noGrp="1" noChangeArrowheads="1"/>
          </p:cNvSpPr>
          <p:nvPr>
            <p:ph type="body" idx="1"/>
          </p:nvPr>
        </p:nvSpPr>
        <p:spPr>
          <a:noFill/>
          <a:ln/>
        </p:spPr>
        <p:txBody>
          <a:bodyPr/>
          <a:lstStyle/>
          <a:p>
            <a:endParaRPr lang="en-I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970088" y="839788"/>
            <a:ext cx="4670425" cy="3503612"/>
          </a:xfrm>
          <a:ln/>
        </p:spPr>
      </p:sp>
      <p:sp>
        <p:nvSpPr>
          <p:cNvPr id="24579" name="Rectangle 3"/>
          <p:cNvSpPr>
            <a:spLocks noGrp="1" noChangeArrowheads="1"/>
          </p:cNvSpPr>
          <p:nvPr>
            <p:ph type="body" idx="1"/>
          </p:nvPr>
        </p:nvSpPr>
        <p:spPr>
          <a:noFill/>
          <a:ln/>
        </p:spPr>
        <p:txBody>
          <a:bodyPr/>
          <a:lstStyle/>
          <a:p>
            <a:endParaRPr lang="en-I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970088" y="839788"/>
            <a:ext cx="4670425" cy="3503612"/>
          </a:xfrm>
          <a:ln/>
        </p:spPr>
      </p:sp>
      <p:sp>
        <p:nvSpPr>
          <p:cNvPr id="25603" name="Rectangle 3"/>
          <p:cNvSpPr>
            <a:spLocks noGrp="1" noChangeArrowheads="1"/>
          </p:cNvSpPr>
          <p:nvPr>
            <p:ph type="body" idx="1"/>
          </p:nvPr>
        </p:nvSpPr>
        <p:spPr>
          <a:noFill/>
          <a:ln/>
        </p:spPr>
        <p:txBody>
          <a:bodyPr/>
          <a:lstStyle/>
          <a:p>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59E077B-72A1-48C6-B6BA-453FD258F874}" type="datetime1">
              <a:rPr lang="en-US" smtClean="0"/>
              <a:t>7/14/2014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27942"/>
          </a:xfrm>
        </p:spPr>
        <p:txBody>
          <a:bodyPr/>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45FB959-FD22-4016-BFB6-E3AEC75BB17B}" type="datetime1">
              <a:rPr lang="en-US" smtClean="0"/>
              <a:t>7/14/2014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746" y="1193574"/>
            <a:ext cx="2057400" cy="4918075"/>
          </a:xfrm>
        </p:spPr>
        <p:txBody>
          <a:bodyPr vert="eaVert"/>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97546" y="1193574"/>
            <a:ext cx="6019800" cy="49180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6B3049E-89A1-45B2-B8F5-81E449F67E66}" type="datetime1">
              <a:rPr lang="en-US" smtClean="0"/>
              <a:t>7/14/2014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pic>
        <p:nvPicPr>
          <p:cNvPr id="8" name="Picture 7" descr="bark-side.png"/>
          <p:cNvPicPr>
            <a:picLocks noChangeAspect="1"/>
          </p:cNvPicPr>
          <p:nvPr userDrawn="1"/>
        </p:nvPicPr>
        <p:blipFill>
          <a:blip r:embed="rId2" cstate="print"/>
          <a:srcRect l="42368" t="28241" r="39297" b="25987"/>
          <a:stretch>
            <a:fillRect/>
          </a:stretch>
        </p:blipFill>
        <p:spPr>
          <a:xfrm>
            <a:off x="-9144" y="-9144"/>
            <a:ext cx="1060825" cy="3531140"/>
          </a:xfrm>
          <a:prstGeom prst="rect">
            <a:avLst/>
          </a:prstGeom>
        </p:spPr>
      </p:pic>
      <p:pic>
        <p:nvPicPr>
          <p:cNvPr id="9" name="Picture 8" descr="logo.png"/>
          <p:cNvPicPr>
            <a:picLocks noChangeAspect="1"/>
          </p:cNvPicPr>
          <p:nvPr userDrawn="1"/>
        </p:nvPicPr>
        <p:blipFill>
          <a:blip r:embed="rId3"/>
          <a:stretch>
            <a:fillRect/>
          </a:stretch>
        </p:blipFill>
        <p:spPr>
          <a:xfrm>
            <a:off x="7359110" y="274036"/>
            <a:ext cx="1450834" cy="576168"/>
          </a:xfrm>
          <a:prstGeom prst="rect">
            <a:avLst/>
          </a:prstGeom>
        </p:spPr>
      </p:pic>
      <p:pic>
        <p:nvPicPr>
          <p:cNvPr id="11" name="Picture 10" descr="iLEARN_logo.jpg"/>
          <p:cNvPicPr>
            <a:picLocks noChangeAspect="1"/>
          </p:cNvPicPr>
          <p:nvPr userDrawn="1"/>
        </p:nvPicPr>
        <p:blipFill>
          <a:blip r:embed="rId4" cstate="print"/>
          <a:stretch>
            <a:fillRect/>
          </a:stretch>
        </p:blipFill>
        <p:spPr>
          <a:xfrm>
            <a:off x="7458077" y="6163505"/>
            <a:ext cx="1415290" cy="540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7148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3688" y="1208088"/>
            <a:ext cx="8229600" cy="4525963"/>
          </a:xfrm>
        </p:spPr>
        <p:txBody>
          <a:bodyPr/>
          <a:lst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DD0D934-5715-4606-BCBB-ADA8680AFCD1}" type="datetime1">
              <a:rPr lang="en-US" smtClean="0"/>
              <a:t>7/14/2014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4990E-72D2-42AA-94DE-3E656AABE113}" type="datetime1">
              <a:rPr lang="en-US" smtClean="0"/>
              <a:t>7/14/2014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283032" y="1193808"/>
            <a:ext cx="4038600" cy="4525963"/>
          </a:xfrm>
        </p:spPr>
        <p:txBody>
          <a:bodyPr/>
          <a:lstStyle>
            <a:lvl1pPr>
              <a:defRPr sz="1800">
                <a:solidFill>
                  <a:schemeClr val="tx1"/>
                </a:solidFill>
              </a:defRPr>
            </a:lvl1pPr>
            <a:lvl2pPr>
              <a:defRPr sz="1600">
                <a:solidFill>
                  <a:schemeClr val="tx1"/>
                </a:solidFill>
              </a:defRPr>
            </a:lvl2pPr>
            <a:lvl3pPr>
              <a:defRPr sz="12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474032" y="1193808"/>
            <a:ext cx="4038600" cy="4525963"/>
          </a:xfrm>
        </p:spPr>
        <p:txBody>
          <a:bodyPr/>
          <a:lstStyle>
            <a:lvl1pPr>
              <a:defRPr sz="1800"/>
            </a:lvl1pPr>
            <a:lvl2pPr>
              <a:defRPr sz="16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970D169-1762-46F0-8C86-582A1BD98FB6}" type="datetime1">
              <a:rPr lang="en-US" smtClean="0"/>
              <a:t>7/14/2014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4040188" cy="639762"/>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3032" y="1957165"/>
            <a:ext cx="4040188" cy="3951288"/>
          </a:xfrm>
        </p:spPr>
        <p:txBody>
          <a:bodyPr/>
          <a:lstStyle>
            <a:lvl1pPr>
              <a:defRPr sz="1800"/>
            </a:lvl1pPr>
            <a:lvl2pPr>
              <a:defRPr sz="16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88568" y="1208088"/>
            <a:ext cx="4041775" cy="639762"/>
          </a:xfrm>
        </p:spPr>
        <p:txBody>
          <a:bodyPr anchor="ctr" anchorCtr="0">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57165"/>
            <a:ext cx="4041775" cy="3951288"/>
          </a:xfrm>
        </p:spPr>
        <p:txBody>
          <a:bodyPr>
            <a:normAutofit/>
          </a:bodyPr>
          <a:lstStyle>
            <a:lvl1pPr algn="l" defTabSz="914400" rtl="0" eaLnBrk="1" latinLnBrk="0" hangingPunct="1">
              <a:spcBef>
                <a:spcPct val="20000"/>
              </a:spcBef>
              <a:buClr>
                <a:srgbClr val="00A1E4"/>
              </a:buClr>
              <a:defRPr lang="en-US" sz="1800" b="1" kern="1200" dirty="0" smtClean="0">
                <a:solidFill>
                  <a:schemeClr val="tx1"/>
                </a:solidFill>
                <a:latin typeface="Candara" panose="020E0502030303020204" pitchFamily="34" charset="0"/>
                <a:ea typeface="+mn-ea"/>
                <a:cs typeface="+mn-cs"/>
              </a:defRPr>
            </a:lvl1pPr>
            <a:lvl2pPr algn="l" defTabSz="914400" rtl="0" eaLnBrk="1" latinLnBrk="0" hangingPunct="1">
              <a:spcBef>
                <a:spcPct val="20000"/>
              </a:spcBef>
              <a:buClr>
                <a:srgbClr val="00A1E4"/>
              </a:buClr>
              <a:defRPr lang="en-US" sz="1600" b="1" kern="1200" dirty="0" smtClean="0">
                <a:solidFill>
                  <a:schemeClr val="tx1"/>
                </a:solidFill>
                <a:latin typeface="Candara" panose="020E0502030303020204" pitchFamily="34" charset="0"/>
                <a:ea typeface="+mn-ea"/>
                <a:cs typeface="+mn-cs"/>
              </a:defRPr>
            </a:lvl2pPr>
            <a:lvl3pPr algn="l" defTabSz="914400" rtl="0" eaLnBrk="1" latinLnBrk="0" hangingPunct="1">
              <a:spcBef>
                <a:spcPct val="20000"/>
              </a:spcBef>
              <a:buClr>
                <a:srgbClr val="00A1E4"/>
              </a:buClr>
              <a:defRPr lang="en-US" sz="1200" b="1" kern="1200" dirty="0" smtClean="0">
                <a:solidFill>
                  <a:schemeClr val="tx1"/>
                </a:solidFill>
                <a:latin typeface="Candara" panose="020E0502030303020204" pitchFamily="34" charset="0"/>
                <a:ea typeface="+mn-ea"/>
                <a:cs typeface="+mn-cs"/>
              </a:defRPr>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BAA03AE-160A-4C49-92EC-311F7F827A44}" type="datetime1">
              <a:rPr lang="en-US" smtClean="0"/>
              <a:t>7/14/2014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F2669AE-6284-4A8D-A60C-3956C40DE213}" type="datetime1">
              <a:rPr lang="en-US" smtClean="0"/>
              <a:t>7/14/2014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6879F5C-5515-4028-A0BA-DB5443B5043F}" type="datetime1">
              <a:rPr lang="en-US" smtClean="0"/>
              <a:t>7/14/2014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688" y="1208088"/>
            <a:ext cx="3008313" cy="517525"/>
          </a:xfrm>
        </p:spPr>
        <p:txBody>
          <a:bodyPr anchor="ctr" anchorCtr="0">
            <a:noAutofit/>
          </a:bodyPr>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208088"/>
            <a:ext cx="5111750" cy="4918075"/>
          </a:xfrm>
        </p:spPr>
        <p:txBody>
          <a:bodyPr/>
          <a:lstStyle>
            <a:lvl1pPr>
              <a:defRPr sz="1800"/>
            </a:lvl1pPr>
            <a:lvl2pPr>
              <a:defRPr sz="16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293688" y="1843314"/>
            <a:ext cx="3008313" cy="4050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3BD7836-9BCF-4179-A0B1-3750FD739D72}" type="datetime1">
              <a:rPr lang="en-US" smtClean="0"/>
              <a:t>7/14/2014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08087"/>
            <a:ext cx="5486400" cy="35194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801D183-06EB-471C-A857-D7703261054D}" type="datetime1">
              <a:rPr lang="en-US" smtClean="0"/>
              <a:t>7/14/2014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741363" lvl="1" indent="-284163" algn="l" defTabSz="914400" rtl="0" eaLnBrk="1" latinLnBrk="0" hangingPunct="1">
              <a:spcBef>
                <a:spcPct val="20000"/>
              </a:spcBef>
              <a:buClr>
                <a:srgbClr val="00A1E4"/>
              </a:buClr>
              <a:buFont typeface="Arial" panose="020B0604020202020204" pitchFamily="34" charset="0"/>
              <a:buChar char="–"/>
            </a:pPr>
            <a:r>
              <a:rPr lang="en-US" dirty="0" smtClean="0"/>
              <a:t>Second level</a:t>
            </a:r>
          </a:p>
          <a:p>
            <a:pPr marL="1079500" lvl="2" indent="-169863" algn="l" defTabSz="914400" rtl="0" eaLnBrk="1" latinLnBrk="0" hangingPunct="1">
              <a:spcBef>
                <a:spcPct val="20000"/>
              </a:spcBef>
              <a:buClr>
                <a:srgbClr val="00A1E4"/>
              </a:buClr>
              <a:buFont typeface="Arial" panose="020B0604020202020204" pitchFamily="34" charset="0"/>
              <a:buChar char="•"/>
            </a:pPr>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14,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5">
            <a:extLst>
              <a:ext uri="{28A0092B-C50C-407E-A947-70E740481C1C}">
                <a14:useLocalDpi xmlns=""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6">
            <a:extLst>
              <a:ext uri="{28A0092B-C50C-407E-A947-70E740481C1C}">
                <a14:useLocalDpi xmlns=""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5" r:id="rId12"/>
    <p:sldLayoutId id="2147483656" r:id="rId13"/>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lang="en-US" sz="1600" kern="1200" dirty="0" smtClean="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lang="en-US" sz="1200" kern="1200" dirty="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1644503"/>
            <a:ext cx="9144000" cy="256032"/>
          </a:xfrm>
          <a:prstGeom prst="rect">
            <a:avLst/>
          </a:prstGeom>
        </p:spPr>
      </p:pic>
      <p:sp>
        <p:nvSpPr>
          <p:cNvPr id="15" name="Rectangle 14"/>
          <p:cNvSpPr/>
          <p:nvPr/>
        </p:nvSpPr>
        <p:spPr>
          <a:xfrm>
            <a:off x="1607599" y="652887"/>
            <a:ext cx="6442789" cy="646331"/>
          </a:xfrm>
          <a:prstGeom prst="rect">
            <a:avLst/>
          </a:prstGeom>
        </p:spPr>
        <p:txBody>
          <a:bodyPr wrap="none">
            <a:spAutoFit/>
          </a:bodyPr>
          <a:lstStyle/>
          <a:p>
            <a:r>
              <a:rPr lang="en-US" sz="3600" b="1" dirty="0" smtClean="0">
                <a:latin typeface="Candara" pitchFamily="34" charset="0"/>
                <a:ea typeface="ＭＳ Ｐゴシック" pitchFamily="34" charset="-128"/>
              </a:rPr>
              <a:t>SQL Server Integration Services</a:t>
            </a:r>
            <a:endParaRPr lang="en-US" sz="3600" b="1" dirty="0">
              <a:latin typeface="Candara" pitchFamily="34" charset="0"/>
            </a:endParaRPr>
          </a:p>
        </p:txBody>
      </p:sp>
    </p:spTree>
    <p:extLst>
      <p:ext uri="{BB962C8B-B14F-4D97-AF65-F5344CB8AC3E}">
        <p14:creationId xmlns:p14="http://schemas.microsoft.com/office/powerpoint/2010/main" xmlns="" val="6999103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idx="1"/>
          </p:nvPr>
        </p:nvSpPr>
        <p:spPr>
          <a:xfrm>
            <a:off x="319088" y="1233488"/>
            <a:ext cx="8229600" cy="4525962"/>
          </a:xfrm>
          <a:noFill/>
        </p:spPr>
        <p:txBody>
          <a:bodyPr/>
          <a:lstStyle/>
          <a:p>
            <a:pPr>
              <a:lnSpc>
                <a:spcPct val="110000"/>
              </a:lnSpc>
            </a:pPr>
            <a:r>
              <a:rPr lang="en-IN" dirty="0" smtClean="0"/>
              <a:t>Lesson 8. Developing a Data Flow Script Component</a:t>
            </a:r>
          </a:p>
          <a:p>
            <a:pPr lvl="1">
              <a:lnSpc>
                <a:spcPct val="110000"/>
              </a:lnSpc>
            </a:pPr>
            <a:r>
              <a:rPr lang="en-IN" dirty="0" smtClean="0"/>
              <a:t>Type of Script Components</a:t>
            </a:r>
          </a:p>
          <a:p>
            <a:pPr lvl="1">
              <a:lnSpc>
                <a:spcPct val="110000"/>
              </a:lnSpc>
            </a:pPr>
            <a:r>
              <a:rPr lang="en-IN" dirty="0" smtClean="0"/>
              <a:t>Two Modes of Script Component Configuration.</a:t>
            </a:r>
          </a:p>
        </p:txBody>
      </p:sp>
      <p:sp>
        <p:nvSpPr>
          <p:cNvPr id="12291"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b="1" dirty="0">
                <a:latin typeface="Candara" pitchFamily="34" charset="0"/>
                <a:ea typeface="ヒラギノ角ゴ Pro W3"/>
                <a:cs typeface="Arial" pitchFamily="34" charset="0"/>
              </a:rPr>
              <a:t>Table of Contents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362860" y="245383"/>
            <a:ext cx="8229600" cy="715963"/>
          </a:xfrm>
        </p:spPr>
        <p:txBody>
          <a:bodyPr lIns="90488" tIns="44450" rIns="90488" bIns="44450">
            <a:normAutofit/>
          </a:bodyPr>
          <a:lstStyle/>
          <a:p>
            <a:pPr eaLnBrk="1" hangingPunct="1"/>
            <a:r>
              <a:rPr lang="en-US" b="1" dirty="0" smtClean="0"/>
              <a:t>References</a:t>
            </a:r>
          </a:p>
        </p:txBody>
      </p:sp>
      <p:sp>
        <p:nvSpPr>
          <p:cNvPr id="13315" name="Rectangle 3"/>
          <p:cNvSpPr>
            <a:spLocks noGrp="1" noChangeArrowheads="1"/>
          </p:cNvSpPr>
          <p:nvPr>
            <p:ph type="body" idx="4294967295"/>
          </p:nvPr>
        </p:nvSpPr>
        <p:spPr>
          <a:xfrm>
            <a:off x="293688" y="1208088"/>
            <a:ext cx="6324600" cy="4648200"/>
          </a:xfrm>
        </p:spPr>
        <p:txBody>
          <a:bodyPr lIns="90488" tIns="44450" rIns="90488" bIns="44450"/>
          <a:lstStyle/>
          <a:p>
            <a:pPr eaLnBrk="1" hangingPunct="1"/>
            <a:r>
              <a:t>Books</a:t>
            </a:r>
          </a:p>
          <a:p>
            <a:pPr lvl="1"/>
            <a:r>
              <a:t>Microsoft SQL Server Integration Services </a:t>
            </a:r>
            <a:br/>
            <a:r>
              <a:t>Problem-Design-Solution approach</a:t>
            </a:r>
          </a:p>
          <a:p>
            <a:r>
              <a:t>Links</a:t>
            </a:r>
          </a:p>
          <a:p>
            <a:pPr lvl="1"/>
            <a:r>
              <a:t>msdn.microsoft.com/en-us/library/ms141026.aspx</a:t>
            </a:r>
          </a:p>
        </p:txBody>
      </p:sp>
      <p:pic>
        <p:nvPicPr>
          <p:cNvPr id="13316" name="Picture 8"/>
          <p:cNvPicPr>
            <a:picLocks noChangeAspect="1" noChangeArrowheads="1"/>
          </p:cNvPicPr>
          <p:nvPr/>
        </p:nvPicPr>
        <p:blipFill>
          <a:blip r:embed="rId3"/>
          <a:srcRect/>
          <a:stretch>
            <a:fillRect/>
          </a:stretch>
        </p:blipFill>
        <p:spPr bwMode="auto">
          <a:xfrm>
            <a:off x="6629400" y="1219200"/>
            <a:ext cx="1905000" cy="179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308202" y="245383"/>
            <a:ext cx="8229600" cy="715963"/>
          </a:xfrm>
        </p:spPr>
        <p:txBody>
          <a:bodyPr lIns="90488" tIns="44450" rIns="90488" bIns="44450">
            <a:normAutofit/>
          </a:bodyPr>
          <a:lstStyle/>
          <a:p>
            <a:pPr eaLnBrk="1" hangingPunct="1"/>
            <a:r>
              <a:rPr lang="en-US" b="1" dirty="0" smtClean="0"/>
              <a:t>Next Step Courses (if applicable)</a:t>
            </a:r>
          </a:p>
        </p:txBody>
      </p:sp>
      <p:sp>
        <p:nvSpPr>
          <p:cNvPr id="14339" name="Rectangle 3"/>
          <p:cNvSpPr>
            <a:spLocks noGrp="1" noChangeArrowheads="1"/>
          </p:cNvSpPr>
          <p:nvPr>
            <p:ph type="body" idx="4294967295"/>
          </p:nvPr>
        </p:nvSpPr>
        <p:spPr>
          <a:xfrm>
            <a:off x="293688" y="1208088"/>
            <a:ext cx="6400800" cy="2209800"/>
          </a:xfrm>
        </p:spPr>
        <p:txBody>
          <a:bodyPr lIns="90488" tIns="44450" rIns="90488" bIns="44450"/>
          <a:lstStyle/>
          <a:p>
            <a:r>
              <a:rPr lang="en-US" dirty="0" smtClean="0"/>
              <a:t>SQL Server Analysis Services</a:t>
            </a:r>
          </a:p>
          <a:p>
            <a:r>
              <a:rPr lang="en-US" dirty="0" smtClean="0"/>
              <a:t>SQL Server Reporting Services</a:t>
            </a:r>
          </a:p>
          <a:p>
            <a:pPr eaLnBrk="1" hangingPunct="1">
              <a:buFontTx/>
              <a:buChar char="•"/>
            </a:pPr>
            <a:endParaRPr lang="en-US" sz="2000" b="1" dirty="0" smtClean="0">
              <a:latin typeface="Arial" pitchFamily="34" charset="0"/>
              <a:cs typeface="Arial" pitchFamily="34" charset="0"/>
            </a:endParaRPr>
          </a:p>
        </p:txBody>
      </p:sp>
      <p:pic>
        <p:nvPicPr>
          <p:cNvPr id="14340" name="Picture 8"/>
          <p:cNvPicPr>
            <a:picLocks noChangeAspect="1" noChangeArrowheads="1"/>
          </p:cNvPicPr>
          <p:nvPr/>
        </p:nvPicPr>
        <p:blipFill>
          <a:blip r:embed="rId3"/>
          <a:srcRect/>
          <a:stretch>
            <a:fillRect/>
          </a:stretch>
        </p:blipFill>
        <p:spPr bwMode="auto">
          <a:xfrm>
            <a:off x="7058025" y="1066800"/>
            <a:ext cx="1914525" cy="1352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93688" y="245383"/>
            <a:ext cx="8229600" cy="715963"/>
          </a:xfrm>
        </p:spPr>
        <p:txBody>
          <a:bodyPr lIns="90488" tIns="44450" rIns="90488" bIns="44450">
            <a:normAutofit/>
          </a:bodyPr>
          <a:lstStyle/>
          <a:p>
            <a:pPr eaLnBrk="1" hangingPunct="1"/>
            <a:r>
              <a:rPr lang="en-US" b="1" dirty="0" smtClean="0"/>
              <a:t>Other Parallel Technology Areas</a:t>
            </a:r>
          </a:p>
        </p:txBody>
      </p:sp>
      <p:sp>
        <p:nvSpPr>
          <p:cNvPr id="15363" name="Rectangle 3"/>
          <p:cNvSpPr>
            <a:spLocks noGrp="1" noChangeArrowheads="1"/>
          </p:cNvSpPr>
          <p:nvPr>
            <p:ph type="body" idx="4294967295"/>
          </p:nvPr>
        </p:nvSpPr>
        <p:spPr>
          <a:xfrm>
            <a:off x="293688" y="1208088"/>
            <a:ext cx="8305800" cy="4648200"/>
          </a:xfrm>
        </p:spPr>
        <p:txBody>
          <a:bodyPr lIns="90488" tIns="44450" rIns="90488" bIns="44450">
            <a:normAutofit/>
          </a:bodyPr>
          <a:lstStyle/>
          <a:p>
            <a:pPr eaLnBrk="1" hangingPunct="1"/>
            <a:r>
              <a:rPr lang="en-US" b="1" dirty="0" err="1" smtClean="0">
                <a:cs typeface="Arial" pitchFamily="34" charset="0"/>
              </a:rPr>
              <a:t>Informatica</a:t>
            </a:r>
            <a:r>
              <a:rPr lang="en-US" b="1" dirty="0" smtClean="0">
                <a:cs typeface="Arial" pitchFamily="34" charset="0"/>
              </a:rPr>
              <a:t> </a:t>
            </a:r>
            <a:r>
              <a:rPr lang="en-US" b="1" dirty="0" err="1" smtClean="0">
                <a:cs typeface="Arial" pitchFamily="34" charset="0"/>
              </a:rPr>
              <a:t>PowerCentre</a:t>
            </a:r>
            <a:endParaRPr lang="en-US" b="1" dirty="0" smtClean="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b="1" dirty="0">
                <a:latin typeface="Candara" pitchFamily="34" charset="0"/>
                <a:ea typeface="ヒラギノ角ゴ Pro W3"/>
                <a:cs typeface="Arial" pitchFamily="34" charset="0"/>
              </a:rPr>
              <a:t>Document History</a:t>
            </a:r>
          </a:p>
        </p:txBody>
      </p:sp>
      <p:graphicFrame>
        <p:nvGraphicFramePr>
          <p:cNvPr id="5204" name="Group 84"/>
          <p:cNvGraphicFramePr>
            <a:graphicFrameLocks noGrp="1"/>
          </p:cNvGraphicFramePr>
          <p:nvPr/>
        </p:nvGraphicFramePr>
        <p:xfrm>
          <a:off x="351744" y="1295172"/>
          <a:ext cx="8229600" cy="1535430"/>
        </p:xfrm>
        <a:graphic>
          <a:graphicData uri="http://schemas.openxmlformats.org/drawingml/2006/table">
            <a:tbl>
              <a:tblPr/>
              <a:tblGrid>
                <a:gridCol w="1028700"/>
                <a:gridCol w="1485900"/>
                <a:gridCol w="1752600"/>
                <a:gridCol w="1676400"/>
                <a:gridCol w="2286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Candara" pitchFamily="34"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Candara" pitchFamily="34" charset="0"/>
                        </a:rPr>
                        <a:t>Course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Candara" pitchFamily="34" charset="0"/>
                        </a:rPr>
                        <a:t>Software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Candara" pitchFamily="34" charset="0"/>
                        </a:rPr>
                        <a:t>Developer / SME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Candara" pitchFamily="34" charset="0"/>
                        </a:rPr>
                        <a:t>Change Record Remarks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005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300" b="0" i="0" u="none" strike="noStrike" cap="none" normalizeH="0" baseline="0" smtClean="0">
                          <a:ln>
                            <a:noFill/>
                          </a:ln>
                          <a:solidFill>
                            <a:schemeClr val="tx1"/>
                          </a:solidFill>
                          <a:effectLst/>
                          <a:latin typeface="Candara" pitchFamily="34" charset="0"/>
                        </a:rPr>
                        <a:t>01-Feb-12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300" b="0" i="0" u="none" strike="noStrike" cap="none" normalizeH="0" baseline="0" dirty="0" smtClean="0">
                          <a:ln>
                            <a:noFill/>
                          </a:ln>
                          <a:solidFill>
                            <a:schemeClr val="tx1"/>
                          </a:solidFill>
                          <a:effectLst/>
                          <a:latin typeface="Candar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300" b="0" i="0" u="none" strike="noStrike" cap="none" normalizeH="0" baseline="0" dirty="0" smtClean="0">
                          <a:ln>
                            <a:noFill/>
                          </a:ln>
                          <a:solidFill>
                            <a:schemeClr val="tx1"/>
                          </a:solidFill>
                          <a:effectLst/>
                          <a:latin typeface="Candar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300" b="0" i="0" u="none" strike="noStrike" cap="none" normalizeH="0" baseline="0" smtClean="0">
                          <a:ln>
                            <a:noFill/>
                          </a:ln>
                          <a:solidFill>
                            <a:schemeClr val="tx1"/>
                          </a:solidFill>
                          <a:effectLst/>
                          <a:latin typeface="Candara" pitchFamily="34" charset="0"/>
                        </a:rPr>
                        <a:t>Ajit jog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300" b="0" i="0" u="none" strike="noStrike" cap="none" normalizeH="0" baseline="0" smtClean="0">
                          <a:ln>
                            <a:noFill/>
                          </a:ln>
                          <a:solidFill>
                            <a:schemeClr val="tx1"/>
                          </a:solidFill>
                          <a:effectLst/>
                          <a:latin typeface="Candara" pitchFamily="34" charset="0"/>
                        </a:rPr>
                        <a:t>Initial Document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477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IN" sz="13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IN" sz="13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IN" sz="13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IN" sz="13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IN" sz="13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b="1" dirty="0">
                <a:latin typeface="Candara" pitchFamily="34" charset="0"/>
                <a:ea typeface="ヒラギノ角ゴ Pro W3"/>
                <a:cs typeface="Arial" pitchFamily="34" charset="0"/>
              </a:rPr>
              <a:t>Course Goals and Non Goals</a:t>
            </a:r>
          </a:p>
        </p:txBody>
      </p:sp>
      <p:pic>
        <p:nvPicPr>
          <p:cNvPr id="5123" name="Picture 8"/>
          <p:cNvPicPr>
            <a:picLocks noChangeAspect="1" noChangeArrowheads="1"/>
          </p:cNvPicPr>
          <p:nvPr/>
        </p:nvPicPr>
        <p:blipFill>
          <a:blip r:embed="rId3"/>
          <a:srcRect/>
          <a:stretch>
            <a:fillRect/>
          </a:stretch>
        </p:blipFill>
        <p:spPr bwMode="auto">
          <a:xfrm>
            <a:off x="7010400" y="1143000"/>
            <a:ext cx="1581150" cy="1450975"/>
          </a:xfrm>
          <a:prstGeom prst="rect">
            <a:avLst/>
          </a:prstGeom>
          <a:noFill/>
          <a:ln w="9525">
            <a:noFill/>
            <a:miter lim="800000"/>
            <a:headEnd/>
            <a:tailEnd/>
          </a:ln>
        </p:spPr>
      </p:pic>
      <p:sp>
        <p:nvSpPr>
          <p:cNvPr id="5124" name="Content Placeholder 12"/>
          <p:cNvSpPr>
            <a:spLocks/>
          </p:cNvSpPr>
          <p:nvPr/>
        </p:nvSpPr>
        <p:spPr bwMode="auto">
          <a:xfrm>
            <a:off x="319088" y="1233488"/>
            <a:ext cx="8229600" cy="5027612"/>
          </a:xfrm>
          <a:prstGeom prst="rect">
            <a:avLst/>
          </a:prstGeom>
          <a:noFill/>
          <a:ln w="9525">
            <a:noFill/>
            <a:miter lim="800000"/>
            <a:headEnd/>
            <a:tailEnd/>
          </a:ln>
        </p:spPr>
        <p:txBody>
          <a:bodyPr/>
          <a:lstStyle/>
          <a:p>
            <a:pPr marL="342900" indent="-342900">
              <a:spcBef>
                <a:spcPct val="20000"/>
              </a:spcBef>
              <a:buClr>
                <a:srgbClr val="00A1E4"/>
              </a:buClr>
              <a:buFont typeface="Wingdings" pitchFamily="2" charset="2"/>
              <a:buChar char="Ø"/>
            </a:pPr>
            <a:r>
              <a:rPr lang="en-US" b="1" dirty="0">
                <a:latin typeface="Candara" panose="020E0502030303020204" pitchFamily="34" charset="0"/>
              </a:rPr>
              <a:t>Course Goals</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Understand use of SQL Server Integration Services</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Learn how to use SQL Server Integration </a:t>
            </a:r>
            <a:r>
              <a:rPr lang="en-US" sz="1600" dirty="0" smtClean="0">
                <a:latin typeface="Candara" panose="020E0502030303020204" pitchFamily="34" charset="0"/>
              </a:rPr>
              <a:t>Services</a:t>
            </a:r>
            <a:endParaRPr lang="en-US" sz="1600" dirty="0">
              <a:latin typeface="Candara" panose="020E0502030303020204" pitchFamily="34" charset="0"/>
            </a:endParaRPr>
          </a:p>
          <a:p>
            <a:pPr marL="342900" indent="-342900">
              <a:spcBef>
                <a:spcPct val="20000"/>
              </a:spcBef>
              <a:buClr>
                <a:srgbClr val="00A1E4"/>
              </a:buClr>
              <a:buFont typeface="Wingdings" pitchFamily="2" charset="2"/>
              <a:buChar char="Ø"/>
            </a:pPr>
            <a:r>
              <a:rPr lang="en-US" b="1" dirty="0">
                <a:latin typeface="Candara" panose="020E0502030303020204" pitchFamily="34" charset="0"/>
              </a:rPr>
              <a:t>Course Non Goals</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BI Development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OLAP Server and </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OLAP Reporting (SSAS, SSRS)</a:t>
            </a:r>
          </a:p>
          <a:p>
            <a:pPr marL="742950" lvl="1" indent="-285750" eaLnBrk="0" hangingPunct="0">
              <a:spcBef>
                <a:spcPct val="20000"/>
              </a:spcBef>
              <a:buFont typeface="Arial" pitchFamily="34" charset="0"/>
              <a:buChar char="•"/>
            </a:pPr>
            <a:endParaRPr lang="en-US" dirty="0">
              <a:solidFill>
                <a:schemeClr val="tx2"/>
              </a:solidFill>
              <a:latin typeface="Arial" pitchFamily="34" charset="0"/>
              <a:cs typeface="Arial" pitchFamily="34" charset="0"/>
            </a:endParaRPr>
          </a:p>
          <a:p>
            <a:pPr marL="342900" indent="-342900" eaLnBrk="0" hangingPunct="0">
              <a:spcBef>
                <a:spcPct val="20000"/>
              </a:spcBef>
              <a:buFont typeface="Arial" pitchFamily="34" charset="0"/>
              <a:buChar char="–"/>
            </a:pP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a:xfrm>
            <a:off x="293688" y="1208088"/>
            <a:ext cx="8229600" cy="4525963"/>
          </a:xfrm>
          <a:noFill/>
        </p:spPr>
        <p:txBody>
          <a:bodyPr lIns="90488" tIns="44450" rIns="90488" bIns="44450"/>
          <a:lstStyle/>
          <a:p>
            <a:pPr eaLnBrk="1" hangingPunct="1"/>
            <a:r>
              <a:rPr lang="en-US" b="1" dirty="0" smtClean="0"/>
              <a:t>Knowledge of Databases</a:t>
            </a:r>
          </a:p>
          <a:p>
            <a:pPr marL="739775" lvl="1" indent="-292100"/>
            <a:r>
              <a:rPr lang="en-US" dirty="0" smtClean="0"/>
              <a:t>SQL Language</a:t>
            </a:r>
          </a:p>
          <a:p>
            <a:pPr eaLnBrk="1" hangingPunct="1"/>
            <a:r>
              <a:rPr lang="en-US" b="1" dirty="0" smtClean="0"/>
              <a:t>Knowledge of C# Programming</a:t>
            </a:r>
          </a:p>
          <a:p>
            <a:pPr lvl="1" eaLnBrk="1" hangingPunct="1"/>
            <a:endParaRPr lang="en-US" sz="2000" b="1" dirty="0" smtClean="0"/>
          </a:p>
        </p:txBody>
      </p:sp>
      <p:sp>
        <p:nvSpPr>
          <p:cNvPr id="614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400" b="1">
                <a:solidFill>
                  <a:schemeClr val="tx2"/>
                </a:solidFill>
                <a:latin typeface="Arial" pitchFamily="34" charset="0"/>
                <a:ea typeface="ヒラギノ角ゴ Pro W3"/>
                <a:cs typeface="Arial" pitchFamily="34" charset="0"/>
              </a:rPr>
              <a:t>Pre-requisites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b="1" dirty="0">
                <a:latin typeface="Candara" pitchFamily="34" charset="0"/>
                <a:ea typeface="ヒラギノ角ゴ Pro W3"/>
                <a:cs typeface="Arial" pitchFamily="34" charset="0"/>
              </a:rPr>
              <a:t>Intended Audience</a:t>
            </a:r>
          </a:p>
        </p:txBody>
      </p:sp>
      <p:pic>
        <p:nvPicPr>
          <p:cNvPr id="7171" name="Picture 8"/>
          <p:cNvPicPr>
            <a:picLocks noChangeAspect="1" noChangeArrowheads="1"/>
          </p:cNvPicPr>
          <p:nvPr/>
        </p:nvPicPr>
        <p:blipFill>
          <a:blip r:embed="rId3"/>
          <a:srcRect/>
          <a:stretch>
            <a:fillRect/>
          </a:stretch>
        </p:blipFill>
        <p:spPr bwMode="auto">
          <a:xfrm>
            <a:off x="7543800" y="1219200"/>
            <a:ext cx="1000125" cy="762000"/>
          </a:xfrm>
          <a:prstGeom prst="rect">
            <a:avLst/>
          </a:prstGeom>
          <a:noFill/>
          <a:ln w="9525">
            <a:noFill/>
            <a:miter lim="800000"/>
            <a:headEnd/>
            <a:tailEnd/>
          </a:ln>
        </p:spPr>
      </p:pic>
      <p:sp>
        <p:nvSpPr>
          <p:cNvPr id="7172" name="Content Placeholder 12"/>
          <p:cNvSpPr>
            <a:spLocks/>
          </p:cNvSpPr>
          <p:nvPr/>
        </p:nvSpPr>
        <p:spPr bwMode="auto">
          <a:xfrm>
            <a:off x="319088" y="1233488"/>
            <a:ext cx="6310312" cy="5027612"/>
          </a:xfrm>
          <a:prstGeom prst="rect">
            <a:avLst/>
          </a:prstGeom>
          <a:noFill/>
          <a:ln w="9525">
            <a:noFill/>
            <a:miter lim="800000"/>
            <a:headEnd/>
            <a:tailEnd/>
          </a:ln>
        </p:spPr>
        <p:txBody>
          <a:bodyPr/>
          <a:lstStyle/>
          <a:p>
            <a:pPr marL="342900" indent="-342900">
              <a:spcBef>
                <a:spcPct val="20000"/>
              </a:spcBef>
              <a:buClr>
                <a:srgbClr val="00A1E4"/>
              </a:buClr>
              <a:buFont typeface="Wingdings" pitchFamily="2" charset="2"/>
              <a:buChar char="Ø"/>
            </a:pPr>
            <a:r>
              <a:rPr lang="en-US" b="1" dirty="0">
                <a:latin typeface="Candara" panose="020E0502030303020204" pitchFamily="34" charset="0"/>
              </a:rPr>
              <a:t>Developers</a:t>
            </a:r>
          </a:p>
          <a:p>
            <a:pPr marL="342900" indent="-342900" eaLnBrk="0" hangingPunct="0">
              <a:spcBef>
                <a:spcPct val="20000"/>
              </a:spcBef>
              <a:buFont typeface="Arial" pitchFamily="34" charset="0"/>
              <a:buChar char="•"/>
            </a:pPr>
            <a:endParaRPr lang="en-US" sz="2000" b="1"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12"/>
          <p:cNvSpPr>
            <a:spLocks/>
          </p:cNvSpPr>
          <p:nvPr/>
        </p:nvSpPr>
        <p:spPr bwMode="auto">
          <a:xfrm>
            <a:off x="319088" y="1233488"/>
            <a:ext cx="8229600" cy="5027612"/>
          </a:xfrm>
          <a:prstGeom prst="rect">
            <a:avLst/>
          </a:prstGeom>
          <a:noFill/>
          <a:ln w="9525">
            <a:noFill/>
            <a:miter lim="800000"/>
            <a:headEnd/>
            <a:tailEnd/>
          </a:ln>
        </p:spPr>
        <p:txBody>
          <a:bodyPr/>
          <a:lstStyle/>
          <a:p>
            <a:pPr marL="342900" indent="-342900">
              <a:lnSpc>
                <a:spcPct val="110000"/>
              </a:lnSpc>
              <a:spcBef>
                <a:spcPct val="20000"/>
              </a:spcBef>
              <a:buClr>
                <a:srgbClr val="00A1E4"/>
              </a:buClr>
              <a:buFont typeface="Wingdings" pitchFamily="2" charset="2"/>
              <a:buChar char="Ø"/>
            </a:pPr>
            <a:r>
              <a:rPr lang="en-US" b="1" dirty="0" smtClean="0">
                <a:latin typeface="Candara" panose="020E0502030303020204" pitchFamily="34" charset="0"/>
              </a:rPr>
              <a:t>Day </a:t>
            </a:r>
            <a:r>
              <a:rPr lang="en-US" b="1" dirty="0">
                <a:latin typeface="Candara" panose="020E0502030303020204" pitchFamily="34" charset="0"/>
              </a:rPr>
              <a:t>1</a:t>
            </a:r>
          </a:p>
          <a:p>
            <a:pPr marL="742950" lvl="1" indent="-285750">
              <a:lnSpc>
                <a:spcPct val="110000"/>
              </a:lnSpc>
              <a:spcBef>
                <a:spcPct val="20000"/>
              </a:spcBef>
              <a:buClr>
                <a:srgbClr val="00A1E4"/>
              </a:buClr>
              <a:buFont typeface="Arial" panose="020B0604020202020204" pitchFamily="34" charset="0"/>
              <a:buChar char="–"/>
            </a:pPr>
            <a:r>
              <a:rPr lang="en-US" sz="1600" dirty="0">
                <a:latin typeface="Candara" panose="020E0502030303020204" pitchFamily="34" charset="0"/>
              </a:rPr>
              <a:t>Lesson 1:  Introduction to SSIS </a:t>
            </a:r>
          </a:p>
          <a:p>
            <a:pPr marL="742950" lvl="1" indent="-285750">
              <a:lnSpc>
                <a:spcPct val="110000"/>
              </a:lnSpc>
              <a:spcBef>
                <a:spcPct val="20000"/>
              </a:spcBef>
              <a:buClr>
                <a:srgbClr val="00A1E4"/>
              </a:buClr>
              <a:buFont typeface="Arial" panose="020B0604020202020204" pitchFamily="34" charset="0"/>
              <a:buChar char="–"/>
            </a:pPr>
            <a:r>
              <a:rPr lang="en-US" sz="1600" dirty="0">
                <a:latin typeface="Candara" panose="020E0502030303020204" pitchFamily="34" charset="0"/>
              </a:rPr>
              <a:t>Lesson 2:  Introduction to Control Flow and Data Flow Tasks</a:t>
            </a:r>
          </a:p>
          <a:p>
            <a:pPr marL="742950" lvl="1" indent="-285750">
              <a:lnSpc>
                <a:spcPct val="110000"/>
              </a:lnSpc>
              <a:spcBef>
                <a:spcPct val="20000"/>
              </a:spcBef>
              <a:buClr>
                <a:srgbClr val="00A1E4"/>
              </a:buClr>
              <a:buFont typeface="Arial" panose="020B0604020202020204" pitchFamily="34" charset="0"/>
              <a:buChar char="–"/>
            </a:pPr>
            <a:r>
              <a:rPr lang="en-US" sz="1600" dirty="0">
                <a:latin typeface="Candara" panose="020E0502030303020204" pitchFamily="34" charset="0"/>
              </a:rPr>
              <a:t>Lesson 3:  Handling Package Execution Errors	</a:t>
            </a:r>
          </a:p>
          <a:p>
            <a:pPr marL="342900" lvl="1" indent="-342900">
              <a:lnSpc>
                <a:spcPct val="110000"/>
              </a:lnSpc>
              <a:spcBef>
                <a:spcPct val="20000"/>
              </a:spcBef>
              <a:buClr>
                <a:srgbClr val="00A1E4"/>
              </a:buClr>
              <a:buFont typeface="Wingdings" pitchFamily="2" charset="2"/>
              <a:buChar char="Ø"/>
            </a:pPr>
            <a:r>
              <a:rPr lang="en-US" b="1" dirty="0">
                <a:latin typeface="Candara" panose="020E0502030303020204" pitchFamily="34" charset="0"/>
              </a:rPr>
              <a:t>Day 2</a:t>
            </a:r>
          </a:p>
          <a:p>
            <a:pPr marL="742950" lvl="1" indent="-285750">
              <a:lnSpc>
                <a:spcPct val="110000"/>
              </a:lnSpc>
              <a:spcBef>
                <a:spcPct val="20000"/>
              </a:spcBef>
              <a:buClr>
                <a:srgbClr val="00A1E4"/>
              </a:buClr>
              <a:buFont typeface="Arial" panose="020B0604020202020204" pitchFamily="34" charset="0"/>
              <a:buChar char="–"/>
            </a:pPr>
            <a:r>
              <a:rPr lang="en-US" sz="1600" dirty="0">
                <a:latin typeface="Candara" panose="020E0502030303020204" pitchFamily="34" charset="0"/>
              </a:rPr>
              <a:t>Lesson 4:  Transaction Support and Checkpoint</a:t>
            </a:r>
          </a:p>
          <a:p>
            <a:pPr marL="742950" lvl="1" indent="-285750">
              <a:lnSpc>
                <a:spcPct val="110000"/>
              </a:lnSpc>
              <a:spcBef>
                <a:spcPct val="20000"/>
              </a:spcBef>
              <a:buClr>
                <a:srgbClr val="00A1E4"/>
              </a:buClr>
              <a:buFont typeface="Arial" panose="020B0604020202020204" pitchFamily="34" charset="0"/>
              <a:buChar char="–"/>
            </a:pPr>
            <a:r>
              <a:rPr lang="en-US" sz="1600" dirty="0">
                <a:latin typeface="Candara" panose="020E0502030303020204" pitchFamily="34" charset="0"/>
              </a:rPr>
              <a:t>Lesson 5:  Managing Package Execution with Package </a:t>
            </a:r>
            <a:r>
              <a:rPr lang="en-US" sz="1600" dirty="0" smtClean="0">
                <a:latin typeface="Candara" panose="020E0502030303020204" pitchFamily="34" charset="0"/>
              </a:rPr>
              <a:t>Configuration</a:t>
            </a:r>
            <a:endParaRPr lang="en-US" sz="1600" dirty="0">
              <a:latin typeface="Candara" panose="020E0502030303020204" pitchFamily="34" charset="0"/>
            </a:endParaRPr>
          </a:p>
          <a:p>
            <a:pPr marL="342900" lvl="1" indent="-342900">
              <a:lnSpc>
                <a:spcPct val="110000"/>
              </a:lnSpc>
              <a:spcBef>
                <a:spcPct val="20000"/>
              </a:spcBef>
              <a:buClr>
                <a:srgbClr val="00A1E4"/>
              </a:buClr>
              <a:buFont typeface="Wingdings" pitchFamily="2" charset="2"/>
              <a:buChar char="Ø"/>
            </a:pPr>
            <a:r>
              <a:rPr lang="en-US" b="1" dirty="0">
                <a:latin typeface="Candara" panose="020E0502030303020204" pitchFamily="34" charset="0"/>
              </a:rPr>
              <a:t>Day 3</a:t>
            </a:r>
          </a:p>
          <a:p>
            <a:pPr marL="742950" lvl="1" indent="-285750">
              <a:lnSpc>
                <a:spcPct val="110000"/>
              </a:lnSpc>
              <a:spcBef>
                <a:spcPct val="20000"/>
              </a:spcBef>
              <a:buClr>
                <a:srgbClr val="00A1E4"/>
              </a:buClr>
              <a:buFont typeface="Arial" panose="020B0604020202020204" pitchFamily="34" charset="0"/>
              <a:buChar char="–"/>
            </a:pPr>
            <a:r>
              <a:rPr lang="en-US" sz="1600" dirty="0">
                <a:latin typeface="Candara" panose="020E0502030303020204" pitchFamily="34" charset="0"/>
              </a:rPr>
              <a:t>Lesson 6: Data Viewers and Logging</a:t>
            </a:r>
          </a:p>
          <a:p>
            <a:pPr marL="742950" lvl="1" indent="-285750">
              <a:lnSpc>
                <a:spcPct val="110000"/>
              </a:lnSpc>
              <a:spcBef>
                <a:spcPct val="20000"/>
              </a:spcBef>
              <a:buClr>
                <a:srgbClr val="00A1E4"/>
              </a:buClr>
              <a:buFont typeface="Arial" panose="020B0604020202020204" pitchFamily="34" charset="0"/>
              <a:buChar char="–"/>
            </a:pPr>
            <a:r>
              <a:rPr lang="en-US" sz="1600" dirty="0">
                <a:latin typeface="Candara" panose="020E0502030303020204" pitchFamily="34" charset="0"/>
              </a:rPr>
              <a:t>Lesson 7:  Securing and Deploying SSIS Packages</a:t>
            </a:r>
          </a:p>
          <a:p>
            <a:pPr marL="742950" lvl="1" indent="-285750">
              <a:lnSpc>
                <a:spcPct val="110000"/>
              </a:lnSpc>
              <a:spcBef>
                <a:spcPct val="20000"/>
              </a:spcBef>
              <a:buClr>
                <a:srgbClr val="00A1E4"/>
              </a:buClr>
              <a:buFont typeface="Arial" panose="020B0604020202020204" pitchFamily="34" charset="0"/>
              <a:buChar char="–"/>
            </a:pPr>
            <a:r>
              <a:rPr lang="en-US" sz="1600" dirty="0">
                <a:latin typeface="Candara" panose="020E0502030303020204" pitchFamily="34" charset="0"/>
              </a:rPr>
              <a:t>Lesson 8: Developing a Custom Data Flow Script Component</a:t>
            </a:r>
          </a:p>
        </p:txBody>
      </p:sp>
      <p:sp>
        <p:nvSpPr>
          <p:cNvPr id="8195"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b="1" dirty="0">
                <a:latin typeface="Candara" pitchFamily="34" charset="0"/>
                <a:ea typeface="ヒラギノ角ゴ Pro W3"/>
                <a:cs typeface="Arial" pitchFamily="34" charset="0"/>
              </a:rPr>
              <a:t>Day Wise Schedule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idx="1"/>
          </p:nvPr>
        </p:nvSpPr>
        <p:spPr>
          <a:xfrm>
            <a:off x="319088" y="1233488"/>
            <a:ext cx="8229600" cy="4525962"/>
          </a:xfrm>
          <a:noFill/>
        </p:spPr>
        <p:txBody>
          <a:bodyPr/>
          <a:lstStyle/>
          <a:p>
            <a:pPr>
              <a:lnSpc>
                <a:spcPct val="110000"/>
              </a:lnSpc>
            </a:pPr>
            <a:r>
              <a:rPr lang="en-US" dirty="0" smtClean="0"/>
              <a:t>Lesson 1: Introduction to SSIS</a:t>
            </a:r>
          </a:p>
          <a:p>
            <a:pPr lvl="1">
              <a:lnSpc>
                <a:spcPct val="110000"/>
              </a:lnSpc>
            </a:pPr>
            <a:r>
              <a:rPr lang="en-US" dirty="0" smtClean="0"/>
              <a:t>What is SSIS?</a:t>
            </a:r>
          </a:p>
          <a:p>
            <a:pPr lvl="1">
              <a:lnSpc>
                <a:spcPct val="110000"/>
              </a:lnSpc>
            </a:pPr>
            <a:r>
              <a:rPr lang="en-US" dirty="0" smtClean="0"/>
              <a:t>Components of SSIS</a:t>
            </a:r>
          </a:p>
          <a:p>
            <a:pPr>
              <a:lnSpc>
                <a:spcPct val="110000"/>
              </a:lnSpc>
            </a:pPr>
            <a:r>
              <a:rPr lang="en-IN" dirty="0" smtClean="0"/>
              <a:t>Lesson 2. Introduction to Control and Data Flow Tasks</a:t>
            </a:r>
          </a:p>
          <a:p>
            <a:pPr lvl="1">
              <a:lnSpc>
                <a:spcPct val="110000"/>
              </a:lnSpc>
            </a:pPr>
            <a:r>
              <a:rPr lang="en-IN" dirty="0" smtClean="0"/>
              <a:t>Understand Control Flow Tasks</a:t>
            </a:r>
          </a:p>
          <a:p>
            <a:pPr lvl="2"/>
            <a:r>
              <a:rPr lang="en-IN" dirty="0"/>
              <a:t>Control Flow Task Containers</a:t>
            </a:r>
          </a:p>
          <a:p>
            <a:pPr lvl="2"/>
            <a:r>
              <a:rPr lang="en-IN" dirty="0"/>
              <a:t>Control Flow Tasks</a:t>
            </a:r>
          </a:p>
          <a:p>
            <a:pPr lvl="2"/>
            <a:r>
              <a:rPr lang="en-IN" dirty="0"/>
              <a:t>Precedence</a:t>
            </a:r>
          </a:p>
          <a:p>
            <a:pPr lvl="1">
              <a:lnSpc>
                <a:spcPct val="110000"/>
              </a:lnSpc>
            </a:pPr>
            <a:r>
              <a:rPr lang="en-IN" dirty="0" smtClean="0"/>
              <a:t>Understand Data Flow Tasks</a:t>
            </a:r>
          </a:p>
          <a:p>
            <a:pPr lvl="2"/>
            <a:r>
              <a:rPr lang="en-IN" dirty="0"/>
              <a:t>Data Flow Source</a:t>
            </a:r>
          </a:p>
          <a:p>
            <a:pPr lvl="2"/>
            <a:r>
              <a:rPr lang="en-IN" dirty="0"/>
              <a:t>Data Flow Transformations</a:t>
            </a:r>
          </a:p>
          <a:p>
            <a:pPr lvl="2"/>
            <a:r>
              <a:rPr lang="en-IN" dirty="0"/>
              <a:t>Data Flow Destination</a:t>
            </a:r>
          </a:p>
          <a:p>
            <a:pPr lvl="1">
              <a:lnSpc>
                <a:spcPct val="110000"/>
              </a:lnSpc>
            </a:pPr>
            <a:r>
              <a:rPr lang="en-IN" dirty="0" smtClean="0"/>
              <a:t>Event Handler</a:t>
            </a:r>
            <a:endParaRPr lang="en-US" dirty="0" smtClean="0"/>
          </a:p>
          <a:p>
            <a:pPr marL="990600" lvl="1" indent="-533400"/>
            <a:endParaRPr lang="en-US" sz="1800" dirty="0" smtClean="0"/>
          </a:p>
        </p:txBody>
      </p:sp>
      <p:sp>
        <p:nvSpPr>
          <p:cNvPr id="9219"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b="1" dirty="0">
                <a:latin typeface="Candara" pitchFamily="34" charset="0"/>
                <a:ea typeface="ヒラギノ角ゴ Pro W3"/>
                <a:cs typeface="Arial" pitchFamily="34" charset="0"/>
              </a:rPr>
              <a:t>Table of Contents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idx="1"/>
          </p:nvPr>
        </p:nvSpPr>
        <p:spPr>
          <a:xfrm>
            <a:off x="304800" y="1219200"/>
            <a:ext cx="8229600" cy="4525963"/>
          </a:xfrm>
          <a:noFill/>
        </p:spPr>
        <p:txBody>
          <a:bodyPr>
            <a:normAutofit/>
          </a:bodyPr>
          <a:lstStyle/>
          <a:p>
            <a:pPr>
              <a:lnSpc>
                <a:spcPct val="120000"/>
              </a:lnSpc>
            </a:pPr>
            <a:r>
              <a:rPr lang="en-IN" dirty="0" smtClean="0"/>
              <a:t>Lesson 3. Handling Package Execution Errors</a:t>
            </a:r>
          </a:p>
          <a:p>
            <a:pPr lvl="1">
              <a:lnSpc>
                <a:spcPct val="120000"/>
              </a:lnSpc>
            </a:pPr>
            <a:r>
              <a:rPr lang="en-US" dirty="0" smtClean="0"/>
              <a:t>Common reasons for failure in the package execution</a:t>
            </a:r>
          </a:p>
          <a:p>
            <a:pPr lvl="1">
              <a:lnSpc>
                <a:spcPct val="120000"/>
              </a:lnSpc>
            </a:pPr>
            <a:r>
              <a:rPr lang="en-US" dirty="0" smtClean="0"/>
              <a:t>Predefined Error Handling options for row processing errors</a:t>
            </a:r>
          </a:p>
          <a:p>
            <a:pPr lvl="1">
              <a:lnSpc>
                <a:spcPct val="120000"/>
              </a:lnSpc>
            </a:pPr>
            <a:r>
              <a:rPr lang="en-US" dirty="0" smtClean="0"/>
              <a:t>Using Event Handlers for error handling.</a:t>
            </a:r>
          </a:p>
          <a:p>
            <a:pPr>
              <a:lnSpc>
                <a:spcPct val="120000"/>
              </a:lnSpc>
            </a:pPr>
            <a:r>
              <a:rPr lang="en-IN" dirty="0" smtClean="0"/>
              <a:t>Lesson 4. Transaction Support and Checkpoints</a:t>
            </a:r>
          </a:p>
          <a:p>
            <a:pPr lvl="1">
              <a:lnSpc>
                <a:spcPct val="120000"/>
              </a:lnSpc>
            </a:pPr>
            <a:r>
              <a:rPr lang="en-IN" dirty="0" smtClean="0"/>
              <a:t>Using Transaction Support for Atomicity</a:t>
            </a:r>
          </a:p>
          <a:p>
            <a:pPr lvl="2"/>
            <a:r>
              <a:rPr lang="en-IN" dirty="0"/>
              <a:t>Inherited Transaction</a:t>
            </a:r>
          </a:p>
          <a:p>
            <a:pPr lvl="2"/>
            <a:r>
              <a:rPr lang="en-IN" dirty="0"/>
              <a:t>Multiple Transaction</a:t>
            </a:r>
          </a:p>
          <a:p>
            <a:pPr lvl="1">
              <a:lnSpc>
                <a:spcPct val="120000"/>
              </a:lnSpc>
            </a:pPr>
            <a:r>
              <a:rPr lang="en-IN" dirty="0" smtClean="0"/>
              <a:t>Resuming Package Execution with Checkpoints</a:t>
            </a:r>
          </a:p>
          <a:p>
            <a:pPr>
              <a:lnSpc>
                <a:spcPct val="120000"/>
              </a:lnSpc>
            </a:pPr>
            <a:r>
              <a:rPr lang="en-IN" dirty="0" smtClean="0"/>
              <a:t>Lesson 5. Managing Package Execution with Configuration File</a:t>
            </a:r>
          </a:p>
          <a:p>
            <a:pPr lvl="1">
              <a:lnSpc>
                <a:spcPct val="120000"/>
              </a:lnSpc>
            </a:pPr>
            <a:r>
              <a:rPr lang="en-IN" dirty="0" smtClean="0"/>
              <a:t>Managing Package Execution with Package Configuration file</a:t>
            </a:r>
          </a:p>
          <a:p>
            <a:pPr lvl="1">
              <a:lnSpc>
                <a:spcPct val="120000"/>
              </a:lnSpc>
            </a:pPr>
            <a:r>
              <a:rPr lang="en-IN" dirty="0" smtClean="0"/>
              <a:t>Package Configuration Types</a:t>
            </a:r>
          </a:p>
          <a:p>
            <a:pPr marL="990600" lvl="1" indent="-533400"/>
            <a:endParaRPr lang="en-IN" sz="2000" dirty="0" smtClean="0"/>
          </a:p>
          <a:p>
            <a:pPr marL="990600" lvl="1" indent="-533400"/>
            <a:endParaRPr lang="en-US" sz="2000" b="1" dirty="0" smtClean="0"/>
          </a:p>
        </p:txBody>
      </p:sp>
      <p:sp>
        <p:nvSpPr>
          <p:cNvPr id="10243"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b="1" dirty="0">
                <a:latin typeface="Candara" pitchFamily="34" charset="0"/>
                <a:ea typeface="ヒラギノ角ゴ Pro W3"/>
                <a:cs typeface="Arial" pitchFamily="34" charset="0"/>
              </a:rPr>
              <a:t>Table of Contents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idx="1"/>
          </p:nvPr>
        </p:nvSpPr>
        <p:spPr>
          <a:xfrm>
            <a:off x="304800" y="1219200"/>
            <a:ext cx="8229600" cy="4525963"/>
          </a:xfrm>
          <a:noFill/>
        </p:spPr>
        <p:txBody>
          <a:bodyPr/>
          <a:lstStyle/>
          <a:p>
            <a:pPr>
              <a:lnSpc>
                <a:spcPct val="110000"/>
              </a:lnSpc>
            </a:pPr>
            <a:r>
              <a:rPr lang="en-IN" dirty="0" smtClean="0"/>
              <a:t>Lesson 6. Data Viewers and Package Logging</a:t>
            </a:r>
          </a:p>
          <a:p>
            <a:pPr lvl="1">
              <a:lnSpc>
                <a:spcPct val="110000"/>
              </a:lnSpc>
            </a:pPr>
            <a:r>
              <a:rPr lang="en-US" dirty="0" smtClean="0"/>
              <a:t>Using Data Viewer to monitor package execution</a:t>
            </a:r>
          </a:p>
          <a:p>
            <a:pPr lvl="1">
              <a:lnSpc>
                <a:spcPct val="110000"/>
              </a:lnSpc>
            </a:pPr>
            <a:r>
              <a:rPr lang="en-US" dirty="0" smtClean="0"/>
              <a:t>Package Logging</a:t>
            </a:r>
            <a:endParaRPr lang="en-US" sz="2000" dirty="0" smtClean="0"/>
          </a:p>
          <a:p>
            <a:pPr>
              <a:lnSpc>
                <a:spcPct val="110000"/>
              </a:lnSpc>
            </a:pPr>
            <a:r>
              <a:rPr lang="en-IN" dirty="0" smtClean="0"/>
              <a:t>Lesson 7. Deploying and Protecting Packages</a:t>
            </a:r>
          </a:p>
          <a:p>
            <a:pPr lvl="1">
              <a:lnSpc>
                <a:spcPct val="110000"/>
              </a:lnSpc>
            </a:pPr>
            <a:r>
              <a:rPr lang="en-US" dirty="0" smtClean="0"/>
              <a:t>Package Deployment Storage options</a:t>
            </a:r>
          </a:p>
          <a:p>
            <a:pPr lvl="1">
              <a:lnSpc>
                <a:spcPct val="110000"/>
              </a:lnSpc>
            </a:pPr>
            <a:r>
              <a:rPr lang="en-US" dirty="0" smtClean="0"/>
              <a:t>Deployment Methods</a:t>
            </a:r>
          </a:p>
          <a:p>
            <a:pPr lvl="1">
              <a:lnSpc>
                <a:spcPct val="110000"/>
              </a:lnSpc>
            </a:pPr>
            <a:r>
              <a:rPr lang="en-US" dirty="0" smtClean="0"/>
              <a:t>Package Protection Level</a:t>
            </a:r>
          </a:p>
          <a:p>
            <a:pPr marL="990600" lvl="1" indent="-533400">
              <a:lnSpc>
                <a:spcPct val="90000"/>
              </a:lnSpc>
            </a:pPr>
            <a:endParaRPr lang="en-IN" sz="2000" dirty="0" smtClean="0"/>
          </a:p>
          <a:p>
            <a:pPr marL="990600" lvl="1" indent="-533400">
              <a:lnSpc>
                <a:spcPct val="90000"/>
              </a:lnSpc>
            </a:pPr>
            <a:endParaRPr lang="en-US" sz="2000" b="1" dirty="0" smtClean="0"/>
          </a:p>
        </p:txBody>
      </p:sp>
      <p:sp>
        <p:nvSpPr>
          <p:cNvPr id="1126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b="1" dirty="0">
                <a:latin typeface="Candara" pitchFamily="34" charset="0"/>
                <a:ea typeface="ヒラギノ角ゴ Pro W3"/>
                <a:cs typeface="Arial" pitchFamily="34" charset="0"/>
              </a:rPr>
              <a:t>Table of Contents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42766825A7A4D9E7844F6D32835D8" ma:contentTypeVersion="3" ma:contentTypeDescription="Create a new document." ma:contentTypeScope="" ma:versionID="a980464af0fc8c5246c1d3d1ad7420a1">
  <xsd:schema xmlns:xsd="http://www.w3.org/2001/XMLSchema" xmlns:xs="http://www.w3.org/2001/XMLSchema" xmlns:p="http://schemas.microsoft.com/office/2006/metadata/properties" xmlns:ns2="01b831b9-3b76-4cc4-bea4-fddf9c228127" xmlns:ns3="952a6df7-b138-4f89-9bc4-e7a874ea3254" targetNamespace="http://schemas.microsoft.com/office/2006/metadata/properties" ma:root="true" ma:fieldsID="7b2480600c7413d04465fa744959e35f" ns2:_="" ns3:_="">
    <xsd:import namespace="01b831b9-3b76-4cc4-bea4-fddf9c228127"/>
    <xsd:import namespace="952a6df7-b138-4f89-9bc4-e7a874ea3254"/>
    <xsd:element name="properties">
      <xsd:complexType>
        <xsd:sequence>
          <xsd:element name="documentManagement">
            <xsd:complexType>
              <xsd:all>
                <xsd:element ref="ns2:Material_x0020_Type"/>
                <xsd:element ref="ns2:Levels"/>
                <xsd:element ref="ns2:Category"/>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b831b9-3b76-4cc4-bea4-fddf9c228127" elementFormDefault="qualified">
    <xsd:import namespace="http://schemas.microsoft.com/office/2006/documentManagement/types"/>
    <xsd:import namespace="http://schemas.microsoft.com/office/infopath/2007/PartnerControls"/>
    <xsd:element name="Material_x0020_Type" ma:index="8"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Levels" ma:index="9" ma:displayName="Levels" ma:default="L1" ma:format="Dropdown" ma:internalName="Levels">
      <xsd:simpleType>
        <xsd:restriction base="dms:Choice">
          <xsd:enumeration value="L1"/>
          <xsd:enumeration value="L2"/>
          <xsd:enumeration value="L3"/>
          <xsd:enumeration value="General"/>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01b831b9-3b76-4cc4-bea4-fddf9c228127">Module Artifact</Category>
    <Levels xmlns="01b831b9-3b76-4cc4-bea4-fddf9c228127">L1</Levels>
    <Material_x0020_Type xmlns="01b831b9-3b76-4cc4-bea4-fddf9c228127">Class book</Material_x0020_Type>
    <FolderName xmlns="952a6df7-b138-4f89-9bc4-e7a874ea3254" xsi:nil="true"/>
  </documentManagement>
</p:properties>
</file>

<file path=customXml/itemProps1.xml><?xml version="1.0" encoding="utf-8"?>
<ds:datastoreItem xmlns:ds="http://schemas.openxmlformats.org/officeDocument/2006/customXml" ds:itemID="{851B72B2-9EC9-4E13-8644-26B5DDFFC1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b831b9-3b76-4cc4-bea4-fddf9c228127"/>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1b831b9-3b76-4cc4-bea4-fddf9c228127"/>
    <ds:schemaRef ds:uri="952a6df7-b138-4f89-9bc4-e7a874ea3254"/>
  </ds:schemaRefs>
</ds:datastoreItem>
</file>

<file path=docProps/app.xml><?xml version="1.0" encoding="utf-8"?>
<Properties xmlns="http://schemas.openxmlformats.org/officeDocument/2006/extended-properties" xmlns:vt="http://schemas.openxmlformats.org/officeDocument/2006/docPropsVTypes">
  <Template/>
  <TotalTime>2798</TotalTime>
  <Words>401</Words>
  <Application>Microsoft Office PowerPoint</Application>
  <PresentationFormat>On-screen Show (4:3)</PresentationFormat>
  <Paragraphs>110</Paragraphs>
  <Slides>13</Slides>
  <Notes>13</Notes>
  <HiddenSlides>1</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2_Office Theme</vt:lpstr>
      <vt:lpstr>Slide 1</vt:lpstr>
      <vt:lpstr>Slide 2</vt:lpstr>
      <vt:lpstr>Slide 3</vt:lpstr>
      <vt:lpstr>Slide 4</vt:lpstr>
      <vt:lpstr>Slide 5</vt:lpstr>
      <vt:lpstr>Slide 6</vt:lpstr>
      <vt:lpstr>Slide 7</vt:lpstr>
      <vt:lpstr>Slide 8</vt:lpstr>
      <vt:lpstr>Slide 9</vt:lpstr>
      <vt:lpstr>Slide 10</vt:lpstr>
      <vt:lpstr>References</vt:lpstr>
      <vt:lpstr>Next Step Courses (if applicable)</vt:lpstr>
      <vt:lpstr>Other Parallel Technology Areas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iGATE</dc:creator>
  <cp:lastModifiedBy>misaldin</cp:lastModifiedBy>
  <cp:revision>234</cp:revision>
  <dcterms:created xsi:type="dcterms:W3CDTF">2012-05-18T02:59:15Z</dcterms:created>
  <dcterms:modified xsi:type="dcterms:W3CDTF">2014-07-14T03:27:28Z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0x01010072D42766825A7A4D9E7844F6D32835D8</vt:lpwstr>
  </property>
  <property fmtid="{D5CDD505-2E9C-101B-9397-08002B2CF9AE}" pid="4" name="_SourceUrl">
    <vt:lpwstr/>
  </property>
</Properties>
</file>