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5"/>
  </p:notesMasterIdLst>
  <p:handoutMasterIdLst>
    <p:handoutMasterId r:id="rId16"/>
  </p:handoutMasterIdLst>
  <p:sldIdLst>
    <p:sldId id="265" r:id="rId5"/>
    <p:sldId id="267" r:id="rId6"/>
    <p:sldId id="268" r:id="rId7"/>
    <p:sldId id="274" r:id="rId8"/>
    <p:sldId id="269" r:id="rId9"/>
    <p:sldId id="275" r:id="rId10"/>
    <p:sldId id="270" r:id="rId11"/>
    <p:sldId id="271"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13" autoAdjust="0"/>
  </p:normalViewPr>
  <p:slideViewPr>
    <p:cSldViewPr snapToGrid="0" showGuides="1">
      <p:cViewPr>
        <p:scale>
          <a:sx n="66" d="100"/>
          <a:sy n="66" d="100"/>
        </p:scale>
        <p:origin x="-1506" y="-270"/>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788"/>
        <p:guide orient="horz" pos="2592"/>
        <p:guide pos="10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5909929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11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12913" y="4425950"/>
            <a:ext cx="4592893" cy="40886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22812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9382" y="152401"/>
            <a:ext cx="6492731" cy="20385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SSIS 				                           </a:t>
            </a:r>
            <a:r>
              <a:rPr lang="en-US" sz="1200" b="1" baseline="0" dirty="0" smtClean="0">
                <a:latin typeface="Candara" pitchFamily="34" charset="0"/>
                <a:ea typeface="ＭＳ Ｐゴシック" pitchFamily="34" charset="-128"/>
                <a:cs typeface="Arial" pitchFamily="34" charset="0"/>
              </a:rPr>
              <a:t>             </a:t>
            </a:r>
            <a:r>
              <a:rPr lang="en-US" sz="1200" b="1" dirty="0" smtClean="0">
                <a:latin typeface="Candara" pitchFamily="34" charset="0"/>
                <a:ea typeface="ＭＳ Ｐゴシック" pitchFamily="34" charset="-128"/>
                <a:cs typeface="Arial" pitchFamily="34" charset="0"/>
              </a:rPr>
              <a:t>Introduction to SSIS</a:t>
            </a:r>
            <a:endParaRPr lang="en-US" sz="1200" b="1" dirty="0">
              <a:latin typeface="Candara" pitchFamily="34" charset="0"/>
              <a:cs typeface="Arial" pitchFamily="34" charset="0"/>
            </a:endParaRPr>
          </a:p>
        </p:txBody>
      </p:sp>
      <p:sp>
        <p:nvSpPr>
          <p:cNvPr id="12" name="Rectangle 14"/>
          <p:cNvSpPr>
            <a:spLocks noChangeArrowheads="1"/>
          </p:cNvSpPr>
          <p:nvPr/>
        </p:nvSpPr>
        <p:spPr bwMode="auto">
          <a:xfrm>
            <a:off x="3594666" y="8519806"/>
            <a:ext cx="2762530" cy="23230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01-</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extLst>
      <p:ext uri="{BB962C8B-B14F-4D97-AF65-F5344CB8AC3E}">
        <p14:creationId xmlns:p14="http://schemas.microsoft.com/office/powerpoint/2010/main" val="33361480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74688"/>
            <a:ext cx="4572000" cy="3429000"/>
          </a:xfrm>
        </p:spPr>
      </p:sp>
      <p:sp>
        <p:nvSpPr>
          <p:cNvPr id="3" name="Notes Placeholder 2"/>
          <p:cNvSpPr>
            <a:spLocks noGrp="1"/>
          </p:cNvSpPr>
          <p:nvPr>
            <p:ph type="body" idx="1"/>
          </p:nvPr>
        </p:nvSpPr>
        <p:spPr>
          <a:xfrm>
            <a:off x="1707050" y="4425949"/>
            <a:ext cx="4586881" cy="4100533"/>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60" name="Rectangle 1"/>
          <p:cNvSpPr>
            <a:spLocks noGrp="1" noRot="1" noChangeAspect="1" noChangeArrowheads="1" noTextEdit="1"/>
          </p:cNvSpPr>
          <p:nvPr>
            <p:ph type="sldImg"/>
          </p:nvPr>
        </p:nvSpPr>
        <p:spPr>
          <a:xfrm>
            <a:off x="1708150" y="601663"/>
            <a:ext cx="4670425" cy="3503612"/>
          </a:xfrm>
          <a:ln/>
        </p:spPr>
      </p:sp>
      <p:sp>
        <p:nvSpPr>
          <p:cNvPr id="19478" name="Rectangle 2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6" name="Rectangle 3"/>
          <p:cNvSpPr>
            <a:spLocks noGrp="1" noRot="1" noChangeAspect="1" noChangeArrowheads="1" noTextEdit="1"/>
          </p:cNvSpPr>
          <p:nvPr>
            <p:ph type="sldImg"/>
          </p:nvPr>
        </p:nvSpPr>
        <p:spPr>
          <a:xfrm>
            <a:off x="1708150" y="601663"/>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40" name="Rectangle 3"/>
          <p:cNvSpPr>
            <a:spLocks noGrp="1" noRot="1" noChangeAspect="1" noChangeArrowheads="1" noTextEdit="1"/>
          </p:cNvSpPr>
          <p:nvPr>
            <p:ph type="sldImg"/>
          </p:nvPr>
        </p:nvSpPr>
        <p:spPr>
          <a:xfrm>
            <a:off x="1698625" y="674688"/>
            <a:ext cx="4572000" cy="3429000"/>
          </a:xfrm>
          <a:ln/>
        </p:spPr>
      </p:sp>
      <p:sp>
        <p:nvSpPr>
          <p:cNvPr id="14341" name="Rectangle 5"/>
          <p:cNvSpPr>
            <a:spLocks noGrp="1" noChangeArrowheads="1"/>
          </p:cNvSpPr>
          <p:nvPr>
            <p:ph type="body" idx="1"/>
          </p:nvPr>
        </p:nvSpPr>
        <p:spPr>
          <a:noFill/>
          <a:ln/>
        </p:spPr>
        <p:txBody>
          <a:bodyPr>
            <a:noAutofit/>
          </a:bodyPr>
          <a:lstStyle/>
          <a:p>
            <a:r>
              <a:rPr lang="en-IN" dirty="0" smtClean="0"/>
              <a:t>Microsoft Integration Services is a platform for building enterprise-level data integration and data transformations solutions. You use Integration Services to solve complex business problems by copying or downloading files, sending e-mail messages in response to events, updating data warehouses, cleaning and mining data, and managing SQL Server objects and data. The packages can work alone or in concert with other packages to address complex business needs. Integration Services can extract and transform data from a wide variety of sources such as XML data files, flat files, and relational data sources, and then load the data into one or more destinations.</a:t>
            </a:r>
          </a:p>
          <a:p>
            <a:r>
              <a:rPr lang="en-IN" dirty="0" smtClean="0"/>
              <a:t>Integration Services includes a rich set of built-in tasks and transformations; tools for constructing packages; and the Integration Services service for running and managing packages. You can use the graphical Integration Services tools to create solutions without writing a single line of code; or you can program the extensive Integration Services object model to create packages programmatically and code custom tasks and other package objects.</a:t>
            </a:r>
          </a:p>
          <a:p>
            <a:endParaRPr lang="en-US" dirty="0" smtClean="0"/>
          </a:p>
          <a:p>
            <a:r>
              <a:rPr lang="en-IN" b="1" dirty="0" smtClean="0"/>
              <a:t>The following are just few scenarios for use of SSIS packages. </a:t>
            </a:r>
          </a:p>
          <a:p>
            <a:endParaRPr lang="en-IN" b="1" dirty="0" smtClean="0"/>
          </a:p>
          <a:p>
            <a:pPr>
              <a:buFont typeface="Times New Roman" pitchFamily="18" charset="0"/>
              <a:buChar char="•"/>
            </a:pPr>
            <a:r>
              <a:rPr lang="en-IN" b="1" dirty="0" smtClean="0"/>
              <a:t>Merging Data from Heterogeneous Data Stores</a:t>
            </a:r>
          </a:p>
          <a:p>
            <a:r>
              <a:rPr lang="en-IN" dirty="0" smtClean="0"/>
              <a:t>Data is typically stored in many different data storage systems, and extracting data from all sources and merging the data into a single, consistent dataset is challenging. This situation can occur for a number of reasons. For example: </a:t>
            </a:r>
          </a:p>
          <a:p>
            <a:endParaRPr lang="en-IN" dirty="0" smtClean="0"/>
          </a:p>
          <a:p>
            <a:endParaRPr lang="en-IN" dirty="0" smtClean="0"/>
          </a:p>
          <a:p>
            <a:endParaRPr lang="en-I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2913" y="474562"/>
            <a:ext cx="4586881" cy="7876064"/>
          </a:xfrm>
        </p:spPr>
        <p:txBody>
          <a:bodyPr>
            <a:normAutofit/>
          </a:bodyPr>
          <a:lstStyle/>
          <a:p>
            <a:pPr>
              <a:buFont typeface="Times New Roman" pitchFamily="18" charset="0"/>
              <a:buAutoNum type="arabicPeriod"/>
            </a:pPr>
            <a:r>
              <a:rPr lang="en-IN" dirty="0" smtClean="0"/>
              <a:t>Many organizations archive information that is stored in legacy data storage systems. This data may not be important to daily operations, but it may be valuable for trend analysis that requires data collected over a long period of time. </a:t>
            </a:r>
          </a:p>
          <a:p>
            <a:pPr>
              <a:buFont typeface="Times New Roman" pitchFamily="18" charset="0"/>
              <a:buAutoNum type="arabicPeriod"/>
            </a:pPr>
            <a:r>
              <a:rPr lang="en-IN" dirty="0" smtClean="0"/>
              <a:t>Branches of an organization may use different data storage technologies to store the operational data. The package may need to extract data from spreadsheets as well as relational databases before it can merge the data.</a:t>
            </a:r>
          </a:p>
          <a:p>
            <a:pPr>
              <a:buFont typeface="Times New Roman" pitchFamily="18" charset="0"/>
              <a:buAutoNum type="arabicPeriod"/>
            </a:pPr>
            <a:r>
              <a:rPr lang="en-IN" dirty="0" smtClean="0"/>
              <a:t>Data may be stored in databases that use different schemas for the same data. The package may need to change the data type of a column or combine data from multiple columns into one column before it can merge the data.</a:t>
            </a:r>
          </a:p>
          <a:p>
            <a:endParaRPr lang="en-IN" dirty="0" smtClean="0"/>
          </a:p>
          <a:p>
            <a:r>
              <a:rPr lang="en-IN" dirty="0" smtClean="0"/>
              <a:t>Integration Services can connect to a wide variety of data sources, including multiple sources in a single package. A package can connect to relational databases by using .NET and OLE DB providers, and to many legacy databases by using ODBC drivers. It can also connect to flat files, Excel files etc.</a:t>
            </a:r>
          </a:p>
          <a:p>
            <a:endParaRPr lang="en-IN" b="1" dirty="0" smtClean="0"/>
          </a:p>
          <a:p>
            <a:pPr>
              <a:buFont typeface="Times New Roman" pitchFamily="18" charset="0"/>
              <a:buChar char="•"/>
            </a:pPr>
            <a:r>
              <a:rPr lang="en-IN" b="1" dirty="0" smtClean="0"/>
              <a:t>Populating Data Warehouses and Data Marts</a:t>
            </a:r>
          </a:p>
          <a:p>
            <a:r>
              <a:rPr lang="en-IN" dirty="0" smtClean="0"/>
              <a:t>The data in data warehouses and data marts is usually updated frequently, and the data loads are typically very large. </a:t>
            </a:r>
          </a:p>
          <a:p>
            <a:endParaRPr lang="en-IN" dirty="0" smtClean="0"/>
          </a:p>
          <a:p>
            <a:r>
              <a:rPr lang="en-IN" dirty="0" smtClean="0"/>
              <a:t>Integration Services includes a task that bulk loads data directly from a flat file into SQL Server tables and views, and a destination component that bulk loads data into a SQL Server database as the last step in a data transformation </a:t>
            </a:r>
            <a:r>
              <a:rPr lang="en-IN" dirty="0" err="1" smtClean="0"/>
              <a:t>process.You</a:t>
            </a:r>
            <a:r>
              <a:rPr lang="en-IN" dirty="0" smtClean="0"/>
              <a:t> can use SSIS packages to load the dimension and fact tables in the database. If the source data for a dimension table is stored in multiple data sources, the package can merge the data into one dataset and load the dimension table in a single process</a:t>
            </a:r>
          </a:p>
          <a:p>
            <a:endParaRPr lang="en-IN" dirty="0" smtClean="0"/>
          </a:p>
          <a:p>
            <a:pPr>
              <a:buFont typeface="Times New Roman" pitchFamily="18" charset="0"/>
              <a:buChar char="•"/>
            </a:pPr>
            <a:r>
              <a:rPr lang="en-IN" b="1" dirty="0" smtClean="0"/>
              <a:t>Cleaning and Standardizing Data</a:t>
            </a:r>
          </a:p>
          <a:p>
            <a:r>
              <a:rPr lang="en-IN" dirty="0" smtClean="0"/>
              <a:t>Whether data is loaded into an online transaction processing (OLTP) or online analytic processing (OLAP) database, an Excel spreadsheet, or a file, it needs to be cleaned and standardized before it is loaded. Data may need to be updated for the following reasons: </a:t>
            </a:r>
          </a:p>
          <a:p>
            <a:endParaRPr lang="en-IN" dirty="0" smtClean="0"/>
          </a:p>
          <a:p>
            <a:pPr>
              <a:buFont typeface="Times New Roman" pitchFamily="18" charset="0"/>
              <a:buAutoNum type="arabicPeriod"/>
            </a:pPr>
            <a:r>
              <a:rPr lang="en-IN" dirty="0" smtClean="0"/>
              <a:t>Data is contributed from multiple branches of an organization, each using different conventions and standards. Before the data can be used, it may need to be formatted differently. For example, you may need to combine the first name and the last name into one column.</a:t>
            </a:r>
          </a:p>
          <a:p>
            <a:pPr>
              <a:buFont typeface="Times New Roman" pitchFamily="18" charset="0"/>
              <a:buAutoNum type="arabicPeriod"/>
            </a:pPr>
            <a:r>
              <a:rPr lang="en-IN" dirty="0" smtClean="0"/>
              <a:t>Data is rented or purchased. Before it can be used, the data may need to be standardized and cleaned to meet business standards. For example, an organization wants to verify that all the records use the same set of state abbreviations or the same set of product names. </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4" name="Rectangle 3"/>
          <p:cNvSpPr>
            <a:spLocks noGrp="1" noRot="1" noChangeAspect="1" noChangeArrowheads="1" noTextEdit="1"/>
          </p:cNvSpPr>
          <p:nvPr>
            <p:ph type="sldImg"/>
          </p:nvPr>
        </p:nvSpPr>
        <p:spPr>
          <a:xfrm>
            <a:off x="1698625" y="674688"/>
            <a:ext cx="4572000" cy="3429000"/>
          </a:xfrm>
          <a:ln/>
        </p:spPr>
      </p:sp>
      <p:sp>
        <p:nvSpPr>
          <p:cNvPr id="15365" name="Rectangle 3"/>
          <p:cNvSpPr>
            <a:spLocks noGrp="1" noChangeArrowheads="1"/>
          </p:cNvSpPr>
          <p:nvPr>
            <p:ph type="body" idx="1"/>
          </p:nvPr>
        </p:nvSpPr>
        <p:spPr>
          <a:noFill/>
          <a:ln/>
        </p:spPr>
        <p:txBody>
          <a:bodyPr>
            <a:normAutofit/>
          </a:bodyPr>
          <a:lstStyle/>
          <a:p>
            <a:pPr marL="152400" indent="-152400">
              <a:lnSpc>
                <a:spcPct val="80000"/>
              </a:lnSpc>
            </a:pPr>
            <a:r>
              <a:rPr lang="en-IN" b="1" dirty="0" smtClean="0"/>
              <a:t>The following are just few scenarios for use of SSIS packages. </a:t>
            </a:r>
          </a:p>
          <a:p>
            <a:pPr marL="152400" indent="-152400">
              <a:lnSpc>
                <a:spcPct val="80000"/>
              </a:lnSpc>
            </a:pPr>
            <a:endParaRPr lang="en-IN" b="1" dirty="0" smtClean="0"/>
          </a:p>
          <a:p>
            <a:pPr marL="152400" indent="-152400">
              <a:lnSpc>
                <a:spcPct val="80000"/>
              </a:lnSpc>
              <a:buFont typeface="Times New Roman" pitchFamily="18" charset="0"/>
              <a:buChar char="•"/>
            </a:pPr>
            <a:r>
              <a:rPr lang="en-IN" b="1" dirty="0" smtClean="0"/>
              <a:t>Merging Data from Heterogeneous Data Stores</a:t>
            </a:r>
          </a:p>
          <a:p>
            <a:pPr marL="152400" indent="-152400">
              <a:lnSpc>
                <a:spcPct val="80000"/>
              </a:lnSpc>
            </a:pPr>
            <a:r>
              <a:rPr lang="en-IN" dirty="0" smtClean="0"/>
              <a:t>Data is typically stored in many different data storage systems, and extracting data from all sources and merging the data into a single, consistent dataset is challenging. This situation can occur for a number of reasons. For example: </a:t>
            </a:r>
          </a:p>
          <a:p>
            <a:pPr marL="152400" indent="-152400">
              <a:lnSpc>
                <a:spcPct val="80000"/>
              </a:lnSpc>
            </a:pPr>
            <a:endParaRPr lang="en-IN" dirty="0" smtClean="0"/>
          </a:p>
          <a:p>
            <a:pPr marL="152400" indent="-152400">
              <a:lnSpc>
                <a:spcPct val="80000"/>
              </a:lnSpc>
              <a:buFont typeface="Times New Roman" pitchFamily="18" charset="0"/>
              <a:buAutoNum type="arabicPeriod"/>
            </a:pPr>
            <a:r>
              <a:rPr lang="en-IN" dirty="0" smtClean="0"/>
              <a:t>Many organizations archive information that is stored in legacy data storage systems. This data may not be important to daily operations, but it may be valuable for trend analysis that requires data collected over a long period of time. </a:t>
            </a:r>
          </a:p>
          <a:p>
            <a:pPr marL="152400" indent="-152400">
              <a:lnSpc>
                <a:spcPct val="80000"/>
              </a:lnSpc>
              <a:buFont typeface="Times New Roman" pitchFamily="18" charset="0"/>
              <a:buAutoNum type="arabicPeriod"/>
            </a:pPr>
            <a:r>
              <a:rPr lang="en-IN" dirty="0" smtClean="0"/>
              <a:t>Branches of an organization may use different data storage technologies to store the operational data. The package may need to extract data from spreadsheets as well as relational databases before it can merge the data.</a:t>
            </a:r>
          </a:p>
          <a:p>
            <a:pPr marL="152400" indent="-152400">
              <a:lnSpc>
                <a:spcPct val="80000"/>
              </a:lnSpc>
              <a:buFont typeface="Times New Roman" pitchFamily="18" charset="0"/>
              <a:buAutoNum type="arabicPeriod"/>
            </a:pPr>
            <a:r>
              <a:rPr lang="en-IN" dirty="0" smtClean="0"/>
              <a:t>Data may be stored in databases that use different schemas for the same data. The package may need to change the data type of a column or combine data from multiple columns into one column before it can merge the data.</a:t>
            </a:r>
          </a:p>
          <a:p>
            <a:pPr marL="152400" indent="-152400">
              <a:lnSpc>
                <a:spcPct val="80000"/>
              </a:lnSpc>
            </a:pPr>
            <a:endParaRPr lang="en-IN" dirty="0" smtClean="0"/>
          </a:p>
          <a:p>
            <a:pPr marL="152400" indent="-152400">
              <a:lnSpc>
                <a:spcPct val="80000"/>
              </a:lnSpc>
            </a:pPr>
            <a:r>
              <a:rPr lang="en-IN" dirty="0" smtClean="0"/>
              <a:t>Integration Services can connect to a wide variety of data sources, including multiple sources in a single package. A package can connect to relational databases by using .NET and OLE DB providers, and to many legacy databases by using ODBC drivers. It can also connect to flat files, Excel files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01038" y="508985"/>
            <a:ext cx="4586881" cy="7829765"/>
          </a:xfrm>
        </p:spPr>
        <p:txBody>
          <a:bodyPr>
            <a:normAutofit/>
          </a:bodyPr>
          <a:lstStyle/>
          <a:p>
            <a:pPr marL="152400" indent="-152400">
              <a:lnSpc>
                <a:spcPct val="80000"/>
              </a:lnSpc>
              <a:buFont typeface="Times New Roman" pitchFamily="18" charset="0"/>
              <a:buChar char="•"/>
            </a:pPr>
            <a:r>
              <a:rPr lang="en-IN" b="1" dirty="0" smtClean="0"/>
              <a:t>Populating Data Warehouses and Data Marts</a:t>
            </a:r>
          </a:p>
          <a:p>
            <a:pPr marL="152400" indent="-152400">
              <a:lnSpc>
                <a:spcPct val="80000"/>
              </a:lnSpc>
            </a:pPr>
            <a:r>
              <a:rPr lang="en-IN" dirty="0" smtClean="0"/>
              <a:t>The data in data warehouses and data marts is usually updated frequently, and the data loads are typically very large. </a:t>
            </a:r>
          </a:p>
          <a:p>
            <a:pPr marL="152400" indent="-152400">
              <a:lnSpc>
                <a:spcPct val="80000"/>
              </a:lnSpc>
            </a:pPr>
            <a:endParaRPr lang="en-IN" dirty="0" smtClean="0"/>
          </a:p>
          <a:p>
            <a:pPr marL="152400" indent="-152400">
              <a:lnSpc>
                <a:spcPct val="80000"/>
              </a:lnSpc>
            </a:pPr>
            <a:r>
              <a:rPr lang="en-IN" dirty="0" smtClean="0"/>
              <a:t>Integration Services includes a task that bulk loads data directly from a flat file into SQL Server tables and views, and a destination component that bulk loads data into a SQL Server database as the last step in a data transformation </a:t>
            </a:r>
            <a:r>
              <a:rPr lang="en-IN" dirty="0" err="1" smtClean="0"/>
              <a:t>process.You</a:t>
            </a:r>
            <a:r>
              <a:rPr lang="en-IN" dirty="0" smtClean="0"/>
              <a:t> can use SSIS packages to load the dimension and fact tables in the database. If the source data for a dimension table is stored in multiple data sources, the package can merge the data into one dataset and load the dimension table in a single process</a:t>
            </a:r>
          </a:p>
          <a:p>
            <a:pPr marL="152400" indent="-152400">
              <a:lnSpc>
                <a:spcPct val="80000"/>
              </a:lnSpc>
            </a:pPr>
            <a:endParaRPr lang="en-IN" dirty="0" smtClean="0"/>
          </a:p>
          <a:p>
            <a:pPr marL="152400" indent="-152400">
              <a:lnSpc>
                <a:spcPct val="80000"/>
              </a:lnSpc>
              <a:buFont typeface="Times New Roman" pitchFamily="18" charset="0"/>
              <a:buChar char="•"/>
            </a:pPr>
            <a:r>
              <a:rPr lang="en-IN" b="1" dirty="0" smtClean="0"/>
              <a:t>Cleaning and Standardizing Data</a:t>
            </a:r>
          </a:p>
          <a:p>
            <a:pPr marL="152400" indent="-152400">
              <a:lnSpc>
                <a:spcPct val="80000"/>
              </a:lnSpc>
            </a:pPr>
            <a:r>
              <a:rPr lang="en-IN" dirty="0" smtClean="0"/>
              <a:t>Whether data is loaded into an online transaction processing (OLTP) or online analytic processing (OLAP) database, an Excel spreadsheet, or a file, it needs to be cleaned and standardized before it is loaded. Data may need to be updated for the following reasons: </a:t>
            </a:r>
          </a:p>
          <a:p>
            <a:pPr marL="152400" indent="-152400">
              <a:lnSpc>
                <a:spcPct val="80000"/>
              </a:lnSpc>
            </a:pPr>
            <a:endParaRPr lang="en-IN" dirty="0" smtClean="0"/>
          </a:p>
          <a:p>
            <a:pPr marL="152400" indent="-152400">
              <a:lnSpc>
                <a:spcPct val="80000"/>
              </a:lnSpc>
              <a:buFont typeface="Times New Roman" pitchFamily="18" charset="0"/>
              <a:buAutoNum type="arabicPeriod"/>
            </a:pPr>
            <a:r>
              <a:rPr lang="en-IN" dirty="0" smtClean="0"/>
              <a:t>Data is contributed from multiple branches of an organization, each using different conventions and standards. Before the data can be used, it may need to be formatted differently. For example, you may need to combine the first name and the last name into one column.</a:t>
            </a:r>
          </a:p>
          <a:p>
            <a:pPr marL="152400" indent="-152400">
              <a:lnSpc>
                <a:spcPct val="80000"/>
              </a:lnSpc>
              <a:buFont typeface="Times New Roman" pitchFamily="18" charset="0"/>
              <a:buAutoNum type="arabicPeriod"/>
            </a:pPr>
            <a:r>
              <a:rPr lang="en-IN" dirty="0" smtClean="0"/>
              <a:t>Data is rented or purchased. Before it can be used, the data may need to be standardized and cleaned to meet business standards. For example, an organization wants to verify that all the records use the same set of state abbreviations or the same set of product names.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8" name="Rectangle 3"/>
          <p:cNvSpPr>
            <a:spLocks noGrp="1" noRot="1" noChangeAspect="1" noChangeArrowheads="1" noTextEdit="1"/>
          </p:cNvSpPr>
          <p:nvPr>
            <p:ph type="sldImg"/>
          </p:nvPr>
        </p:nvSpPr>
        <p:spPr>
          <a:xfrm>
            <a:off x="1698625" y="674688"/>
            <a:ext cx="4572000" cy="34290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2" name="Rectangle 3"/>
          <p:cNvSpPr>
            <a:spLocks noGrp="1" noRot="1" noChangeAspect="1" noChangeArrowheads="1" noTextEdit="1"/>
          </p:cNvSpPr>
          <p:nvPr>
            <p:ph type="sldImg"/>
          </p:nvPr>
        </p:nvSpPr>
        <p:spPr>
          <a:xfrm>
            <a:off x="1698625" y="674688"/>
            <a:ext cx="4572000" cy="34290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6" name="Rectangle 1"/>
          <p:cNvSpPr>
            <a:spLocks noGrp="1" noRot="1" noChangeAspect="1" noChangeArrowheads="1" noTextEdit="1"/>
          </p:cNvSpPr>
          <p:nvPr>
            <p:ph type="sldImg"/>
          </p:nvPr>
        </p:nvSpPr>
        <p:spPr>
          <a:xfrm>
            <a:off x="1708150" y="601663"/>
            <a:ext cx="4670425" cy="3503612"/>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6,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ea typeface="ＭＳ Ｐゴシック" pitchFamily="34" charset="-128"/>
            </a:endParaRPr>
          </a:p>
        </p:txBody>
      </p:sp>
      <p:sp>
        <p:nvSpPr>
          <p:cNvPr id="12" name="Subtitle 11"/>
          <p:cNvSpPr>
            <a:spLocks noGrp="1"/>
          </p:cNvSpPr>
          <p:nvPr>
            <p:ph type="subTitle" idx="1"/>
          </p:nvPr>
        </p:nvSpPr>
        <p:spPr>
          <a:xfrm>
            <a:off x="1106013" y="3073408"/>
            <a:ext cx="5652089" cy="1143008"/>
          </a:xfrm>
        </p:spPr>
        <p:txBody>
          <a:bodyPr/>
          <a:lstStyle/>
          <a:p>
            <a:pPr>
              <a:buClrTx/>
            </a:pPr>
            <a:r>
              <a:rPr lang="en-US" dirty="0" smtClean="0">
                <a:ea typeface="ＭＳ Ｐゴシック" pitchFamily="34" charset="-128"/>
              </a:rPr>
              <a:t>Lesson 1. Introduction to SSIS</a:t>
            </a:r>
            <a:endParaRPr lang="en-US" dirty="0">
              <a:ea typeface="ＭＳ Ｐゴシック" pitchFamily="34" charset="-128"/>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7123113" y="1576388"/>
            <a:ext cx="1868487" cy="1471612"/>
            <a:chOff x="4176" y="993"/>
            <a:chExt cx="1273" cy="1119"/>
          </a:xfrm>
        </p:grpSpPr>
        <p:sp>
          <p:nvSpPr>
            <p:cNvPr id="10245"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IN">
                <a:solidFill>
                  <a:schemeClr val="tx2"/>
                </a:solidFill>
                <a:latin typeface="Arial" pitchFamily="34" charset="0"/>
                <a:cs typeface="Arial" pitchFamily="34" charset="0"/>
              </a:endParaRPr>
            </a:p>
          </p:txBody>
        </p:sp>
        <p:pic>
          <p:nvPicPr>
            <p:cNvPr id="10246"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
        <p:nvSpPr>
          <p:cNvPr id="10243" name="Content Placeholder 12"/>
          <p:cNvSpPr>
            <a:spLocks/>
          </p:cNvSpPr>
          <p:nvPr/>
        </p:nvSpPr>
        <p:spPr bwMode="auto">
          <a:xfrm>
            <a:off x="319088" y="1233488"/>
            <a:ext cx="66913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 </a:t>
            </a:r>
            <a:r>
              <a:rPr lang="en-IN" b="1" dirty="0">
                <a:latin typeface="Candara" panose="020E0502030303020204" pitchFamily="34" charset="0"/>
              </a:rPr>
              <a:t>SSIS includes graphical tools and wizards for building packages that contains complex tasks such as</a:t>
            </a:r>
            <a:r>
              <a:rPr lang="en-US" b="1" dirty="0">
                <a:latin typeface="Candara" panose="020E0502030303020204" pitchFamily="34" charset="0"/>
              </a:rPr>
              <a:t>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FTP operations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SQL statement execution</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e-mail messaging</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extracting and loading data</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aggregating, merging </a:t>
            </a:r>
            <a:r>
              <a:rPr lang="en-IN" sz="1600" dirty="0" smtClean="0">
                <a:latin typeface="Candara" panose="020E0502030303020204" pitchFamily="34" charset="0"/>
              </a:rPr>
              <a:t>etc</a:t>
            </a:r>
            <a:endParaRPr lang="en-US" dirty="0">
              <a:solidFill>
                <a:schemeClr val="tx2"/>
              </a:solidFill>
              <a:latin typeface="Arial" pitchFamily="34" charset="0"/>
              <a:cs typeface="Arial"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Question 2: ________________ tasks helps us to add procedural activities to manage the execution of the </a:t>
            </a:r>
            <a:r>
              <a:rPr lang="en-US" b="1" dirty="0" smtClean="0">
                <a:latin typeface="Candara" panose="020E0502030303020204" pitchFamily="34" charset="0"/>
              </a:rPr>
              <a:t>package</a:t>
            </a:r>
            <a:endParaRPr lang="en-US" b="1"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Question 3: ______________ tasks does ETL activities</a:t>
            </a: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p:txBody>
      </p:sp>
      <p:sp>
        <p:nvSpPr>
          <p:cNvPr id="1024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
        <p:nvSpPr>
          <p:cNvPr id="3" name="Footer Placeholder 2"/>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Lesson Objectives</a:t>
            </a:r>
          </a:p>
        </p:txBody>
      </p:sp>
      <p:sp>
        <p:nvSpPr>
          <p:cNvPr id="4099" name="Content Placeholder 12"/>
          <p:cNvSpPr>
            <a:spLocks/>
          </p:cNvSpPr>
          <p:nvPr/>
        </p:nvSpPr>
        <p:spPr bwMode="auto">
          <a:xfrm>
            <a:off x="319088" y="1233488"/>
            <a:ext cx="6157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What is SSIS?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Components of SSIS</a:t>
            </a:r>
          </a:p>
        </p:txBody>
      </p:sp>
      <p:grpSp>
        <p:nvGrpSpPr>
          <p:cNvPr id="2" name="Group 8"/>
          <p:cNvGrpSpPr>
            <a:grpSpLocks/>
          </p:cNvGrpSpPr>
          <p:nvPr/>
        </p:nvGrpSpPr>
        <p:grpSpPr bwMode="auto">
          <a:xfrm>
            <a:off x="6934200" y="1576388"/>
            <a:ext cx="1716088" cy="1471612"/>
            <a:chOff x="4176" y="993"/>
            <a:chExt cx="1273" cy="1119"/>
          </a:xfrm>
        </p:grpSpPr>
        <p:sp>
          <p:nvSpPr>
            <p:cNvPr id="4101"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IN">
                <a:solidFill>
                  <a:schemeClr val="tx2"/>
                </a:solidFill>
                <a:latin typeface="Arial" pitchFamily="34" charset="0"/>
                <a:cs typeface="Arial" pitchFamily="34" charset="0"/>
              </a:endParaRPr>
            </a:p>
          </p:txBody>
        </p:sp>
        <p:pic>
          <p:nvPicPr>
            <p:cNvPr id="4102"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3" name="Footer Placeholder 2"/>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buClrTx/>
              <a:buSzTx/>
              <a:buFontTx/>
              <a:buNone/>
            </a:pPr>
            <a:r>
              <a:rPr lang="en-US" sz="2800" b="1" dirty="0">
                <a:latin typeface="Candara" pitchFamily="34" charset="0"/>
                <a:ea typeface="ヒラギノ角ゴ Pro W3"/>
                <a:cs typeface="Vani" pitchFamily="34" charset="0"/>
              </a:rPr>
              <a:t>What is SSIS?</a:t>
            </a:r>
          </a:p>
        </p:txBody>
      </p:sp>
      <p:sp>
        <p:nvSpPr>
          <p:cNvPr id="512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IN" b="1" dirty="0">
                <a:latin typeface="Candara" panose="020E0502030303020204" pitchFamily="34" charset="0"/>
              </a:rPr>
              <a:t>SQL Server Integration Services (SSIS) is a platform for building high performance data integration and workflow solutions, including Extraction, Transformation, and Loading (ETL) operations for data warehousing</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Font typeface="Wingdings" pitchFamily="2" charset="2"/>
              <a:buChar char="Ø"/>
            </a:pPr>
            <a:r>
              <a:rPr lang="en-IN" b="1" dirty="0">
                <a:latin typeface="Candara" panose="020E0502030303020204" pitchFamily="34" charset="0"/>
              </a:rPr>
              <a:t>SSIS includes graphical tools and wizards for building packages that contains complex tasks as a part of workflow such as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FTP operations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SQL statement execution</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e-mail messaging</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extracting and loading data</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transformations for cleaning</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aggregating, merging etc</a:t>
            </a:r>
            <a:endParaRPr lang="en-US" sz="1600" dirty="0">
              <a:latin typeface="Candara" panose="020E0502030303020204" pitchFamily="34" charset="0"/>
            </a:endParaRP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What is SSIS?</a:t>
            </a:r>
          </a:p>
        </p:txBody>
      </p:sp>
      <p:sp>
        <p:nvSpPr>
          <p:cNvPr id="6147"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IN" b="1" dirty="0">
                <a:latin typeface="Candara" panose="020E0502030303020204" pitchFamily="34" charset="0"/>
              </a:rPr>
              <a:t>It includes a rich set of built-in tasks and transformations so as we can create data migration and transformation solutions without writing a single line of code</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We can also extend the SSIS Package Tasks by creating custom code tasks</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SSIS scales up very well for building enterprise-level data integration and data transformations solutions</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Components of SSIS</a:t>
            </a:r>
          </a:p>
        </p:txBody>
      </p:sp>
      <p:sp>
        <p:nvSpPr>
          <p:cNvPr id="7171"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IN" b="1" dirty="0">
                <a:latin typeface="Candara" panose="020E0502030303020204" pitchFamily="34" charset="0"/>
              </a:rPr>
              <a:t>SSIS Designer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A graphical tool that you can use to create and maintain Integration Services packages. SSIS Designer is available in Business Intelligence Development Studio as part of an Integration Services project.</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Runtime engine </a:t>
            </a:r>
          </a:p>
          <a:p>
            <a:pPr marL="742950" lvl="1" indent="-285750">
              <a:spcBef>
                <a:spcPct val="20000"/>
              </a:spcBef>
              <a:buClr>
                <a:srgbClr val="00A1E4"/>
              </a:buClr>
              <a:buFont typeface="Arial" panose="020B0604020202020204" pitchFamily="34" charset="0"/>
              <a:buChar char="–"/>
            </a:pPr>
            <a:r>
              <a:rPr lang="en-IN" sz="1600" dirty="0">
                <a:latin typeface="Candara" panose="020E0502030303020204" pitchFamily="34" charset="0"/>
              </a:rPr>
              <a:t>The Integration Services runtime runs packages, and provides support for logging, breakpoints, configuration, connections, and transactions.</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Custom Tasks and other executables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The Integration Services run-time executables are the package but it can also include custom tasks that you develop.</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Components of SSIS</a:t>
            </a:r>
          </a:p>
        </p:txBody>
      </p:sp>
      <p:sp>
        <p:nvSpPr>
          <p:cNvPr id="8195"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IN" b="1" dirty="0">
                <a:latin typeface="Candara" panose="020E0502030303020204" pitchFamily="34" charset="0"/>
              </a:rPr>
              <a:t>Data Flow engine (also known as the pipeline)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The data flow engine provides the in-memory buffers that move data from source to destination, and calls the sources that extract data from files and relational databases. The data flow engine also manages the transformations that modify data</a:t>
            </a:r>
          </a:p>
          <a:p>
            <a:pPr marL="342900" indent="-342900">
              <a:spcBef>
                <a:spcPct val="20000"/>
              </a:spcBef>
              <a:buClr>
                <a:srgbClr val="00A1E4"/>
              </a:buClr>
              <a:buFont typeface="Wingdings" pitchFamily="2" charset="2"/>
              <a:buChar char="Ø"/>
            </a:pPr>
            <a:r>
              <a:rPr lang="en-US" b="1" dirty="0">
                <a:latin typeface="Candara" panose="020E0502030303020204" pitchFamily="34" charset="0"/>
              </a:rPr>
              <a:t>Control Flow Tasks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Control Flow Tasks helps us to add procedural activities to manage the execution of the package. It includes tasks like looping, decision making.</a:t>
            </a:r>
          </a:p>
          <a:p>
            <a:pPr marL="342900" indent="-342900">
              <a:spcBef>
                <a:spcPct val="20000"/>
              </a:spcBef>
              <a:buClr>
                <a:srgbClr val="00A1E4"/>
              </a:buClr>
              <a:buFont typeface="Wingdings" pitchFamily="2" charset="2"/>
              <a:buChar char="Ø"/>
            </a:pPr>
            <a:r>
              <a:rPr lang="en-US" b="1" dirty="0">
                <a:latin typeface="Candara" panose="020E0502030303020204" pitchFamily="34" charset="0"/>
              </a:rPr>
              <a:t>Data Flow Tasks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These tasks directly helps us to do ETL activities (Extract, Transform and Load)</a:t>
            </a:r>
            <a:endParaRPr lang="en-IN" sz="1600" dirty="0">
              <a:latin typeface="Candara" panose="020E0502030303020204" pitchFamily="34" charset="0"/>
            </a:endParaRPr>
          </a:p>
          <a:p>
            <a:pPr marL="342900" indent="-342900" defTabSz="914400" eaLnBrk="0" hangingPunct="0">
              <a:spcBef>
                <a:spcPct val="20000"/>
              </a:spcBef>
              <a:buClrTx/>
              <a:buSzTx/>
              <a:buFont typeface="Arial" pitchFamily="34" charset="0"/>
              <a:buChar char="•"/>
            </a:pPr>
            <a:endParaRPr lang="en-US" dirty="0">
              <a:solidFill>
                <a:schemeClr val="tx2"/>
              </a:solidFill>
              <a:latin typeface="Arial" pitchFamily="34" charset="0"/>
              <a:cs typeface="Arial" pitchFamily="34" charset="0"/>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9219"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What is SSIS?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Components of SSIS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A01BC-B0DF-4224-9AB2-4D6414D78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2341</TotalTime>
  <Words>1646</Words>
  <Application>Microsoft Office PowerPoint</Application>
  <PresentationFormat>On-screen Show (4:3)</PresentationFormat>
  <Paragraphs>92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2_Office Theme</vt:lpstr>
      <vt:lpstr>SSIS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Anjana K Pathare</cp:lastModifiedBy>
  <cp:revision>225</cp:revision>
  <dcterms:created xsi:type="dcterms:W3CDTF">2012-05-18T02:59:15Z</dcterms:created>
  <dcterms:modified xsi:type="dcterms:W3CDTF">2016-06-06T04:12:55Z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