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84" r:id="rId5"/>
  </p:sldMasterIdLst>
  <p:notesMasterIdLst>
    <p:notesMasterId r:id="rId35"/>
  </p:notesMasterIdLst>
  <p:handoutMasterIdLst>
    <p:handoutMasterId r:id="rId36"/>
  </p:handoutMasterIdLst>
  <p:sldIdLst>
    <p:sldId id="300" r:id="rId6"/>
    <p:sldId id="258" r:id="rId7"/>
    <p:sldId id="260" r:id="rId8"/>
    <p:sldId id="315" r:id="rId9"/>
    <p:sldId id="320" r:id="rId10"/>
    <p:sldId id="301" r:id="rId11"/>
    <p:sldId id="316" r:id="rId12"/>
    <p:sldId id="302" r:id="rId13"/>
    <p:sldId id="303" r:id="rId14"/>
    <p:sldId id="304" r:id="rId15"/>
    <p:sldId id="309" r:id="rId16"/>
    <p:sldId id="310" r:id="rId17"/>
    <p:sldId id="311" r:id="rId18"/>
    <p:sldId id="313" r:id="rId19"/>
    <p:sldId id="305" r:id="rId20"/>
    <p:sldId id="319" r:id="rId21"/>
    <p:sldId id="306" r:id="rId22"/>
    <p:sldId id="312" r:id="rId23"/>
    <p:sldId id="307" r:id="rId24"/>
    <p:sldId id="308" r:id="rId25"/>
    <p:sldId id="314" r:id="rId26"/>
    <p:sldId id="318" r:id="rId27"/>
    <p:sldId id="321" r:id="rId28"/>
    <p:sldId id="322" r:id="rId29"/>
    <p:sldId id="323" r:id="rId30"/>
    <p:sldId id="324" r:id="rId31"/>
    <p:sldId id="325" r:id="rId32"/>
    <p:sldId id="290" r:id="rId33"/>
    <p:sldId id="292" r:id="rId34"/>
  </p:sldIdLst>
  <p:sldSz cx="9144000" cy="6858000" type="screen4x3"/>
  <p:notesSz cx="7099300" cy="10234613"/>
  <p:defaultTextStyle>
    <a:defPPr>
      <a:defRPr lang="en-GB"/>
    </a:defPPr>
    <a:lvl1pPr algn="l" defTabSz="449263"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Arial Unicode MS" pitchFamily="34" charset="-128"/>
        <a:cs typeface="Arial Unicode MS" pitchFamily="34" charset="-128"/>
      </a:defRPr>
    </a:lvl1pPr>
    <a:lvl2pPr marL="742950" indent="-285750" algn="l" defTabSz="449263"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Arial Unicode MS" pitchFamily="34" charset="-128"/>
        <a:cs typeface="Arial Unicode MS" pitchFamily="34" charset="-128"/>
      </a:defRPr>
    </a:lvl2pPr>
    <a:lvl3pPr marL="1143000" indent="-228600" algn="l" defTabSz="449263"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Arial Unicode MS" pitchFamily="34" charset="-128"/>
        <a:cs typeface="Arial Unicode MS" pitchFamily="34" charset="-128"/>
      </a:defRPr>
    </a:lvl3pPr>
    <a:lvl4pPr marL="1600200" indent="-228600" algn="l" defTabSz="449263"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Arial Unicode MS" pitchFamily="34" charset="-128"/>
        <a:cs typeface="Arial Unicode MS" pitchFamily="34" charset="-128"/>
      </a:defRPr>
    </a:lvl4pPr>
    <a:lvl5pPr marL="2057400" indent="-228600" algn="l" defTabSz="449263"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Arial Unicode MS" pitchFamily="34" charset="-128"/>
        <a:cs typeface="Arial Unicode MS" pitchFamily="34" charset="-128"/>
      </a:defRPr>
    </a:lvl5pPr>
    <a:lvl6pPr marL="2286000" algn="l" defTabSz="914400" rtl="0" eaLnBrk="1" latinLnBrk="0" hangingPunct="1">
      <a:defRPr kern="1200">
        <a:solidFill>
          <a:schemeClr val="bg1"/>
        </a:solidFill>
        <a:latin typeface="Arial" pitchFamily="34" charset="0"/>
        <a:ea typeface="Arial Unicode MS" pitchFamily="34" charset="-128"/>
        <a:cs typeface="Arial Unicode MS" pitchFamily="34" charset="-128"/>
      </a:defRPr>
    </a:lvl6pPr>
    <a:lvl7pPr marL="2743200" algn="l" defTabSz="914400" rtl="0" eaLnBrk="1" latinLnBrk="0" hangingPunct="1">
      <a:defRPr kern="1200">
        <a:solidFill>
          <a:schemeClr val="bg1"/>
        </a:solidFill>
        <a:latin typeface="Arial" pitchFamily="34" charset="0"/>
        <a:ea typeface="Arial Unicode MS" pitchFamily="34" charset="-128"/>
        <a:cs typeface="Arial Unicode MS" pitchFamily="34" charset="-128"/>
      </a:defRPr>
    </a:lvl7pPr>
    <a:lvl8pPr marL="3200400" algn="l" defTabSz="914400" rtl="0" eaLnBrk="1" latinLnBrk="0" hangingPunct="1">
      <a:defRPr kern="1200">
        <a:solidFill>
          <a:schemeClr val="bg1"/>
        </a:solidFill>
        <a:latin typeface="Arial" pitchFamily="34" charset="0"/>
        <a:ea typeface="Arial Unicode MS" pitchFamily="34" charset="-128"/>
        <a:cs typeface="Arial Unicode MS" pitchFamily="34" charset="-128"/>
      </a:defRPr>
    </a:lvl8pPr>
    <a:lvl9pPr marL="3657600" algn="l" defTabSz="914400" rtl="0" eaLnBrk="1" latinLnBrk="0" hangingPunct="1">
      <a:defRPr kern="1200">
        <a:solidFill>
          <a:schemeClr val="bg1"/>
        </a:solidFill>
        <a:latin typeface="Arial" pitchFamily="34" charset="0"/>
        <a:ea typeface="Arial Unicode MS" pitchFamily="34" charset="-128"/>
        <a:cs typeface="Arial Unicode MS" pitchFamily="34"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45008" autoAdjust="0"/>
  </p:normalViewPr>
  <p:slideViewPr>
    <p:cSldViewPr showGuides="1">
      <p:cViewPr>
        <p:scale>
          <a:sx n="62" d="100"/>
          <a:sy n="62" d="100"/>
        </p:scale>
        <p:origin x="-1596" y="-72"/>
      </p:cViewPr>
      <p:guideLst>
        <p:guide orient="horz" pos="768"/>
        <p:guide pos="192"/>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66" d="100"/>
        <a:sy n="66" d="100"/>
      </p:scale>
      <p:origin x="0" y="0"/>
    </p:cViewPr>
  </p:sorterViewPr>
  <p:notesViewPr>
    <p:cSldViewPr showGuides="1">
      <p:cViewPr>
        <p:scale>
          <a:sx n="60" d="100"/>
          <a:sy n="60" d="100"/>
        </p:scale>
        <p:origin x="-2358" y="-462"/>
      </p:cViewPr>
      <p:guideLst>
        <p:guide orient="horz" pos="487"/>
        <p:guide pos="94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wrap="square" lIns="99048" tIns="49524" rIns="99048" bIns="49524" numCol="1" anchor="t" anchorCtr="0" compatLnSpc="1">
            <a:prstTxWarp prst="textNoShape">
              <a:avLst/>
            </a:prstTxWarp>
          </a:bodyPr>
          <a:lstStyle>
            <a:lvl1pPr>
              <a:defRPr sz="1300"/>
            </a:lvl1pPr>
          </a:lstStyle>
          <a:p>
            <a:pPr>
              <a:defRPr/>
            </a:pPr>
            <a:endParaRPr lang="en-US"/>
          </a:p>
        </p:txBody>
      </p:sp>
      <p:sp>
        <p:nvSpPr>
          <p:cNvPr id="3" name="Date Placeholder 2"/>
          <p:cNvSpPr>
            <a:spLocks noGrp="1"/>
          </p:cNvSpPr>
          <p:nvPr>
            <p:ph type="dt" sz="quarter" idx="1"/>
          </p:nvPr>
        </p:nvSpPr>
        <p:spPr>
          <a:xfrm>
            <a:off x="4021138" y="0"/>
            <a:ext cx="3076575" cy="511175"/>
          </a:xfrm>
          <a:prstGeom prst="rect">
            <a:avLst/>
          </a:prstGeom>
        </p:spPr>
        <p:txBody>
          <a:bodyPr vert="horz" lIns="99048" tIns="49524" rIns="99048" bIns="49524" rtlCol="0"/>
          <a:lstStyle>
            <a:lvl1pPr algn="r">
              <a:defRPr sz="1300">
                <a:latin typeface="Arial" charset="0"/>
              </a:defRPr>
            </a:lvl1pPr>
          </a:lstStyle>
          <a:p>
            <a:pPr>
              <a:defRPr/>
            </a:pPr>
            <a:fld id="{A7EA9152-06A4-46BA-86B8-B34043C53E53}" type="datetimeFigureOut">
              <a:rPr lang="en-US"/>
              <a:pPr>
                <a:defRPr/>
              </a:pPr>
              <a:t>6/6/2016</a:t>
            </a:fld>
            <a:endParaRPr lang="en-US"/>
          </a:p>
        </p:txBody>
      </p:sp>
      <p:sp>
        <p:nvSpPr>
          <p:cNvPr id="4" name="Footer Placeholder 3"/>
          <p:cNvSpPr>
            <a:spLocks noGrp="1"/>
          </p:cNvSpPr>
          <p:nvPr>
            <p:ph type="ftr" sz="quarter" idx="2"/>
          </p:nvPr>
        </p:nvSpPr>
        <p:spPr>
          <a:xfrm>
            <a:off x="0" y="9721850"/>
            <a:ext cx="3076575" cy="511175"/>
          </a:xfrm>
          <a:prstGeom prst="rect">
            <a:avLst/>
          </a:prstGeom>
        </p:spPr>
        <p:txBody>
          <a:bodyPr vert="horz" wrap="square" lIns="99048" tIns="49524" rIns="99048" bIns="49524" numCol="1" anchor="b" anchorCtr="0" compatLnSpc="1">
            <a:prstTxWarp prst="textNoShape">
              <a:avLst/>
            </a:prstTxWarp>
          </a:bodyPr>
          <a:lstStyle>
            <a:lvl1pPr>
              <a:defRPr sz="1300"/>
            </a:lvl1pPr>
          </a:lstStyle>
          <a:p>
            <a:pPr>
              <a:defRPr/>
            </a:pPr>
            <a:endParaRPr lang="en-US"/>
          </a:p>
        </p:txBody>
      </p:sp>
      <p:sp>
        <p:nvSpPr>
          <p:cNvPr id="5" name="Slide Number Placeholder 4"/>
          <p:cNvSpPr>
            <a:spLocks noGrp="1"/>
          </p:cNvSpPr>
          <p:nvPr>
            <p:ph type="sldNum" sz="quarter" idx="3"/>
          </p:nvPr>
        </p:nvSpPr>
        <p:spPr>
          <a:xfrm>
            <a:off x="4021138" y="9721850"/>
            <a:ext cx="3076575" cy="511175"/>
          </a:xfrm>
          <a:prstGeom prst="rect">
            <a:avLst/>
          </a:prstGeom>
        </p:spPr>
        <p:txBody>
          <a:bodyPr vert="horz" lIns="99048" tIns="49524" rIns="99048" bIns="49524" rtlCol="0" anchor="b"/>
          <a:lstStyle>
            <a:lvl1pPr algn="r">
              <a:defRPr sz="1300">
                <a:latin typeface="Arial" charset="0"/>
              </a:defRPr>
            </a:lvl1pPr>
          </a:lstStyle>
          <a:p>
            <a:pPr>
              <a:defRPr/>
            </a:pPr>
            <a:fld id="{3B14D1D3-9D20-4485-BEAB-A849EC6928F0}" type="slidenum">
              <a:rPr lang="en-US"/>
              <a:pPr>
                <a:defRPr/>
              </a:pPr>
              <a:t>‹#›</a:t>
            </a:fld>
            <a:endParaRPr lang="en-US"/>
          </a:p>
        </p:txBody>
      </p:sp>
    </p:spTree>
    <p:extLst>
      <p:ext uri="{BB962C8B-B14F-4D97-AF65-F5344CB8AC3E}">
        <p14:creationId xmlns:p14="http://schemas.microsoft.com/office/powerpoint/2010/main" val="10133966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7099300" cy="10234613"/>
          </a:xfrm>
          <a:prstGeom prst="roundRect">
            <a:avLst>
              <a:gd name="adj" fmla="val 23"/>
            </a:avLst>
          </a:prstGeom>
          <a:solidFill>
            <a:srgbClr val="FFFFFF"/>
          </a:solidFill>
          <a:ln w="9525">
            <a:noFill/>
            <a:round/>
            <a:headEnd/>
            <a:tailEnd/>
          </a:ln>
          <a:effectLst/>
        </p:spPr>
        <p:txBody>
          <a:bodyPr wrap="none" lIns="99048" tIns="49524" rIns="99048" bIns="49524" anchor="ctr"/>
          <a:lstStyle/>
          <a:p>
            <a:pPr>
              <a:defRPr/>
            </a:pPr>
            <a:endParaRPr lang="en-US">
              <a:latin typeface="Arial" charset="0"/>
            </a:endParaRPr>
          </a:p>
        </p:txBody>
      </p:sp>
      <p:sp>
        <p:nvSpPr>
          <p:cNvPr id="32771" name="Rectangle 2"/>
          <p:cNvSpPr>
            <a:spLocks noGrp="1" noRot="1" noChangeAspect="1" noChangeArrowheads="1"/>
          </p:cNvSpPr>
          <p:nvPr>
            <p:ph type="sldImg"/>
          </p:nvPr>
        </p:nvSpPr>
        <p:spPr bwMode="auto">
          <a:xfrm>
            <a:off x="1492250" y="939800"/>
            <a:ext cx="5226050" cy="3919538"/>
          </a:xfrm>
          <a:prstGeom prst="rect">
            <a:avLst/>
          </a:prstGeom>
          <a:solidFill>
            <a:srgbClr val="FFFFFF"/>
          </a:solidFill>
          <a:ln w="9360">
            <a:solidFill>
              <a:srgbClr val="000000"/>
            </a:solidFill>
            <a:miter lim="800000"/>
            <a:headEnd/>
            <a:tailEnd/>
          </a:ln>
        </p:spPr>
      </p:sp>
      <p:sp>
        <p:nvSpPr>
          <p:cNvPr id="3075" name="Rectangle 3"/>
          <p:cNvSpPr>
            <a:spLocks noGrp="1" noChangeArrowheads="1"/>
          </p:cNvSpPr>
          <p:nvPr>
            <p:ph type="body"/>
          </p:nvPr>
        </p:nvSpPr>
        <p:spPr bwMode="auto">
          <a:xfrm>
            <a:off x="1492250" y="5118100"/>
            <a:ext cx="5181600" cy="4433888"/>
          </a:xfrm>
          <a:prstGeom prst="rect">
            <a:avLst/>
          </a:prstGeom>
          <a:noFill/>
          <a:ln w="9525">
            <a:noFill/>
            <a:round/>
            <a:headEnd/>
            <a:tailEnd/>
          </a:ln>
          <a:effectLst/>
        </p:spPr>
        <p:txBody>
          <a:bodyPr vert="horz" wrap="square" lIns="97488" tIns="50694" rIns="97488" bIns="50694" numCol="1" anchor="t" anchorCtr="0" compatLnSpc="1">
            <a:prstTxWarp prst="textNoShape">
              <a:avLst/>
            </a:prstTxWarp>
          </a:bodyPr>
          <a:lstStyle/>
          <a:p>
            <a:pPr lvl="0"/>
            <a:endParaRPr lang="en-US" noProof="0" dirty="0" smtClean="0"/>
          </a:p>
        </p:txBody>
      </p:sp>
      <p:sp>
        <p:nvSpPr>
          <p:cNvPr id="3077" name="Line 5"/>
          <p:cNvSpPr>
            <a:spLocks noChangeShapeType="1"/>
          </p:cNvSpPr>
          <p:nvPr/>
        </p:nvSpPr>
        <p:spPr bwMode="auto">
          <a:xfrm>
            <a:off x="1033463" y="657225"/>
            <a:ext cx="1587" cy="8955088"/>
          </a:xfrm>
          <a:prstGeom prst="line">
            <a:avLst/>
          </a:prstGeom>
          <a:noFill/>
          <a:ln w="9360">
            <a:solidFill>
              <a:srgbClr val="000000"/>
            </a:solidFill>
            <a:miter lim="800000"/>
            <a:headEnd/>
            <a:tailEnd/>
          </a:ln>
          <a:effectLst/>
        </p:spPr>
        <p:txBody>
          <a:bodyPr lIns="99048" tIns="49524" rIns="99048" bIns="49524"/>
          <a:lstStyle/>
          <a:p>
            <a:pPr>
              <a:defRPr/>
            </a:pPr>
            <a:endParaRPr lang="en-US">
              <a:latin typeface="Arial" charset="0"/>
            </a:endParaRPr>
          </a:p>
        </p:txBody>
      </p:sp>
      <p:sp>
        <p:nvSpPr>
          <p:cNvPr id="9" name="Rectangle 7"/>
          <p:cNvSpPr txBox="1">
            <a:spLocks noChangeArrowheads="1"/>
          </p:cNvSpPr>
          <p:nvPr/>
        </p:nvSpPr>
        <p:spPr bwMode="auto">
          <a:xfrm>
            <a:off x="273050" y="130175"/>
            <a:ext cx="6477000" cy="262732"/>
          </a:xfrm>
          <a:prstGeom prst="rect">
            <a:avLst/>
          </a:prstGeom>
          <a:noFill/>
          <a:ln w="9525">
            <a:noFill/>
            <a:round/>
            <a:headEnd/>
            <a:tailEnd/>
          </a:ln>
          <a:effectLst/>
        </p:spPr>
        <p:txBody>
          <a:bodyPr lIns="97488" tIns="50694" rIns="97488" bIns="50694" anchor="ctr" anchorCtr="0"/>
          <a:lstStyle>
            <a:lvl1pPr>
              <a:buClrTx/>
              <a:buFontTx/>
              <a:buNone/>
              <a:tabLst>
                <a:tab pos="0" algn="l"/>
                <a:tab pos="990478" algn="l"/>
                <a:tab pos="1980956" algn="l"/>
                <a:tab pos="2971434" algn="l"/>
                <a:tab pos="3961912" algn="l"/>
                <a:tab pos="4952390" algn="l"/>
                <a:tab pos="5942868" algn="l"/>
                <a:tab pos="6933347" algn="l"/>
                <a:tab pos="7923825" algn="l"/>
                <a:tab pos="8914303" algn="l"/>
                <a:tab pos="9904781" algn="l"/>
                <a:tab pos="10895259" algn="l"/>
              </a:tabLst>
              <a:defRPr sz="1300">
                <a:solidFill>
                  <a:srgbClr val="000000"/>
                </a:solidFill>
              </a:defRPr>
            </a:lvl1pPr>
          </a:lstStyle>
          <a:p>
            <a:pPr>
              <a:defRPr/>
            </a:pPr>
            <a:r>
              <a:rPr lang="en-IN" sz="1200" b="1" dirty="0" smtClean="0">
                <a:latin typeface="Candara" pitchFamily="34" charset="0"/>
              </a:rPr>
              <a:t>SSIS	                                                                       </a:t>
            </a:r>
            <a:r>
              <a:rPr lang="en-US" sz="1200" b="1" dirty="0" smtClean="0">
                <a:solidFill>
                  <a:schemeClr val="tx2"/>
                </a:solidFill>
                <a:latin typeface="Candara" pitchFamily="34" charset="0"/>
                <a:ea typeface="ＭＳ Ｐゴシック" pitchFamily="34" charset="-128"/>
              </a:rPr>
              <a:t>Introduction to Control and Data Flow Tasks</a:t>
            </a:r>
            <a:endParaRPr lang="en-IN" sz="1200" b="1" dirty="0">
              <a:latin typeface="Candara" pitchFamily="34" charset="0"/>
            </a:endParaRPr>
          </a:p>
        </p:txBody>
      </p:sp>
      <p:sp>
        <p:nvSpPr>
          <p:cNvPr id="10" name="Rectangle 4"/>
          <p:cNvSpPr txBox="1">
            <a:spLocks noChangeArrowheads="1"/>
          </p:cNvSpPr>
          <p:nvPr/>
        </p:nvSpPr>
        <p:spPr bwMode="auto">
          <a:xfrm>
            <a:off x="3930650" y="9559924"/>
            <a:ext cx="2838450" cy="281782"/>
          </a:xfrm>
          <a:prstGeom prst="rect">
            <a:avLst/>
          </a:prstGeom>
          <a:noFill/>
          <a:ln w="9525">
            <a:noFill/>
            <a:round/>
            <a:headEnd/>
            <a:tailEnd/>
          </a:ln>
          <a:effectLst/>
        </p:spPr>
        <p:txBody>
          <a:bodyPr lIns="97488" tIns="50694" rIns="97488" bIns="50694" anchor="ctr" anchorCtr="0"/>
          <a:lstStyle>
            <a:lvl1pPr algn="r">
              <a:buSzPct val="45000"/>
              <a:buFont typeface="Wingdings" pitchFamily="2" charset="2"/>
              <a:buNone/>
              <a:tabLst>
                <a:tab pos="784128" algn="l"/>
                <a:tab pos="1568257" algn="l"/>
                <a:tab pos="2352385" algn="l"/>
              </a:tabLst>
              <a:defRPr sz="1100">
                <a:solidFill>
                  <a:srgbClr val="000000"/>
                </a:solidFill>
              </a:defRPr>
            </a:lvl1pPr>
          </a:lstStyle>
          <a:p>
            <a:pPr>
              <a:defRPr/>
            </a:pPr>
            <a:r>
              <a:rPr lang="en-US" sz="1200" dirty="0" smtClean="0">
                <a:latin typeface="Candara" pitchFamily="34" charset="0"/>
              </a:rPr>
              <a:t>Page 2-</a:t>
            </a:r>
            <a:fld id="{DD0A9F3B-ADF3-49E0-B57B-B106ECE575BE}" type="slidenum">
              <a:rPr lang="en-US" sz="1200" smtClean="0">
                <a:latin typeface="Candara" pitchFamily="34" charset="0"/>
              </a:rPr>
              <a:pPr>
                <a:defRPr/>
              </a:pPr>
              <a:t>‹#›</a:t>
            </a:fld>
            <a:r>
              <a:rPr lang="en-US" sz="1200" dirty="0" smtClean="0">
                <a:latin typeface="Candara" pitchFamily="34" charset="0"/>
              </a:rPr>
              <a:t> </a:t>
            </a:r>
            <a:endParaRPr lang="en-US" sz="1200" dirty="0">
              <a:latin typeface="Candara" pitchFamily="34" charset="0"/>
            </a:endParaRPr>
          </a:p>
        </p:txBody>
      </p:sp>
    </p:spTree>
    <p:extLst>
      <p:ext uri="{BB962C8B-B14F-4D97-AF65-F5344CB8AC3E}">
        <p14:creationId xmlns:p14="http://schemas.microsoft.com/office/powerpoint/2010/main" val="1303004797"/>
      </p:ext>
    </p:extLst>
  </p:cSld>
  <p:clrMap bg1="lt1" tx1="dk1" bg2="lt2" tx2="dk2" accent1="accent1" accent2="accent2" accent3="accent3" accent4="accent4" accent5="accent5" accent6="accent6" hlink="hlink" folHlink="folHlink"/>
  <p:hf ftr="0" dt="0"/>
  <p:notesStyle>
    <a:lvl1pPr algn="l" defTabSz="449263" rtl="0" eaLnBrk="0" fontAlgn="base" hangingPunct="0">
      <a:spcBef>
        <a:spcPct val="30000"/>
      </a:spcBef>
      <a:spcAft>
        <a:spcPct val="0"/>
      </a:spcAft>
      <a:buClr>
        <a:srgbClr val="000000"/>
      </a:buClr>
      <a:buSzPct val="100000"/>
      <a:buFont typeface="Times New Roman" pitchFamily="18" charset="0"/>
      <a:defRPr sz="1000" kern="1200">
        <a:solidFill>
          <a:srgbClr val="000000"/>
        </a:solidFill>
        <a:latin typeface="Candara" pitchFamily="34"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sldNum" sz="quarter" idx="4294967295"/>
          </p:nvPr>
        </p:nvSpPr>
        <p:spPr bwMode="auto">
          <a:xfrm>
            <a:off x="4022725" y="9551988"/>
            <a:ext cx="2838450" cy="509587"/>
          </a:xfrm>
          <a:prstGeom prst="rect">
            <a:avLst/>
          </a:prstGeom>
          <a:noFill/>
          <a:ln>
            <a:miter lim="800000"/>
            <a:headEnd/>
            <a:tailEnd/>
          </a:ln>
        </p:spPr>
        <p:txBody>
          <a:bodyPr/>
          <a:lstStyle/>
          <a:p>
            <a:r>
              <a:rPr lang="en-US"/>
              <a:t>Page 1-</a:t>
            </a:r>
            <a:fld id="{B5C10B88-E883-43AE-9554-F1126A825075}" type="slidenum">
              <a:rPr lang="en-US"/>
              <a:pPr/>
              <a:t>1</a:t>
            </a:fld>
            <a:r>
              <a:rPr lang="en-US"/>
              <a:t> </a:t>
            </a:r>
          </a:p>
        </p:txBody>
      </p:sp>
      <p:sp>
        <p:nvSpPr>
          <p:cNvPr id="33795" name="Rectangle 7"/>
          <p:cNvSpPr>
            <a:spLocks noGrp="1" noChangeArrowheads="1"/>
          </p:cNvSpPr>
          <p:nvPr>
            <p:ph type="hdr" sz="quarter" idx="4294967295"/>
          </p:nvPr>
        </p:nvSpPr>
        <p:spPr bwMode="auto">
          <a:xfrm>
            <a:off x="157163" y="169863"/>
            <a:ext cx="6704012" cy="339725"/>
          </a:xfrm>
          <a:prstGeom prst="rect">
            <a:avLst/>
          </a:prstGeom>
          <a:noFill/>
          <a:ln>
            <a:miter lim="800000"/>
            <a:headEnd/>
            <a:tailEnd/>
          </a:ln>
        </p:spPr>
        <p:txBody>
          <a:bodyPr/>
          <a:lstStyle/>
          <a:p>
            <a:r>
              <a:rPr lang="en-IN"/>
              <a:t>Web Basics (HTML)			                        Introduction to Internet</a:t>
            </a:r>
          </a:p>
        </p:txBody>
      </p:sp>
      <p:sp>
        <p:nvSpPr>
          <p:cNvPr id="33796" name="Rectangle 2"/>
          <p:cNvSpPr>
            <a:spLocks noGrp="1" noRot="1" noChangeAspect="1" noChangeArrowheads="1" noTextEdit="1"/>
          </p:cNvSpPr>
          <p:nvPr>
            <p:ph type="sldImg"/>
          </p:nvPr>
        </p:nvSpPr>
        <p:spPr>
          <a:xfrm>
            <a:off x="1543050" y="773113"/>
            <a:ext cx="5126038" cy="3844925"/>
          </a:xfrm>
          <a:ln/>
        </p:spPr>
      </p:sp>
      <p:sp>
        <p:nvSpPr>
          <p:cNvPr id="33797" name="Rectangle 3"/>
          <p:cNvSpPr>
            <a:spLocks noGrp="1" noChangeArrowheads="1"/>
          </p:cNvSpPr>
          <p:nvPr>
            <p:ph type="body" idx="1"/>
          </p:nvPr>
        </p:nvSpPr>
        <p:spPr>
          <a:xfrm>
            <a:off x="1492250" y="5118100"/>
            <a:ext cx="4811713" cy="4435475"/>
          </a:xfrm>
          <a:noFill/>
          <a:ln/>
        </p:spPr>
        <p:txBody>
          <a:bodyPr/>
          <a:lstStyle/>
          <a:p>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4"/>
          <p:cNvSpPr>
            <a:spLocks noGrp="1" noChangeArrowheads="1"/>
          </p:cNvSpPr>
          <p:nvPr>
            <p:ph type="sldNum" sz="quarter" idx="4294967295"/>
          </p:nvPr>
        </p:nvSpPr>
        <p:spPr bwMode="auto">
          <a:xfrm>
            <a:off x="4022725" y="9551988"/>
            <a:ext cx="2838450" cy="509587"/>
          </a:xfrm>
          <a:prstGeom prst="rect">
            <a:avLst/>
          </a:prstGeom>
          <a:noFill/>
          <a:ln>
            <a:miter lim="800000"/>
            <a:headEnd/>
            <a:tailEnd/>
          </a:ln>
        </p:spPr>
        <p:txBody>
          <a:bodyPr/>
          <a:lstStyle/>
          <a:p>
            <a:r>
              <a:rPr lang="en-US"/>
              <a:t>Page 1-</a:t>
            </a:r>
            <a:fld id="{20BB6B30-F25F-4259-B44C-09BD8654387F}" type="slidenum">
              <a:rPr lang="en-US"/>
              <a:pPr/>
              <a:t>10</a:t>
            </a:fld>
            <a:r>
              <a:rPr lang="en-US"/>
              <a:t> </a:t>
            </a:r>
          </a:p>
        </p:txBody>
      </p:sp>
      <p:sp>
        <p:nvSpPr>
          <p:cNvPr id="43011" name="Rectangle 7"/>
          <p:cNvSpPr>
            <a:spLocks noGrp="1" noChangeArrowheads="1"/>
          </p:cNvSpPr>
          <p:nvPr>
            <p:ph type="hdr" sz="quarter" idx="4294967295"/>
          </p:nvPr>
        </p:nvSpPr>
        <p:spPr bwMode="auto">
          <a:xfrm>
            <a:off x="157163" y="169863"/>
            <a:ext cx="6704012" cy="339725"/>
          </a:xfrm>
          <a:prstGeom prst="rect">
            <a:avLst/>
          </a:prstGeom>
          <a:noFill/>
          <a:ln>
            <a:miter lim="800000"/>
            <a:headEnd/>
            <a:tailEnd/>
          </a:ln>
        </p:spPr>
        <p:txBody>
          <a:bodyPr/>
          <a:lstStyle/>
          <a:p>
            <a:r>
              <a:rPr lang="en-IN"/>
              <a:t>Web Basics (HTML)			                        Introduction to Internet</a:t>
            </a:r>
          </a:p>
        </p:txBody>
      </p:sp>
      <p:sp>
        <p:nvSpPr>
          <p:cNvPr id="43012" name="Rectangle 3"/>
          <p:cNvSpPr>
            <a:spLocks noGrp="1" noRot="1" noChangeAspect="1" noChangeArrowheads="1" noTextEdit="1"/>
          </p:cNvSpPr>
          <p:nvPr>
            <p:ph type="sldImg"/>
          </p:nvPr>
        </p:nvSpPr>
        <p:spPr>
          <a:xfrm>
            <a:off x="1492250" y="768350"/>
            <a:ext cx="5113338" cy="3836988"/>
          </a:xfr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4"/>
          <p:cNvSpPr>
            <a:spLocks noGrp="1" noChangeArrowheads="1"/>
          </p:cNvSpPr>
          <p:nvPr>
            <p:ph type="sldNum" sz="quarter" idx="4294967295"/>
          </p:nvPr>
        </p:nvSpPr>
        <p:spPr bwMode="auto">
          <a:xfrm>
            <a:off x="4022725" y="9551988"/>
            <a:ext cx="2838450" cy="509587"/>
          </a:xfrm>
          <a:prstGeom prst="rect">
            <a:avLst/>
          </a:prstGeom>
          <a:noFill/>
          <a:ln>
            <a:miter lim="800000"/>
            <a:headEnd/>
            <a:tailEnd/>
          </a:ln>
        </p:spPr>
        <p:txBody>
          <a:bodyPr/>
          <a:lstStyle/>
          <a:p>
            <a:r>
              <a:rPr lang="en-US"/>
              <a:t>Page 1-</a:t>
            </a:r>
            <a:fld id="{55223A13-7E68-4FC9-95CD-2F2FD121E788}" type="slidenum">
              <a:rPr lang="en-US"/>
              <a:pPr/>
              <a:t>11</a:t>
            </a:fld>
            <a:r>
              <a:rPr lang="en-US"/>
              <a:t> </a:t>
            </a:r>
          </a:p>
        </p:txBody>
      </p:sp>
      <p:sp>
        <p:nvSpPr>
          <p:cNvPr id="44035" name="Rectangle 7"/>
          <p:cNvSpPr>
            <a:spLocks noGrp="1" noChangeArrowheads="1"/>
          </p:cNvSpPr>
          <p:nvPr>
            <p:ph type="hdr" sz="quarter" idx="4294967295"/>
          </p:nvPr>
        </p:nvSpPr>
        <p:spPr bwMode="auto">
          <a:xfrm>
            <a:off x="157163" y="169863"/>
            <a:ext cx="6704012" cy="339725"/>
          </a:xfrm>
          <a:prstGeom prst="rect">
            <a:avLst/>
          </a:prstGeom>
          <a:noFill/>
          <a:ln>
            <a:miter lim="800000"/>
            <a:headEnd/>
            <a:tailEnd/>
          </a:ln>
        </p:spPr>
        <p:txBody>
          <a:bodyPr/>
          <a:lstStyle/>
          <a:p>
            <a:r>
              <a:rPr lang="en-IN"/>
              <a:t>Web Basics (HTML)			                        Introduction to Internet</a:t>
            </a:r>
          </a:p>
        </p:txBody>
      </p:sp>
      <p:sp>
        <p:nvSpPr>
          <p:cNvPr id="44036" name="Rectangle 3"/>
          <p:cNvSpPr>
            <a:spLocks noGrp="1" noRot="1" noChangeAspect="1" noChangeArrowheads="1" noTextEdit="1"/>
          </p:cNvSpPr>
          <p:nvPr>
            <p:ph type="sldImg"/>
          </p:nvPr>
        </p:nvSpPr>
        <p:spPr>
          <a:xfrm>
            <a:off x="1492250" y="768350"/>
            <a:ext cx="5113338" cy="3836988"/>
          </a:xfr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4"/>
          <p:cNvSpPr>
            <a:spLocks noGrp="1" noChangeArrowheads="1"/>
          </p:cNvSpPr>
          <p:nvPr>
            <p:ph type="sldNum" sz="quarter" idx="4294967295"/>
          </p:nvPr>
        </p:nvSpPr>
        <p:spPr bwMode="auto">
          <a:xfrm>
            <a:off x="4022725" y="9551988"/>
            <a:ext cx="2838450" cy="509587"/>
          </a:xfrm>
          <a:prstGeom prst="rect">
            <a:avLst/>
          </a:prstGeom>
          <a:noFill/>
          <a:ln>
            <a:miter lim="800000"/>
            <a:headEnd/>
            <a:tailEnd/>
          </a:ln>
        </p:spPr>
        <p:txBody>
          <a:bodyPr/>
          <a:lstStyle/>
          <a:p>
            <a:r>
              <a:rPr lang="en-US"/>
              <a:t>Page 1-</a:t>
            </a:r>
            <a:fld id="{D32AF5AB-FF16-43D6-8262-58BD832B1239}" type="slidenum">
              <a:rPr lang="en-US"/>
              <a:pPr/>
              <a:t>12</a:t>
            </a:fld>
            <a:r>
              <a:rPr lang="en-US"/>
              <a:t> </a:t>
            </a:r>
          </a:p>
        </p:txBody>
      </p:sp>
      <p:sp>
        <p:nvSpPr>
          <p:cNvPr id="45059" name="Rectangle 7"/>
          <p:cNvSpPr>
            <a:spLocks noGrp="1" noChangeArrowheads="1"/>
          </p:cNvSpPr>
          <p:nvPr>
            <p:ph type="hdr" sz="quarter" idx="4294967295"/>
          </p:nvPr>
        </p:nvSpPr>
        <p:spPr bwMode="auto">
          <a:xfrm>
            <a:off x="157163" y="169863"/>
            <a:ext cx="6704012" cy="339725"/>
          </a:xfrm>
          <a:prstGeom prst="rect">
            <a:avLst/>
          </a:prstGeom>
          <a:noFill/>
          <a:ln>
            <a:miter lim="800000"/>
            <a:headEnd/>
            <a:tailEnd/>
          </a:ln>
        </p:spPr>
        <p:txBody>
          <a:bodyPr/>
          <a:lstStyle/>
          <a:p>
            <a:r>
              <a:rPr lang="en-IN"/>
              <a:t>Web Basics (HTML)			                        Introduction to Internet</a:t>
            </a:r>
          </a:p>
        </p:txBody>
      </p:sp>
      <p:sp>
        <p:nvSpPr>
          <p:cNvPr id="45060" name="Rectangle 3"/>
          <p:cNvSpPr>
            <a:spLocks noGrp="1" noRot="1" noChangeAspect="1" noChangeArrowheads="1" noTextEdit="1"/>
          </p:cNvSpPr>
          <p:nvPr>
            <p:ph type="sldImg"/>
          </p:nvPr>
        </p:nvSpPr>
        <p:spPr>
          <a:xfrm>
            <a:off x="1492250" y="768350"/>
            <a:ext cx="5113338" cy="3836988"/>
          </a:xfr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4"/>
          <p:cNvSpPr>
            <a:spLocks noGrp="1" noChangeArrowheads="1"/>
          </p:cNvSpPr>
          <p:nvPr>
            <p:ph type="sldNum" sz="quarter" idx="4294967295"/>
          </p:nvPr>
        </p:nvSpPr>
        <p:spPr bwMode="auto">
          <a:xfrm>
            <a:off x="4022725" y="9551988"/>
            <a:ext cx="2838450" cy="509587"/>
          </a:xfrm>
          <a:prstGeom prst="rect">
            <a:avLst/>
          </a:prstGeom>
          <a:noFill/>
          <a:ln>
            <a:miter lim="800000"/>
            <a:headEnd/>
            <a:tailEnd/>
          </a:ln>
        </p:spPr>
        <p:txBody>
          <a:bodyPr/>
          <a:lstStyle/>
          <a:p>
            <a:r>
              <a:rPr lang="en-US"/>
              <a:t>Page 1-</a:t>
            </a:r>
            <a:fld id="{773F61A9-A507-474F-B304-D60C20A50EBA}" type="slidenum">
              <a:rPr lang="en-US"/>
              <a:pPr/>
              <a:t>13</a:t>
            </a:fld>
            <a:r>
              <a:rPr lang="en-US"/>
              <a:t> </a:t>
            </a:r>
          </a:p>
        </p:txBody>
      </p:sp>
      <p:sp>
        <p:nvSpPr>
          <p:cNvPr id="46083" name="Rectangle 7"/>
          <p:cNvSpPr>
            <a:spLocks noGrp="1" noChangeArrowheads="1"/>
          </p:cNvSpPr>
          <p:nvPr>
            <p:ph type="hdr" sz="quarter" idx="4294967295"/>
          </p:nvPr>
        </p:nvSpPr>
        <p:spPr bwMode="auto">
          <a:xfrm>
            <a:off x="157163" y="169863"/>
            <a:ext cx="6704012" cy="339725"/>
          </a:xfrm>
          <a:prstGeom prst="rect">
            <a:avLst/>
          </a:prstGeom>
          <a:noFill/>
          <a:ln>
            <a:miter lim="800000"/>
            <a:headEnd/>
            <a:tailEnd/>
          </a:ln>
        </p:spPr>
        <p:txBody>
          <a:bodyPr/>
          <a:lstStyle/>
          <a:p>
            <a:r>
              <a:rPr lang="en-IN"/>
              <a:t>Web Basics (HTML)			                        Introduction to Internet</a:t>
            </a:r>
          </a:p>
        </p:txBody>
      </p:sp>
      <p:sp>
        <p:nvSpPr>
          <p:cNvPr id="46084" name="Rectangle 3"/>
          <p:cNvSpPr>
            <a:spLocks noGrp="1" noRot="1" noChangeAspect="1" noChangeArrowheads="1" noTextEdit="1"/>
          </p:cNvSpPr>
          <p:nvPr>
            <p:ph type="sldImg"/>
          </p:nvPr>
        </p:nvSpPr>
        <p:spPr>
          <a:xfrm>
            <a:off x="1492250" y="768350"/>
            <a:ext cx="5113338" cy="3836988"/>
          </a:xfr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4"/>
          <p:cNvSpPr>
            <a:spLocks noGrp="1" noChangeArrowheads="1"/>
          </p:cNvSpPr>
          <p:nvPr>
            <p:ph type="sldNum" sz="quarter" idx="4294967295"/>
          </p:nvPr>
        </p:nvSpPr>
        <p:spPr bwMode="auto">
          <a:xfrm>
            <a:off x="4022725" y="9551988"/>
            <a:ext cx="2838450" cy="509587"/>
          </a:xfrm>
          <a:prstGeom prst="rect">
            <a:avLst/>
          </a:prstGeom>
          <a:noFill/>
          <a:ln>
            <a:miter lim="800000"/>
            <a:headEnd/>
            <a:tailEnd/>
          </a:ln>
        </p:spPr>
        <p:txBody>
          <a:bodyPr/>
          <a:lstStyle/>
          <a:p>
            <a:r>
              <a:rPr lang="en-US"/>
              <a:t>Page 1-</a:t>
            </a:r>
            <a:fld id="{3C85B0D2-64AE-43EA-B335-82FCB34ED41A}" type="slidenum">
              <a:rPr lang="en-US"/>
              <a:pPr/>
              <a:t>14</a:t>
            </a:fld>
            <a:r>
              <a:rPr lang="en-US"/>
              <a:t> </a:t>
            </a:r>
          </a:p>
        </p:txBody>
      </p:sp>
      <p:sp>
        <p:nvSpPr>
          <p:cNvPr id="47107" name="Rectangle 7"/>
          <p:cNvSpPr>
            <a:spLocks noGrp="1" noChangeArrowheads="1"/>
          </p:cNvSpPr>
          <p:nvPr>
            <p:ph type="hdr" sz="quarter" idx="4294967295"/>
          </p:nvPr>
        </p:nvSpPr>
        <p:spPr bwMode="auto">
          <a:xfrm>
            <a:off x="157163" y="169863"/>
            <a:ext cx="6704012" cy="339725"/>
          </a:xfrm>
          <a:prstGeom prst="rect">
            <a:avLst/>
          </a:prstGeom>
          <a:noFill/>
          <a:ln>
            <a:miter lim="800000"/>
            <a:headEnd/>
            <a:tailEnd/>
          </a:ln>
        </p:spPr>
        <p:txBody>
          <a:bodyPr/>
          <a:lstStyle/>
          <a:p>
            <a:r>
              <a:rPr lang="en-IN"/>
              <a:t>Web Basics (HTML)			                        Introduction to Internet</a:t>
            </a:r>
          </a:p>
        </p:txBody>
      </p:sp>
      <p:sp>
        <p:nvSpPr>
          <p:cNvPr id="47108" name="Rectangle 3"/>
          <p:cNvSpPr>
            <a:spLocks noGrp="1" noRot="1" noChangeAspect="1" noChangeArrowheads="1" noTextEdit="1"/>
          </p:cNvSpPr>
          <p:nvPr>
            <p:ph type="sldImg"/>
          </p:nvPr>
        </p:nvSpPr>
        <p:spPr>
          <a:xfrm>
            <a:off x="1492250" y="768350"/>
            <a:ext cx="5113338" cy="3836988"/>
          </a:xfr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4"/>
          <p:cNvSpPr>
            <a:spLocks noGrp="1" noChangeArrowheads="1"/>
          </p:cNvSpPr>
          <p:nvPr>
            <p:ph type="sldNum" sz="quarter" idx="4294967295"/>
          </p:nvPr>
        </p:nvSpPr>
        <p:spPr bwMode="auto">
          <a:xfrm>
            <a:off x="4022725" y="9551988"/>
            <a:ext cx="2838450" cy="509587"/>
          </a:xfrm>
          <a:prstGeom prst="rect">
            <a:avLst/>
          </a:prstGeom>
          <a:noFill/>
          <a:ln>
            <a:miter lim="800000"/>
            <a:headEnd/>
            <a:tailEnd/>
          </a:ln>
        </p:spPr>
        <p:txBody>
          <a:bodyPr/>
          <a:lstStyle/>
          <a:p>
            <a:r>
              <a:rPr lang="en-US"/>
              <a:t>Page 1-</a:t>
            </a:r>
            <a:fld id="{F404C4CA-295F-497D-97B2-7C4C9FFCD010}" type="slidenum">
              <a:rPr lang="en-US"/>
              <a:pPr/>
              <a:t>15</a:t>
            </a:fld>
            <a:r>
              <a:rPr lang="en-US"/>
              <a:t> </a:t>
            </a:r>
          </a:p>
        </p:txBody>
      </p:sp>
      <p:sp>
        <p:nvSpPr>
          <p:cNvPr id="48131" name="Rectangle 7"/>
          <p:cNvSpPr>
            <a:spLocks noGrp="1" noChangeArrowheads="1"/>
          </p:cNvSpPr>
          <p:nvPr>
            <p:ph type="hdr" sz="quarter" idx="4294967295"/>
          </p:nvPr>
        </p:nvSpPr>
        <p:spPr bwMode="auto">
          <a:xfrm>
            <a:off x="157163" y="169863"/>
            <a:ext cx="6704012" cy="339725"/>
          </a:xfrm>
          <a:prstGeom prst="rect">
            <a:avLst/>
          </a:prstGeom>
          <a:noFill/>
          <a:ln>
            <a:miter lim="800000"/>
            <a:headEnd/>
            <a:tailEnd/>
          </a:ln>
        </p:spPr>
        <p:txBody>
          <a:bodyPr/>
          <a:lstStyle/>
          <a:p>
            <a:r>
              <a:rPr lang="en-IN"/>
              <a:t>Web Basics (HTML)			                        Introduction to Internet</a:t>
            </a:r>
          </a:p>
        </p:txBody>
      </p:sp>
      <p:sp>
        <p:nvSpPr>
          <p:cNvPr id="48132" name="Rectangle 3"/>
          <p:cNvSpPr>
            <a:spLocks noGrp="1" noRot="1" noChangeAspect="1" noChangeArrowheads="1" noTextEdit="1"/>
          </p:cNvSpPr>
          <p:nvPr>
            <p:ph type="sldImg"/>
          </p:nvPr>
        </p:nvSpPr>
        <p:spPr>
          <a:xfrm>
            <a:off x="1492250" y="768350"/>
            <a:ext cx="5113338" cy="3836988"/>
          </a:xfr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4"/>
          <p:cNvSpPr>
            <a:spLocks noGrp="1" noChangeArrowheads="1"/>
          </p:cNvSpPr>
          <p:nvPr>
            <p:ph type="sldNum" sz="quarter" idx="4294967295"/>
          </p:nvPr>
        </p:nvSpPr>
        <p:spPr bwMode="auto">
          <a:xfrm>
            <a:off x="4022725" y="9551988"/>
            <a:ext cx="2838450" cy="509587"/>
          </a:xfrm>
          <a:prstGeom prst="rect">
            <a:avLst/>
          </a:prstGeom>
          <a:noFill/>
          <a:ln>
            <a:miter lim="800000"/>
            <a:headEnd/>
            <a:tailEnd/>
          </a:ln>
        </p:spPr>
        <p:txBody>
          <a:bodyPr/>
          <a:lstStyle/>
          <a:p>
            <a:r>
              <a:rPr lang="en-US"/>
              <a:t>Page 1-</a:t>
            </a:r>
            <a:fld id="{96E62D16-8AE2-4013-AF39-1FBEAF479659}" type="slidenum">
              <a:rPr lang="en-US"/>
              <a:pPr/>
              <a:t>16</a:t>
            </a:fld>
            <a:r>
              <a:rPr lang="en-US"/>
              <a:t> </a:t>
            </a:r>
          </a:p>
        </p:txBody>
      </p:sp>
      <p:sp>
        <p:nvSpPr>
          <p:cNvPr id="49155" name="Rectangle 7"/>
          <p:cNvSpPr>
            <a:spLocks noGrp="1" noChangeArrowheads="1"/>
          </p:cNvSpPr>
          <p:nvPr>
            <p:ph type="hdr" sz="quarter" idx="4294967295"/>
          </p:nvPr>
        </p:nvSpPr>
        <p:spPr bwMode="auto">
          <a:xfrm>
            <a:off x="157163" y="169863"/>
            <a:ext cx="6704012" cy="339725"/>
          </a:xfrm>
          <a:prstGeom prst="rect">
            <a:avLst/>
          </a:prstGeom>
          <a:noFill/>
          <a:ln>
            <a:miter lim="800000"/>
            <a:headEnd/>
            <a:tailEnd/>
          </a:ln>
        </p:spPr>
        <p:txBody>
          <a:bodyPr/>
          <a:lstStyle/>
          <a:p>
            <a:r>
              <a:rPr lang="en-IN"/>
              <a:t>Web Basics (HTML)			                        Introduction to Internet</a:t>
            </a:r>
          </a:p>
        </p:txBody>
      </p:sp>
      <p:sp>
        <p:nvSpPr>
          <p:cNvPr id="49156" name="Rectangle 3"/>
          <p:cNvSpPr>
            <a:spLocks noGrp="1" noRot="1" noChangeAspect="1" noChangeArrowheads="1" noTextEdit="1"/>
          </p:cNvSpPr>
          <p:nvPr>
            <p:ph type="sldImg"/>
          </p:nvPr>
        </p:nvSpPr>
        <p:spPr>
          <a:xfrm>
            <a:off x="1492250" y="768350"/>
            <a:ext cx="5113338" cy="3836988"/>
          </a:xfrm>
          <a:ln/>
        </p:spPr>
      </p:sp>
      <p:sp>
        <p:nvSpPr>
          <p:cNvPr id="49157" name="Rectangle 3"/>
          <p:cNvSpPr>
            <a:spLocks noGrp="1" noChangeArrowheads="1"/>
          </p:cNvSpPr>
          <p:nvPr>
            <p:ph type="body" idx="1"/>
          </p:nvPr>
        </p:nvSpPr>
        <p:spPr>
          <a:noFill/>
          <a:ln/>
        </p:spPr>
        <p:txBody>
          <a:bodyPr/>
          <a:lstStyle/>
          <a:p>
            <a:endParaRPr lang="en-I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4"/>
          <p:cNvSpPr>
            <a:spLocks noGrp="1" noChangeArrowheads="1"/>
          </p:cNvSpPr>
          <p:nvPr>
            <p:ph type="sldNum" sz="quarter" idx="4294967295"/>
          </p:nvPr>
        </p:nvSpPr>
        <p:spPr bwMode="auto">
          <a:xfrm>
            <a:off x="4022725" y="9551988"/>
            <a:ext cx="2838450" cy="509587"/>
          </a:xfrm>
          <a:prstGeom prst="rect">
            <a:avLst/>
          </a:prstGeom>
          <a:noFill/>
          <a:ln>
            <a:miter lim="800000"/>
            <a:headEnd/>
            <a:tailEnd/>
          </a:ln>
        </p:spPr>
        <p:txBody>
          <a:bodyPr/>
          <a:lstStyle/>
          <a:p>
            <a:r>
              <a:rPr lang="en-US"/>
              <a:t>Page 1-</a:t>
            </a:r>
            <a:fld id="{353D1B7C-7B17-4758-90BD-E17C51B6794D}" type="slidenum">
              <a:rPr lang="en-US"/>
              <a:pPr/>
              <a:t>17</a:t>
            </a:fld>
            <a:r>
              <a:rPr lang="en-US"/>
              <a:t> </a:t>
            </a:r>
          </a:p>
        </p:txBody>
      </p:sp>
      <p:sp>
        <p:nvSpPr>
          <p:cNvPr id="50179" name="Rectangle 7"/>
          <p:cNvSpPr>
            <a:spLocks noGrp="1" noChangeArrowheads="1"/>
          </p:cNvSpPr>
          <p:nvPr>
            <p:ph type="hdr" sz="quarter" idx="4294967295"/>
          </p:nvPr>
        </p:nvSpPr>
        <p:spPr bwMode="auto">
          <a:xfrm>
            <a:off x="157163" y="169863"/>
            <a:ext cx="6704012" cy="339725"/>
          </a:xfrm>
          <a:prstGeom prst="rect">
            <a:avLst/>
          </a:prstGeom>
          <a:noFill/>
          <a:ln>
            <a:miter lim="800000"/>
            <a:headEnd/>
            <a:tailEnd/>
          </a:ln>
        </p:spPr>
        <p:txBody>
          <a:bodyPr/>
          <a:lstStyle/>
          <a:p>
            <a:r>
              <a:rPr lang="en-IN"/>
              <a:t>Web Basics (HTML)			                        Introduction to Internet</a:t>
            </a:r>
          </a:p>
        </p:txBody>
      </p:sp>
      <p:sp>
        <p:nvSpPr>
          <p:cNvPr id="50180" name="Rectangle 3"/>
          <p:cNvSpPr>
            <a:spLocks noGrp="1" noRot="1" noChangeAspect="1" noChangeArrowheads="1" noTextEdit="1"/>
          </p:cNvSpPr>
          <p:nvPr>
            <p:ph type="sldImg"/>
          </p:nvPr>
        </p:nvSpPr>
        <p:spPr>
          <a:xfrm>
            <a:off x="1492250" y="768350"/>
            <a:ext cx="5113338" cy="3836988"/>
          </a:xfr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4"/>
          <p:cNvSpPr>
            <a:spLocks noGrp="1" noChangeArrowheads="1"/>
          </p:cNvSpPr>
          <p:nvPr>
            <p:ph type="sldNum" sz="quarter" idx="4294967295"/>
          </p:nvPr>
        </p:nvSpPr>
        <p:spPr bwMode="auto">
          <a:xfrm>
            <a:off x="4022725" y="9551988"/>
            <a:ext cx="2838450" cy="509587"/>
          </a:xfrm>
          <a:prstGeom prst="rect">
            <a:avLst/>
          </a:prstGeom>
          <a:noFill/>
          <a:ln>
            <a:miter lim="800000"/>
            <a:headEnd/>
            <a:tailEnd/>
          </a:ln>
        </p:spPr>
        <p:txBody>
          <a:bodyPr/>
          <a:lstStyle/>
          <a:p>
            <a:r>
              <a:rPr lang="en-US"/>
              <a:t>Page 1-</a:t>
            </a:r>
            <a:fld id="{E9E9F4DB-E4F8-4AFA-9DA1-0A5A12843775}" type="slidenum">
              <a:rPr lang="en-US"/>
              <a:pPr/>
              <a:t>18</a:t>
            </a:fld>
            <a:r>
              <a:rPr lang="en-US"/>
              <a:t> </a:t>
            </a:r>
          </a:p>
        </p:txBody>
      </p:sp>
      <p:sp>
        <p:nvSpPr>
          <p:cNvPr id="51203" name="Rectangle 7"/>
          <p:cNvSpPr>
            <a:spLocks noGrp="1" noChangeArrowheads="1"/>
          </p:cNvSpPr>
          <p:nvPr>
            <p:ph type="hdr" sz="quarter" idx="4294967295"/>
          </p:nvPr>
        </p:nvSpPr>
        <p:spPr bwMode="auto">
          <a:xfrm>
            <a:off x="157163" y="169863"/>
            <a:ext cx="6704012" cy="339725"/>
          </a:xfrm>
          <a:prstGeom prst="rect">
            <a:avLst/>
          </a:prstGeom>
          <a:noFill/>
          <a:ln>
            <a:miter lim="800000"/>
            <a:headEnd/>
            <a:tailEnd/>
          </a:ln>
        </p:spPr>
        <p:txBody>
          <a:bodyPr/>
          <a:lstStyle/>
          <a:p>
            <a:r>
              <a:rPr lang="en-IN"/>
              <a:t>Web Basics (HTML)			                        Introduction to Internet</a:t>
            </a:r>
          </a:p>
        </p:txBody>
      </p:sp>
      <p:sp>
        <p:nvSpPr>
          <p:cNvPr id="51204" name="Rectangle 3"/>
          <p:cNvSpPr>
            <a:spLocks noGrp="1" noRot="1" noChangeAspect="1" noChangeArrowheads="1" noTextEdit="1"/>
          </p:cNvSpPr>
          <p:nvPr>
            <p:ph type="sldImg"/>
          </p:nvPr>
        </p:nvSpPr>
        <p:spPr>
          <a:xfrm>
            <a:off x="1492250" y="768350"/>
            <a:ext cx="5113338" cy="3836988"/>
          </a:xfr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4"/>
          <p:cNvSpPr>
            <a:spLocks noGrp="1" noChangeArrowheads="1"/>
          </p:cNvSpPr>
          <p:nvPr>
            <p:ph type="sldNum" sz="quarter" idx="4294967295"/>
          </p:nvPr>
        </p:nvSpPr>
        <p:spPr bwMode="auto">
          <a:xfrm>
            <a:off x="4022725" y="9551988"/>
            <a:ext cx="2838450" cy="509587"/>
          </a:xfrm>
          <a:prstGeom prst="rect">
            <a:avLst/>
          </a:prstGeom>
          <a:noFill/>
          <a:ln>
            <a:miter lim="800000"/>
            <a:headEnd/>
            <a:tailEnd/>
          </a:ln>
        </p:spPr>
        <p:txBody>
          <a:bodyPr/>
          <a:lstStyle/>
          <a:p>
            <a:r>
              <a:rPr lang="en-US"/>
              <a:t>Page 1-</a:t>
            </a:r>
            <a:fld id="{EB8D6BD7-1464-4532-8B8B-08F6AFDEDE9E}" type="slidenum">
              <a:rPr lang="en-US"/>
              <a:pPr/>
              <a:t>19</a:t>
            </a:fld>
            <a:r>
              <a:rPr lang="en-US"/>
              <a:t> </a:t>
            </a:r>
          </a:p>
        </p:txBody>
      </p:sp>
      <p:sp>
        <p:nvSpPr>
          <p:cNvPr id="52227" name="Rectangle 7"/>
          <p:cNvSpPr>
            <a:spLocks noGrp="1" noChangeArrowheads="1"/>
          </p:cNvSpPr>
          <p:nvPr>
            <p:ph type="hdr" sz="quarter" idx="4294967295"/>
          </p:nvPr>
        </p:nvSpPr>
        <p:spPr bwMode="auto">
          <a:xfrm>
            <a:off x="157163" y="169863"/>
            <a:ext cx="6704012" cy="339725"/>
          </a:xfrm>
          <a:prstGeom prst="rect">
            <a:avLst/>
          </a:prstGeom>
          <a:noFill/>
          <a:ln>
            <a:miter lim="800000"/>
            <a:headEnd/>
            <a:tailEnd/>
          </a:ln>
        </p:spPr>
        <p:txBody>
          <a:bodyPr/>
          <a:lstStyle/>
          <a:p>
            <a:r>
              <a:rPr lang="en-IN"/>
              <a:t>Web Basics (HTML)			                        Introduction to Internet</a:t>
            </a:r>
          </a:p>
        </p:txBody>
      </p:sp>
      <p:sp>
        <p:nvSpPr>
          <p:cNvPr id="52228" name="Rectangle 3"/>
          <p:cNvSpPr>
            <a:spLocks noGrp="1" noRot="1" noChangeAspect="1" noChangeArrowheads="1" noTextEdit="1"/>
          </p:cNvSpPr>
          <p:nvPr>
            <p:ph type="sldImg"/>
          </p:nvPr>
        </p:nvSpPr>
        <p:spPr>
          <a:xfrm>
            <a:off x="1492250" y="768350"/>
            <a:ext cx="5113338" cy="3836988"/>
          </a:xfr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4"/>
          <p:cNvSpPr>
            <a:spLocks noGrp="1" noChangeArrowheads="1"/>
          </p:cNvSpPr>
          <p:nvPr>
            <p:ph type="sldNum" sz="quarter" idx="4294967295"/>
          </p:nvPr>
        </p:nvSpPr>
        <p:spPr bwMode="auto">
          <a:xfrm>
            <a:off x="4022725" y="9551988"/>
            <a:ext cx="2838450" cy="509587"/>
          </a:xfrm>
          <a:prstGeom prst="rect">
            <a:avLst/>
          </a:prstGeom>
          <a:noFill/>
          <a:ln>
            <a:miter lim="800000"/>
            <a:headEnd/>
            <a:tailEnd/>
          </a:ln>
        </p:spPr>
        <p:txBody>
          <a:bodyPr/>
          <a:lstStyle/>
          <a:p>
            <a:r>
              <a:rPr lang="en-US"/>
              <a:t>Page 1-</a:t>
            </a:r>
            <a:fld id="{5561A8D6-0157-48B0-9CF2-76851210B932}" type="slidenum">
              <a:rPr lang="en-US"/>
              <a:pPr/>
              <a:t>2</a:t>
            </a:fld>
            <a:r>
              <a:rPr lang="en-US"/>
              <a:t> </a:t>
            </a:r>
          </a:p>
        </p:txBody>
      </p:sp>
      <p:sp>
        <p:nvSpPr>
          <p:cNvPr id="34819" name="Rectangle 7"/>
          <p:cNvSpPr>
            <a:spLocks noGrp="1" noChangeArrowheads="1"/>
          </p:cNvSpPr>
          <p:nvPr>
            <p:ph type="hdr" sz="quarter" idx="4294967295"/>
          </p:nvPr>
        </p:nvSpPr>
        <p:spPr bwMode="auto">
          <a:xfrm>
            <a:off x="157163" y="169863"/>
            <a:ext cx="6704012" cy="339725"/>
          </a:xfrm>
          <a:prstGeom prst="rect">
            <a:avLst/>
          </a:prstGeom>
          <a:noFill/>
          <a:ln>
            <a:miter lim="800000"/>
            <a:headEnd/>
            <a:tailEnd/>
          </a:ln>
        </p:spPr>
        <p:txBody>
          <a:bodyPr/>
          <a:lstStyle/>
          <a:p>
            <a:r>
              <a:rPr lang="en-IN"/>
              <a:t>Web Basics (HTML)			                        Introduction to Internet</a:t>
            </a:r>
          </a:p>
        </p:txBody>
      </p:sp>
      <p:sp>
        <p:nvSpPr>
          <p:cNvPr id="34820" name="Rectangle 3"/>
          <p:cNvSpPr>
            <a:spLocks noGrp="1" noRot="1" noChangeAspect="1" noChangeArrowheads="1" noTextEdit="1"/>
          </p:cNvSpPr>
          <p:nvPr>
            <p:ph type="sldImg"/>
          </p:nvPr>
        </p:nvSpPr>
        <p:spPr>
          <a:xfrm>
            <a:off x="1543050" y="773113"/>
            <a:ext cx="5126038" cy="3844925"/>
          </a:xfr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4"/>
          <p:cNvSpPr>
            <a:spLocks noGrp="1" noChangeArrowheads="1"/>
          </p:cNvSpPr>
          <p:nvPr>
            <p:ph type="sldNum" sz="quarter" idx="4294967295"/>
          </p:nvPr>
        </p:nvSpPr>
        <p:spPr bwMode="auto">
          <a:xfrm>
            <a:off x="4022725" y="9551988"/>
            <a:ext cx="2838450" cy="509587"/>
          </a:xfrm>
          <a:prstGeom prst="rect">
            <a:avLst/>
          </a:prstGeom>
          <a:noFill/>
          <a:ln>
            <a:miter lim="800000"/>
            <a:headEnd/>
            <a:tailEnd/>
          </a:ln>
        </p:spPr>
        <p:txBody>
          <a:bodyPr/>
          <a:lstStyle/>
          <a:p>
            <a:r>
              <a:rPr lang="en-US"/>
              <a:t>Page 1-</a:t>
            </a:r>
            <a:fld id="{773E18D6-2EAC-4BD8-B081-34A98783A863}" type="slidenum">
              <a:rPr lang="en-US"/>
              <a:pPr/>
              <a:t>20</a:t>
            </a:fld>
            <a:r>
              <a:rPr lang="en-US"/>
              <a:t> </a:t>
            </a:r>
          </a:p>
        </p:txBody>
      </p:sp>
      <p:sp>
        <p:nvSpPr>
          <p:cNvPr id="53251" name="Rectangle 7"/>
          <p:cNvSpPr>
            <a:spLocks noGrp="1" noChangeArrowheads="1"/>
          </p:cNvSpPr>
          <p:nvPr>
            <p:ph type="hdr" sz="quarter" idx="4294967295"/>
          </p:nvPr>
        </p:nvSpPr>
        <p:spPr bwMode="auto">
          <a:xfrm>
            <a:off x="157163" y="169863"/>
            <a:ext cx="6704012" cy="339725"/>
          </a:xfrm>
          <a:prstGeom prst="rect">
            <a:avLst/>
          </a:prstGeom>
          <a:noFill/>
          <a:ln>
            <a:miter lim="800000"/>
            <a:headEnd/>
            <a:tailEnd/>
          </a:ln>
        </p:spPr>
        <p:txBody>
          <a:bodyPr/>
          <a:lstStyle/>
          <a:p>
            <a:r>
              <a:rPr lang="en-IN"/>
              <a:t>Web Basics (HTML)			                        Introduction to Internet</a:t>
            </a:r>
          </a:p>
        </p:txBody>
      </p:sp>
      <p:sp>
        <p:nvSpPr>
          <p:cNvPr id="53252" name="Rectangle 3"/>
          <p:cNvSpPr>
            <a:spLocks noGrp="1" noRot="1" noChangeAspect="1" noChangeArrowheads="1" noTextEdit="1"/>
          </p:cNvSpPr>
          <p:nvPr>
            <p:ph type="sldImg"/>
          </p:nvPr>
        </p:nvSpPr>
        <p:spPr>
          <a:xfrm>
            <a:off x="1492250" y="768350"/>
            <a:ext cx="5113338" cy="3836988"/>
          </a:xfr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4"/>
          <p:cNvSpPr>
            <a:spLocks noGrp="1" noChangeArrowheads="1"/>
          </p:cNvSpPr>
          <p:nvPr>
            <p:ph type="sldNum" sz="quarter" idx="4294967295"/>
          </p:nvPr>
        </p:nvSpPr>
        <p:spPr bwMode="auto">
          <a:xfrm>
            <a:off x="4022725" y="9551988"/>
            <a:ext cx="2838450" cy="509587"/>
          </a:xfrm>
          <a:prstGeom prst="rect">
            <a:avLst/>
          </a:prstGeom>
          <a:noFill/>
          <a:ln>
            <a:miter lim="800000"/>
            <a:headEnd/>
            <a:tailEnd/>
          </a:ln>
        </p:spPr>
        <p:txBody>
          <a:bodyPr/>
          <a:lstStyle/>
          <a:p>
            <a:r>
              <a:rPr lang="en-US"/>
              <a:t>Page 1-</a:t>
            </a:r>
            <a:fld id="{B8A49128-D5A7-47F6-9E23-A227128D7C5E}" type="slidenum">
              <a:rPr lang="en-US"/>
              <a:pPr/>
              <a:t>21</a:t>
            </a:fld>
            <a:r>
              <a:rPr lang="en-US"/>
              <a:t> </a:t>
            </a:r>
          </a:p>
        </p:txBody>
      </p:sp>
      <p:sp>
        <p:nvSpPr>
          <p:cNvPr id="54275" name="Rectangle 7"/>
          <p:cNvSpPr>
            <a:spLocks noGrp="1" noChangeArrowheads="1"/>
          </p:cNvSpPr>
          <p:nvPr>
            <p:ph type="hdr" sz="quarter" idx="4294967295"/>
          </p:nvPr>
        </p:nvSpPr>
        <p:spPr bwMode="auto">
          <a:xfrm>
            <a:off x="157163" y="169863"/>
            <a:ext cx="6704012" cy="339725"/>
          </a:xfrm>
          <a:prstGeom prst="rect">
            <a:avLst/>
          </a:prstGeom>
          <a:noFill/>
          <a:ln>
            <a:miter lim="800000"/>
            <a:headEnd/>
            <a:tailEnd/>
          </a:ln>
        </p:spPr>
        <p:txBody>
          <a:bodyPr/>
          <a:lstStyle/>
          <a:p>
            <a:r>
              <a:rPr lang="en-IN"/>
              <a:t>Web Basics (HTML)			                        Introduction to Internet</a:t>
            </a:r>
          </a:p>
        </p:txBody>
      </p:sp>
      <p:sp>
        <p:nvSpPr>
          <p:cNvPr id="54276" name="Rectangle 3"/>
          <p:cNvSpPr>
            <a:spLocks noGrp="1" noRot="1" noChangeAspect="1" noChangeArrowheads="1" noTextEdit="1"/>
          </p:cNvSpPr>
          <p:nvPr>
            <p:ph type="sldImg"/>
          </p:nvPr>
        </p:nvSpPr>
        <p:spPr>
          <a:xfrm>
            <a:off x="1492250" y="768350"/>
            <a:ext cx="5113338" cy="3836988"/>
          </a:xfr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4"/>
          <p:cNvSpPr>
            <a:spLocks noGrp="1" noChangeArrowheads="1"/>
          </p:cNvSpPr>
          <p:nvPr>
            <p:ph type="sldNum" sz="quarter" idx="4294967295"/>
          </p:nvPr>
        </p:nvSpPr>
        <p:spPr bwMode="auto">
          <a:xfrm>
            <a:off x="4022725" y="9551988"/>
            <a:ext cx="2838450" cy="509587"/>
          </a:xfrm>
          <a:prstGeom prst="rect">
            <a:avLst/>
          </a:prstGeom>
          <a:noFill/>
          <a:ln>
            <a:miter lim="800000"/>
            <a:headEnd/>
            <a:tailEnd/>
          </a:ln>
        </p:spPr>
        <p:txBody>
          <a:bodyPr/>
          <a:lstStyle/>
          <a:p>
            <a:r>
              <a:rPr lang="en-US"/>
              <a:t>Page 1-</a:t>
            </a:r>
            <a:fld id="{C5EAC89B-528F-4FBA-9ACF-4158D7127CBA}" type="slidenum">
              <a:rPr lang="en-US"/>
              <a:pPr/>
              <a:t>22</a:t>
            </a:fld>
            <a:r>
              <a:rPr lang="en-US"/>
              <a:t> </a:t>
            </a:r>
          </a:p>
        </p:txBody>
      </p:sp>
      <p:sp>
        <p:nvSpPr>
          <p:cNvPr id="55299" name="Rectangle 7"/>
          <p:cNvSpPr>
            <a:spLocks noGrp="1" noChangeArrowheads="1"/>
          </p:cNvSpPr>
          <p:nvPr>
            <p:ph type="hdr" sz="quarter" idx="4294967295"/>
          </p:nvPr>
        </p:nvSpPr>
        <p:spPr bwMode="auto">
          <a:xfrm>
            <a:off x="157163" y="169863"/>
            <a:ext cx="6704012" cy="339725"/>
          </a:xfrm>
          <a:prstGeom prst="rect">
            <a:avLst/>
          </a:prstGeom>
          <a:noFill/>
          <a:ln>
            <a:miter lim="800000"/>
            <a:headEnd/>
            <a:tailEnd/>
          </a:ln>
        </p:spPr>
        <p:txBody>
          <a:bodyPr/>
          <a:lstStyle/>
          <a:p>
            <a:r>
              <a:rPr lang="en-IN"/>
              <a:t>Web Basics (HTML)			                        Introduction to Internet</a:t>
            </a:r>
          </a:p>
        </p:txBody>
      </p:sp>
      <p:sp>
        <p:nvSpPr>
          <p:cNvPr id="55300" name="Rectangle 3"/>
          <p:cNvSpPr>
            <a:spLocks noGrp="1" noRot="1" noChangeAspect="1" noChangeArrowheads="1" noTextEdit="1"/>
          </p:cNvSpPr>
          <p:nvPr>
            <p:ph type="sldImg"/>
          </p:nvPr>
        </p:nvSpPr>
        <p:spPr>
          <a:xfrm>
            <a:off x="1492250" y="768350"/>
            <a:ext cx="5113338" cy="3836988"/>
          </a:xfr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4"/>
          <p:cNvSpPr>
            <a:spLocks noGrp="1" noChangeArrowheads="1"/>
          </p:cNvSpPr>
          <p:nvPr>
            <p:ph type="sldNum" sz="quarter" idx="4294967295"/>
          </p:nvPr>
        </p:nvSpPr>
        <p:spPr bwMode="auto">
          <a:xfrm>
            <a:off x="4022725" y="9551988"/>
            <a:ext cx="2838450" cy="509587"/>
          </a:xfrm>
          <a:prstGeom prst="rect">
            <a:avLst/>
          </a:prstGeom>
          <a:noFill/>
          <a:ln>
            <a:miter lim="800000"/>
            <a:headEnd/>
            <a:tailEnd/>
          </a:ln>
        </p:spPr>
        <p:txBody>
          <a:bodyPr/>
          <a:lstStyle/>
          <a:p>
            <a:r>
              <a:rPr lang="en-US"/>
              <a:t>Page 1-</a:t>
            </a:r>
            <a:fld id="{97509905-7A79-4BAF-9626-3DDC98A9D268}" type="slidenum">
              <a:rPr lang="en-US"/>
              <a:pPr/>
              <a:t>23</a:t>
            </a:fld>
            <a:r>
              <a:rPr lang="en-US"/>
              <a:t> </a:t>
            </a:r>
          </a:p>
        </p:txBody>
      </p:sp>
      <p:sp>
        <p:nvSpPr>
          <p:cNvPr id="56323" name="Rectangle 7"/>
          <p:cNvSpPr>
            <a:spLocks noGrp="1" noChangeArrowheads="1"/>
          </p:cNvSpPr>
          <p:nvPr>
            <p:ph type="hdr" sz="quarter" idx="4294967295"/>
          </p:nvPr>
        </p:nvSpPr>
        <p:spPr bwMode="auto">
          <a:xfrm>
            <a:off x="157163" y="169863"/>
            <a:ext cx="6704012" cy="339725"/>
          </a:xfrm>
          <a:prstGeom prst="rect">
            <a:avLst/>
          </a:prstGeom>
          <a:noFill/>
          <a:ln>
            <a:miter lim="800000"/>
            <a:headEnd/>
            <a:tailEnd/>
          </a:ln>
        </p:spPr>
        <p:txBody>
          <a:bodyPr/>
          <a:lstStyle/>
          <a:p>
            <a:r>
              <a:rPr lang="en-IN"/>
              <a:t>Web Basics (HTML)			                        Introduction to Internet</a:t>
            </a:r>
          </a:p>
        </p:txBody>
      </p:sp>
      <p:sp>
        <p:nvSpPr>
          <p:cNvPr id="56324" name="Rectangle 3"/>
          <p:cNvSpPr>
            <a:spLocks noGrp="1" noRot="1" noChangeAspect="1" noChangeArrowheads="1" noTextEdit="1"/>
          </p:cNvSpPr>
          <p:nvPr>
            <p:ph type="sldImg"/>
          </p:nvPr>
        </p:nvSpPr>
        <p:spPr>
          <a:xfrm>
            <a:off x="1492250" y="768350"/>
            <a:ext cx="5113338" cy="3836988"/>
          </a:xfr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4"/>
          <p:cNvSpPr>
            <a:spLocks noGrp="1" noChangeArrowheads="1"/>
          </p:cNvSpPr>
          <p:nvPr>
            <p:ph type="sldNum" sz="quarter" idx="4294967295"/>
          </p:nvPr>
        </p:nvSpPr>
        <p:spPr bwMode="auto">
          <a:xfrm>
            <a:off x="4022725" y="9551988"/>
            <a:ext cx="2838450" cy="509587"/>
          </a:xfrm>
          <a:prstGeom prst="rect">
            <a:avLst/>
          </a:prstGeom>
          <a:noFill/>
          <a:ln>
            <a:miter lim="800000"/>
            <a:headEnd/>
            <a:tailEnd/>
          </a:ln>
        </p:spPr>
        <p:txBody>
          <a:bodyPr/>
          <a:lstStyle/>
          <a:p>
            <a:r>
              <a:rPr lang="en-US"/>
              <a:t>Page 1-</a:t>
            </a:r>
            <a:fld id="{CF2B695E-E893-4883-84D3-B86EAB15C842}" type="slidenum">
              <a:rPr lang="en-US"/>
              <a:pPr/>
              <a:t>24</a:t>
            </a:fld>
            <a:r>
              <a:rPr lang="en-US"/>
              <a:t> </a:t>
            </a:r>
          </a:p>
        </p:txBody>
      </p:sp>
      <p:sp>
        <p:nvSpPr>
          <p:cNvPr id="57347" name="Rectangle 7"/>
          <p:cNvSpPr>
            <a:spLocks noGrp="1" noChangeArrowheads="1"/>
          </p:cNvSpPr>
          <p:nvPr>
            <p:ph type="hdr" sz="quarter" idx="4294967295"/>
          </p:nvPr>
        </p:nvSpPr>
        <p:spPr bwMode="auto">
          <a:xfrm>
            <a:off x="157163" y="169863"/>
            <a:ext cx="6704012" cy="339725"/>
          </a:xfrm>
          <a:prstGeom prst="rect">
            <a:avLst/>
          </a:prstGeom>
          <a:noFill/>
          <a:ln>
            <a:miter lim="800000"/>
            <a:headEnd/>
            <a:tailEnd/>
          </a:ln>
        </p:spPr>
        <p:txBody>
          <a:bodyPr/>
          <a:lstStyle/>
          <a:p>
            <a:r>
              <a:rPr lang="en-IN"/>
              <a:t>Web Basics (HTML)			                        Introduction to Internet</a:t>
            </a:r>
          </a:p>
        </p:txBody>
      </p:sp>
      <p:sp>
        <p:nvSpPr>
          <p:cNvPr id="57348" name="Rectangle 3"/>
          <p:cNvSpPr>
            <a:spLocks noGrp="1" noRot="1" noChangeAspect="1" noChangeArrowheads="1" noTextEdit="1"/>
          </p:cNvSpPr>
          <p:nvPr>
            <p:ph type="sldImg"/>
          </p:nvPr>
        </p:nvSpPr>
        <p:spPr>
          <a:xfrm>
            <a:off x="1492250" y="768350"/>
            <a:ext cx="5113338" cy="3836988"/>
          </a:xfr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4"/>
          <p:cNvSpPr>
            <a:spLocks noGrp="1" noChangeArrowheads="1"/>
          </p:cNvSpPr>
          <p:nvPr>
            <p:ph type="sldNum" sz="quarter" idx="4294967295"/>
          </p:nvPr>
        </p:nvSpPr>
        <p:spPr bwMode="auto">
          <a:xfrm>
            <a:off x="4022725" y="9551988"/>
            <a:ext cx="2838450" cy="509587"/>
          </a:xfrm>
          <a:prstGeom prst="rect">
            <a:avLst/>
          </a:prstGeom>
          <a:noFill/>
          <a:ln>
            <a:miter lim="800000"/>
            <a:headEnd/>
            <a:tailEnd/>
          </a:ln>
        </p:spPr>
        <p:txBody>
          <a:bodyPr/>
          <a:lstStyle/>
          <a:p>
            <a:r>
              <a:rPr lang="en-US"/>
              <a:t>Page 1-</a:t>
            </a:r>
            <a:fld id="{3BD30E70-5BCA-4037-83E7-A589D59DCAA4}" type="slidenum">
              <a:rPr lang="en-US"/>
              <a:pPr/>
              <a:t>25</a:t>
            </a:fld>
            <a:r>
              <a:rPr lang="en-US"/>
              <a:t> </a:t>
            </a:r>
          </a:p>
        </p:txBody>
      </p:sp>
      <p:sp>
        <p:nvSpPr>
          <p:cNvPr id="58371" name="Rectangle 7"/>
          <p:cNvSpPr>
            <a:spLocks noGrp="1" noChangeArrowheads="1"/>
          </p:cNvSpPr>
          <p:nvPr>
            <p:ph type="hdr" sz="quarter" idx="4294967295"/>
          </p:nvPr>
        </p:nvSpPr>
        <p:spPr bwMode="auto">
          <a:xfrm>
            <a:off x="157163" y="169863"/>
            <a:ext cx="6704012" cy="339725"/>
          </a:xfrm>
          <a:prstGeom prst="rect">
            <a:avLst/>
          </a:prstGeom>
          <a:noFill/>
          <a:ln>
            <a:miter lim="800000"/>
            <a:headEnd/>
            <a:tailEnd/>
          </a:ln>
        </p:spPr>
        <p:txBody>
          <a:bodyPr/>
          <a:lstStyle/>
          <a:p>
            <a:r>
              <a:rPr lang="en-IN"/>
              <a:t>Web Basics (HTML)			                        Introduction to Internet</a:t>
            </a:r>
          </a:p>
        </p:txBody>
      </p:sp>
      <p:sp>
        <p:nvSpPr>
          <p:cNvPr id="58372" name="Rectangle 3"/>
          <p:cNvSpPr>
            <a:spLocks noGrp="1" noRot="1" noChangeAspect="1" noChangeArrowheads="1" noTextEdit="1"/>
          </p:cNvSpPr>
          <p:nvPr>
            <p:ph type="sldImg"/>
          </p:nvPr>
        </p:nvSpPr>
        <p:spPr>
          <a:xfrm>
            <a:off x="1492250" y="768350"/>
            <a:ext cx="5113338" cy="3836988"/>
          </a:xfr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4"/>
          <p:cNvSpPr>
            <a:spLocks noGrp="1" noChangeArrowheads="1"/>
          </p:cNvSpPr>
          <p:nvPr>
            <p:ph type="sldNum" sz="quarter" idx="4294967295"/>
          </p:nvPr>
        </p:nvSpPr>
        <p:spPr bwMode="auto">
          <a:xfrm>
            <a:off x="4022725" y="9551988"/>
            <a:ext cx="2838450" cy="509587"/>
          </a:xfrm>
          <a:prstGeom prst="rect">
            <a:avLst/>
          </a:prstGeom>
          <a:noFill/>
          <a:ln>
            <a:miter lim="800000"/>
            <a:headEnd/>
            <a:tailEnd/>
          </a:ln>
        </p:spPr>
        <p:txBody>
          <a:bodyPr/>
          <a:lstStyle/>
          <a:p>
            <a:r>
              <a:rPr lang="en-US"/>
              <a:t>Page 1-</a:t>
            </a:r>
            <a:fld id="{1C77C745-1B4C-4829-B146-7BFAB0D43BF3}" type="slidenum">
              <a:rPr lang="en-US"/>
              <a:pPr/>
              <a:t>26</a:t>
            </a:fld>
            <a:r>
              <a:rPr lang="en-US"/>
              <a:t> </a:t>
            </a:r>
          </a:p>
        </p:txBody>
      </p:sp>
      <p:sp>
        <p:nvSpPr>
          <p:cNvPr id="59395" name="Rectangle 7"/>
          <p:cNvSpPr>
            <a:spLocks noGrp="1" noChangeArrowheads="1"/>
          </p:cNvSpPr>
          <p:nvPr>
            <p:ph type="hdr" sz="quarter" idx="4294967295"/>
          </p:nvPr>
        </p:nvSpPr>
        <p:spPr bwMode="auto">
          <a:xfrm>
            <a:off x="157163" y="169863"/>
            <a:ext cx="6704012" cy="339725"/>
          </a:xfrm>
          <a:prstGeom prst="rect">
            <a:avLst/>
          </a:prstGeom>
          <a:noFill/>
          <a:ln>
            <a:miter lim="800000"/>
            <a:headEnd/>
            <a:tailEnd/>
          </a:ln>
        </p:spPr>
        <p:txBody>
          <a:bodyPr/>
          <a:lstStyle/>
          <a:p>
            <a:r>
              <a:rPr lang="en-IN"/>
              <a:t>Web Basics (HTML)			                        Introduction to Internet</a:t>
            </a:r>
          </a:p>
        </p:txBody>
      </p:sp>
      <p:sp>
        <p:nvSpPr>
          <p:cNvPr id="59396" name="Rectangle 3"/>
          <p:cNvSpPr>
            <a:spLocks noGrp="1" noRot="1" noChangeAspect="1" noChangeArrowheads="1" noTextEdit="1"/>
          </p:cNvSpPr>
          <p:nvPr>
            <p:ph type="sldImg"/>
          </p:nvPr>
        </p:nvSpPr>
        <p:spPr>
          <a:xfrm>
            <a:off x="1492250" y="768350"/>
            <a:ext cx="5113338" cy="3836988"/>
          </a:xfr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4"/>
          <p:cNvSpPr>
            <a:spLocks noGrp="1" noChangeArrowheads="1"/>
          </p:cNvSpPr>
          <p:nvPr>
            <p:ph type="sldNum" sz="quarter" idx="4294967295"/>
          </p:nvPr>
        </p:nvSpPr>
        <p:spPr bwMode="auto">
          <a:xfrm>
            <a:off x="4022725" y="9551988"/>
            <a:ext cx="2838450" cy="509587"/>
          </a:xfrm>
          <a:prstGeom prst="rect">
            <a:avLst/>
          </a:prstGeom>
          <a:noFill/>
          <a:ln>
            <a:miter lim="800000"/>
            <a:headEnd/>
            <a:tailEnd/>
          </a:ln>
        </p:spPr>
        <p:txBody>
          <a:bodyPr/>
          <a:lstStyle/>
          <a:p>
            <a:r>
              <a:rPr lang="en-US"/>
              <a:t>Page 1-</a:t>
            </a:r>
            <a:fld id="{4658CDED-24E3-4A6D-8187-A9903BA522D7}" type="slidenum">
              <a:rPr lang="en-US"/>
              <a:pPr/>
              <a:t>27</a:t>
            </a:fld>
            <a:r>
              <a:rPr lang="en-US"/>
              <a:t> </a:t>
            </a:r>
          </a:p>
        </p:txBody>
      </p:sp>
      <p:sp>
        <p:nvSpPr>
          <p:cNvPr id="60419" name="Rectangle 7"/>
          <p:cNvSpPr>
            <a:spLocks noGrp="1" noChangeArrowheads="1"/>
          </p:cNvSpPr>
          <p:nvPr>
            <p:ph type="hdr" sz="quarter" idx="4294967295"/>
          </p:nvPr>
        </p:nvSpPr>
        <p:spPr bwMode="auto">
          <a:xfrm>
            <a:off x="157163" y="169863"/>
            <a:ext cx="6704012" cy="339725"/>
          </a:xfrm>
          <a:prstGeom prst="rect">
            <a:avLst/>
          </a:prstGeom>
          <a:noFill/>
          <a:ln>
            <a:miter lim="800000"/>
            <a:headEnd/>
            <a:tailEnd/>
          </a:ln>
        </p:spPr>
        <p:txBody>
          <a:bodyPr/>
          <a:lstStyle/>
          <a:p>
            <a:r>
              <a:rPr lang="en-IN"/>
              <a:t>Web Basics (HTML)			                        Introduction to Internet</a:t>
            </a:r>
          </a:p>
        </p:txBody>
      </p:sp>
      <p:sp>
        <p:nvSpPr>
          <p:cNvPr id="60420" name="Rectangle 3"/>
          <p:cNvSpPr>
            <a:spLocks noGrp="1" noRot="1" noChangeAspect="1" noChangeArrowheads="1" noTextEdit="1"/>
          </p:cNvSpPr>
          <p:nvPr>
            <p:ph type="sldImg"/>
          </p:nvPr>
        </p:nvSpPr>
        <p:spPr>
          <a:xfrm>
            <a:off x="1492250" y="768350"/>
            <a:ext cx="5113338" cy="3836988"/>
          </a:xfr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4"/>
          <p:cNvSpPr>
            <a:spLocks noGrp="1" noChangeArrowheads="1"/>
          </p:cNvSpPr>
          <p:nvPr>
            <p:ph type="sldNum" sz="quarter" idx="4294967295"/>
          </p:nvPr>
        </p:nvSpPr>
        <p:spPr bwMode="auto">
          <a:xfrm>
            <a:off x="4022725" y="9551988"/>
            <a:ext cx="2838450" cy="509587"/>
          </a:xfrm>
          <a:prstGeom prst="rect">
            <a:avLst/>
          </a:prstGeom>
          <a:noFill/>
          <a:ln>
            <a:miter lim="800000"/>
            <a:headEnd/>
            <a:tailEnd/>
          </a:ln>
        </p:spPr>
        <p:txBody>
          <a:bodyPr/>
          <a:lstStyle/>
          <a:p>
            <a:r>
              <a:rPr lang="en-US"/>
              <a:t>Page 1-</a:t>
            </a:r>
            <a:fld id="{4CBA63FE-AFC3-4A1F-8170-BB641621D29C}" type="slidenum">
              <a:rPr lang="en-US"/>
              <a:pPr/>
              <a:t>28</a:t>
            </a:fld>
            <a:r>
              <a:rPr lang="en-US"/>
              <a:t> </a:t>
            </a:r>
          </a:p>
        </p:txBody>
      </p:sp>
      <p:sp>
        <p:nvSpPr>
          <p:cNvPr id="61443" name="Rectangle 7"/>
          <p:cNvSpPr>
            <a:spLocks noGrp="1" noChangeArrowheads="1"/>
          </p:cNvSpPr>
          <p:nvPr>
            <p:ph type="hdr" sz="quarter" idx="4294967295"/>
          </p:nvPr>
        </p:nvSpPr>
        <p:spPr bwMode="auto">
          <a:xfrm>
            <a:off x="157163" y="169863"/>
            <a:ext cx="6704012" cy="339725"/>
          </a:xfrm>
          <a:prstGeom prst="rect">
            <a:avLst/>
          </a:prstGeom>
          <a:noFill/>
          <a:ln>
            <a:miter lim="800000"/>
            <a:headEnd/>
            <a:tailEnd/>
          </a:ln>
        </p:spPr>
        <p:txBody>
          <a:bodyPr/>
          <a:lstStyle/>
          <a:p>
            <a:r>
              <a:rPr lang="en-IN"/>
              <a:t>Web Basics (HTML)			                        Introduction to Internet</a:t>
            </a:r>
          </a:p>
        </p:txBody>
      </p:sp>
      <p:sp>
        <p:nvSpPr>
          <p:cNvPr id="61444" name="Rectangle 1"/>
          <p:cNvSpPr>
            <a:spLocks noGrp="1" noRot="1" noChangeAspect="1" noChangeArrowheads="1" noTextEdit="1"/>
          </p:cNvSpPr>
          <p:nvPr>
            <p:ph type="sldImg"/>
          </p:nvPr>
        </p:nvSpPr>
        <p:spPr>
          <a:xfrm>
            <a:off x="1492250" y="696913"/>
            <a:ext cx="5227638" cy="3921125"/>
          </a:xfr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4"/>
          <p:cNvSpPr>
            <a:spLocks noGrp="1" noChangeArrowheads="1"/>
          </p:cNvSpPr>
          <p:nvPr>
            <p:ph type="sldNum" sz="quarter" idx="4294967295"/>
          </p:nvPr>
        </p:nvSpPr>
        <p:spPr bwMode="auto">
          <a:xfrm>
            <a:off x="4022725" y="9551988"/>
            <a:ext cx="2838450" cy="509587"/>
          </a:xfrm>
          <a:prstGeom prst="rect">
            <a:avLst/>
          </a:prstGeom>
          <a:noFill/>
          <a:ln>
            <a:miter lim="800000"/>
            <a:headEnd/>
            <a:tailEnd/>
          </a:ln>
        </p:spPr>
        <p:txBody>
          <a:bodyPr/>
          <a:lstStyle/>
          <a:p>
            <a:r>
              <a:rPr lang="en-US"/>
              <a:t>Page 1-</a:t>
            </a:r>
            <a:fld id="{BF467FB9-FA85-41B1-83CA-30175AF1422D}" type="slidenum">
              <a:rPr lang="en-US"/>
              <a:pPr/>
              <a:t>29</a:t>
            </a:fld>
            <a:r>
              <a:rPr lang="en-US"/>
              <a:t> </a:t>
            </a:r>
          </a:p>
        </p:txBody>
      </p:sp>
      <p:sp>
        <p:nvSpPr>
          <p:cNvPr id="62467" name="Rectangle 7"/>
          <p:cNvSpPr>
            <a:spLocks noGrp="1" noChangeArrowheads="1"/>
          </p:cNvSpPr>
          <p:nvPr>
            <p:ph type="hdr" sz="quarter" idx="4294967295"/>
          </p:nvPr>
        </p:nvSpPr>
        <p:spPr bwMode="auto">
          <a:xfrm>
            <a:off x="157163" y="169863"/>
            <a:ext cx="6704012" cy="339725"/>
          </a:xfrm>
          <a:prstGeom prst="rect">
            <a:avLst/>
          </a:prstGeom>
          <a:noFill/>
          <a:ln>
            <a:miter lim="800000"/>
            <a:headEnd/>
            <a:tailEnd/>
          </a:ln>
        </p:spPr>
        <p:txBody>
          <a:bodyPr/>
          <a:lstStyle/>
          <a:p>
            <a:r>
              <a:rPr lang="en-IN"/>
              <a:t>Web Basics (HTML)			                        Introduction to Internet</a:t>
            </a:r>
          </a:p>
        </p:txBody>
      </p:sp>
      <p:sp>
        <p:nvSpPr>
          <p:cNvPr id="62468" name="Rectangle 1"/>
          <p:cNvSpPr>
            <a:spLocks noGrp="1" noRot="1" noChangeAspect="1" noChangeArrowheads="1" noTextEdit="1"/>
          </p:cNvSpPr>
          <p:nvPr>
            <p:ph type="sldImg"/>
          </p:nvPr>
        </p:nvSpPr>
        <p:spPr>
          <a:xfrm>
            <a:off x="1492250" y="696913"/>
            <a:ext cx="5227638" cy="3921125"/>
          </a:xfrm>
          <a:ln/>
        </p:spPr>
      </p:sp>
      <p:sp>
        <p:nvSpPr>
          <p:cNvPr id="62486" name="Rectangle 2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4"/>
          <p:cNvSpPr>
            <a:spLocks noGrp="1" noChangeArrowheads="1"/>
          </p:cNvSpPr>
          <p:nvPr>
            <p:ph type="sldNum" sz="quarter" idx="4294967295"/>
          </p:nvPr>
        </p:nvSpPr>
        <p:spPr bwMode="auto">
          <a:xfrm>
            <a:off x="4022725" y="9551988"/>
            <a:ext cx="2838450" cy="509587"/>
          </a:xfrm>
          <a:prstGeom prst="rect">
            <a:avLst/>
          </a:prstGeom>
          <a:noFill/>
          <a:ln>
            <a:miter lim="800000"/>
            <a:headEnd/>
            <a:tailEnd/>
          </a:ln>
        </p:spPr>
        <p:txBody>
          <a:bodyPr/>
          <a:lstStyle/>
          <a:p>
            <a:r>
              <a:rPr lang="en-US"/>
              <a:t>Page 1-</a:t>
            </a:r>
            <a:fld id="{638FB9CE-D9AB-42FB-B805-6C0C787A6CB1}" type="slidenum">
              <a:rPr lang="en-US"/>
              <a:pPr/>
              <a:t>3</a:t>
            </a:fld>
            <a:r>
              <a:rPr lang="en-US"/>
              <a:t> </a:t>
            </a:r>
          </a:p>
        </p:txBody>
      </p:sp>
      <p:sp>
        <p:nvSpPr>
          <p:cNvPr id="35843" name="Rectangle 7"/>
          <p:cNvSpPr>
            <a:spLocks noGrp="1" noChangeArrowheads="1"/>
          </p:cNvSpPr>
          <p:nvPr>
            <p:ph type="hdr" sz="quarter" idx="4294967295"/>
          </p:nvPr>
        </p:nvSpPr>
        <p:spPr bwMode="auto">
          <a:xfrm>
            <a:off x="157163" y="169863"/>
            <a:ext cx="6704012" cy="339725"/>
          </a:xfrm>
          <a:prstGeom prst="rect">
            <a:avLst/>
          </a:prstGeom>
          <a:noFill/>
          <a:ln>
            <a:miter lim="800000"/>
            <a:headEnd/>
            <a:tailEnd/>
          </a:ln>
        </p:spPr>
        <p:txBody>
          <a:bodyPr/>
          <a:lstStyle/>
          <a:p>
            <a:r>
              <a:rPr lang="en-IN"/>
              <a:t>Web Basics (HTML)			                        Introduction to Internet</a:t>
            </a:r>
          </a:p>
        </p:txBody>
      </p:sp>
      <p:sp>
        <p:nvSpPr>
          <p:cNvPr id="35844" name="Rectangle 3"/>
          <p:cNvSpPr>
            <a:spLocks noGrp="1" noRot="1" noChangeAspect="1" noChangeArrowheads="1" noTextEdit="1"/>
          </p:cNvSpPr>
          <p:nvPr>
            <p:ph type="sldImg"/>
          </p:nvPr>
        </p:nvSpPr>
        <p:spPr>
          <a:xfrm>
            <a:off x="1492250" y="768350"/>
            <a:ext cx="5113338" cy="3836988"/>
          </a:xfrm>
          <a:ln/>
        </p:spPr>
      </p:sp>
      <p:sp>
        <p:nvSpPr>
          <p:cNvPr id="35845" name="Rectangle 5"/>
          <p:cNvSpPr>
            <a:spLocks noGrp="1" noChangeArrowheads="1"/>
          </p:cNvSpPr>
          <p:nvPr>
            <p:ph type="body" idx="1"/>
          </p:nvPr>
        </p:nvSpPr>
        <p:spPr>
          <a:noFill/>
          <a:ln/>
        </p:spPr>
        <p:txBody>
          <a:bodyPr/>
          <a:lstStyle/>
          <a:p>
            <a:r>
              <a:rPr lang="en-IN" b="1" dirty="0" smtClean="0"/>
              <a:t>Package Content</a:t>
            </a:r>
          </a:p>
          <a:p>
            <a:r>
              <a:rPr lang="en-IN" dirty="0" smtClean="0"/>
              <a:t>A control flow consists of one or more tasks and containers that execute when the package runs. To control order or define the conditions for running the next task or container in the package control flow, you use precedence constraints to connect the tasks and containers in a package. A subset of tasks and containers can also be grouped and run repeatedly as a unit within the package control flow. </a:t>
            </a:r>
          </a:p>
          <a:p>
            <a:endParaRPr lang="en-IN" dirty="0" smtClean="0"/>
          </a:p>
          <a:p>
            <a:r>
              <a:rPr lang="en-IN" dirty="0" smtClean="0"/>
              <a:t>A data flow consists of the sources and destinations that extract and load data, the transformations that modify and extend data, and the paths that link sources, transformations, and destinations. Before you can add a data flow to a package, the package control flow must include a Data Flow task. The Data Flow task is the executable within the SSIS package that creates, orders, and runs the data flow. A separate instance of the data flow engine is opened for each Data Flow task in a package. For more information, see Data Flow Task, Data Flow Elements and Creating Package Data Flow.</a:t>
            </a:r>
          </a:p>
          <a:p>
            <a:endParaRPr lang="en-IN" dirty="0" smtClean="0"/>
          </a:p>
          <a:p>
            <a:r>
              <a:rPr lang="en-IN" dirty="0" smtClean="0"/>
              <a:t>A package typically includes at least one connection manager. A connection manager is a link between a package and a data source that defines the connection string for accessing the data that the tasks, transformations, and event handlers in the package use. Integration Services includes connection types for data sources such as text and XML files, relational databases, and Analysis Services databases and projects.</a:t>
            </a:r>
          </a:p>
          <a:p>
            <a:endParaRPr lang="en-IN" b="1" dirty="0" smtClean="0"/>
          </a:p>
          <a:p>
            <a:endParaRPr lang="en-IN" b="1"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4"/>
          <p:cNvSpPr>
            <a:spLocks noGrp="1" noChangeArrowheads="1"/>
          </p:cNvSpPr>
          <p:nvPr>
            <p:ph type="sldNum" sz="quarter" idx="4294967295"/>
          </p:nvPr>
        </p:nvSpPr>
        <p:spPr bwMode="auto">
          <a:xfrm>
            <a:off x="4022725" y="9551988"/>
            <a:ext cx="2838450" cy="509587"/>
          </a:xfrm>
          <a:prstGeom prst="rect">
            <a:avLst/>
          </a:prstGeom>
          <a:noFill/>
          <a:ln>
            <a:miter lim="800000"/>
            <a:headEnd/>
            <a:tailEnd/>
          </a:ln>
        </p:spPr>
        <p:txBody>
          <a:bodyPr/>
          <a:lstStyle/>
          <a:p>
            <a:r>
              <a:rPr lang="en-US"/>
              <a:t>Page 1-</a:t>
            </a:r>
            <a:fld id="{13C441CB-3BD9-4174-AB8D-1CB45A5C6521}" type="slidenum">
              <a:rPr lang="en-US"/>
              <a:pPr/>
              <a:t>4</a:t>
            </a:fld>
            <a:r>
              <a:rPr lang="en-US"/>
              <a:t> </a:t>
            </a:r>
          </a:p>
        </p:txBody>
      </p:sp>
      <p:sp>
        <p:nvSpPr>
          <p:cNvPr id="36867" name="Rectangle 7"/>
          <p:cNvSpPr>
            <a:spLocks noGrp="1" noChangeArrowheads="1"/>
          </p:cNvSpPr>
          <p:nvPr>
            <p:ph type="hdr" sz="quarter" idx="4294967295"/>
          </p:nvPr>
        </p:nvSpPr>
        <p:spPr bwMode="auto">
          <a:xfrm>
            <a:off x="157163" y="169863"/>
            <a:ext cx="6704012" cy="339725"/>
          </a:xfrm>
          <a:prstGeom prst="rect">
            <a:avLst/>
          </a:prstGeom>
          <a:noFill/>
          <a:ln>
            <a:miter lim="800000"/>
            <a:headEnd/>
            <a:tailEnd/>
          </a:ln>
        </p:spPr>
        <p:txBody>
          <a:bodyPr/>
          <a:lstStyle/>
          <a:p>
            <a:r>
              <a:rPr lang="en-IN"/>
              <a:t>Web Basics (HTML)			                        Introduction to Internet</a:t>
            </a:r>
          </a:p>
        </p:txBody>
      </p:sp>
      <p:sp>
        <p:nvSpPr>
          <p:cNvPr id="36868" name="Rectangle 3"/>
          <p:cNvSpPr>
            <a:spLocks noGrp="1" noRot="1" noChangeAspect="1" noChangeArrowheads="1" noTextEdit="1"/>
          </p:cNvSpPr>
          <p:nvPr>
            <p:ph type="sldImg"/>
          </p:nvPr>
        </p:nvSpPr>
        <p:spPr>
          <a:xfrm>
            <a:off x="1492250" y="768350"/>
            <a:ext cx="5113338" cy="3836988"/>
          </a:xfrm>
          <a:ln/>
        </p:spPr>
      </p:sp>
      <p:sp>
        <p:nvSpPr>
          <p:cNvPr id="36869" name="Rectangle 3"/>
          <p:cNvSpPr>
            <a:spLocks noGrp="1" noChangeArrowheads="1"/>
          </p:cNvSpPr>
          <p:nvPr>
            <p:ph type="body" idx="1"/>
          </p:nvPr>
        </p:nvSpPr>
        <p:spPr>
          <a:noFill/>
          <a:ln/>
        </p:spPr>
        <p:txBody>
          <a:bodyPr/>
          <a:lstStyle/>
          <a:p>
            <a:r>
              <a:rPr lang="en-IN" b="1" dirty="0" smtClean="0"/>
              <a:t>The SSIS Package Designer</a:t>
            </a:r>
          </a:p>
          <a:p>
            <a:endParaRPr lang="en-IN" dirty="0" smtClean="0"/>
          </a:p>
          <a:p>
            <a:r>
              <a:rPr lang="en-IN" dirty="0" smtClean="0"/>
              <a:t>The SSIS Package Designer contains the design panes that you'll use to create a SSIS package. The tool contains all the items you need to move data or create a workflow with minimal or no code. The Package Designer contains four tabs: Control Flow, Data Flow, Event Handlers, and Package Explorer. One additional tab, Progress, also appears when you execute packages. In this chapter, you'll mainly explore the Controller Flow tab. Unlike SQL Server 2000 DTS, where control and data flow were intermingled, control flow and data flow editors are completely separated by these tabs. This usability feature gives you greater control when creating and editing packages. The task that binds the control flow and data flow together is the Data Flow task, which you'll study in depth over the next two chapters.</a:t>
            </a:r>
          </a:p>
          <a:p>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4"/>
          <p:cNvSpPr>
            <a:spLocks noGrp="1" noChangeArrowheads="1"/>
          </p:cNvSpPr>
          <p:nvPr>
            <p:ph type="sldNum" sz="quarter" idx="4294967295"/>
          </p:nvPr>
        </p:nvSpPr>
        <p:spPr bwMode="auto">
          <a:xfrm>
            <a:off x="4022725" y="9551988"/>
            <a:ext cx="2838450" cy="509587"/>
          </a:xfrm>
          <a:prstGeom prst="rect">
            <a:avLst/>
          </a:prstGeom>
          <a:noFill/>
          <a:ln>
            <a:miter lim="800000"/>
            <a:headEnd/>
            <a:tailEnd/>
          </a:ln>
        </p:spPr>
        <p:txBody>
          <a:bodyPr/>
          <a:lstStyle/>
          <a:p>
            <a:r>
              <a:rPr lang="en-US"/>
              <a:t>Page 1-</a:t>
            </a:r>
            <a:fld id="{3F804277-E7B0-4729-BA1E-8B1300E14D8E}" type="slidenum">
              <a:rPr lang="en-US"/>
              <a:pPr/>
              <a:t>5</a:t>
            </a:fld>
            <a:r>
              <a:rPr lang="en-US"/>
              <a:t> </a:t>
            </a:r>
          </a:p>
        </p:txBody>
      </p:sp>
      <p:sp>
        <p:nvSpPr>
          <p:cNvPr id="37891" name="Rectangle 7"/>
          <p:cNvSpPr>
            <a:spLocks noGrp="1" noChangeArrowheads="1"/>
          </p:cNvSpPr>
          <p:nvPr>
            <p:ph type="hdr" sz="quarter" idx="4294967295"/>
          </p:nvPr>
        </p:nvSpPr>
        <p:spPr bwMode="auto">
          <a:xfrm>
            <a:off x="157163" y="169863"/>
            <a:ext cx="6704012" cy="339725"/>
          </a:xfrm>
          <a:prstGeom prst="rect">
            <a:avLst/>
          </a:prstGeom>
          <a:noFill/>
          <a:ln>
            <a:miter lim="800000"/>
            <a:headEnd/>
            <a:tailEnd/>
          </a:ln>
        </p:spPr>
        <p:txBody>
          <a:bodyPr/>
          <a:lstStyle/>
          <a:p>
            <a:r>
              <a:rPr lang="en-IN"/>
              <a:t>Web Basics (HTML)			                        Introduction to Internet</a:t>
            </a:r>
          </a:p>
        </p:txBody>
      </p:sp>
      <p:sp>
        <p:nvSpPr>
          <p:cNvPr id="37892" name="Rectangle 3"/>
          <p:cNvSpPr>
            <a:spLocks noGrp="1" noRot="1" noChangeAspect="1" noChangeArrowheads="1" noTextEdit="1"/>
          </p:cNvSpPr>
          <p:nvPr>
            <p:ph type="sldImg"/>
          </p:nvPr>
        </p:nvSpPr>
        <p:spPr>
          <a:xfrm>
            <a:off x="1492250" y="768350"/>
            <a:ext cx="5113338" cy="3836988"/>
          </a:xfrm>
          <a:ln/>
        </p:spPr>
      </p:sp>
      <p:sp>
        <p:nvSpPr>
          <p:cNvPr id="37893" name="Rectangle 3"/>
          <p:cNvSpPr>
            <a:spLocks noGrp="1" noChangeArrowheads="1"/>
          </p:cNvSpPr>
          <p:nvPr>
            <p:ph type="body" idx="1"/>
          </p:nvPr>
        </p:nvSpPr>
        <p:spPr>
          <a:noFill/>
          <a:ln/>
        </p:spPr>
        <p:txBody>
          <a:bodyPr/>
          <a:lstStyle/>
          <a:p>
            <a:r>
              <a:rPr lang="en-US" dirty="0" smtClean="0"/>
              <a:t>The Control Flow is more of Procedural Logic Implementation and about setting up of environment for the ETL to go ahead.</a:t>
            </a:r>
          </a:p>
          <a:p>
            <a:r>
              <a:rPr lang="en-US" dirty="0" smtClean="0"/>
              <a:t>The Data Flow is the actual core ETL implementation initiated from the Control Flow.</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4"/>
          <p:cNvSpPr>
            <a:spLocks noGrp="1" noChangeArrowheads="1"/>
          </p:cNvSpPr>
          <p:nvPr>
            <p:ph type="sldNum" sz="quarter" idx="4294967295"/>
          </p:nvPr>
        </p:nvSpPr>
        <p:spPr bwMode="auto">
          <a:xfrm>
            <a:off x="4022725" y="9551988"/>
            <a:ext cx="2838450" cy="509587"/>
          </a:xfrm>
          <a:prstGeom prst="rect">
            <a:avLst/>
          </a:prstGeom>
          <a:noFill/>
          <a:ln>
            <a:miter lim="800000"/>
            <a:headEnd/>
            <a:tailEnd/>
          </a:ln>
        </p:spPr>
        <p:txBody>
          <a:bodyPr/>
          <a:lstStyle/>
          <a:p>
            <a:r>
              <a:rPr lang="en-US"/>
              <a:t>Page 1-</a:t>
            </a:r>
            <a:fld id="{A200D1E8-CFF4-4C63-A44D-CC9D377F1D7E}" type="slidenum">
              <a:rPr lang="en-US"/>
              <a:pPr/>
              <a:t>6</a:t>
            </a:fld>
            <a:r>
              <a:rPr lang="en-US"/>
              <a:t> </a:t>
            </a:r>
          </a:p>
        </p:txBody>
      </p:sp>
      <p:sp>
        <p:nvSpPr>
          <p:cNvPr id="38915" name="Rectangle 7"/>
          <p:cNvSpPr>
            <a:spLocks noGrp="1" noChangeArrowheads="1"/>
          </p:cNvSpPr>
          <p:nvPr>
            <p:ph type="hdr" sz="quarter" idx="4294967295"/>
          </p:nvPr>
        </p:nvSpPr>
        <p:spPr bwMode="auto">
          <a:xfrm>
            <a:off x="157163" y="169863"/>
            <a:ext cx="6704012" cy="339725"/>
          </a:xfrm>
          <a:prstGeom prst="rect">
            <a:avLst/>
          </a:prstGeom>
          <a:noFill/>
          <a:ln>
            <a:miter lim="800000"/>
            <a:headEnd/>
            <a:tailEnd/>
          </a:ln>
        </p:spPr>
        <p:txBody>
          <a:bodyPr/>
          <a:lstStyle/>
          <a:p>
            <a:r>
              <a:rPr lang="en-IN"/>
              <a:t>Web Basics (HTML)			                        Introduction to Internet</a:t>
            </a:r>
          </a:p>
        </p:txBody>
      </p:sp>
      <p:sp>
        <p:nvSpPr>
          <p:cNvPr id="38916" name="Rectangle 3"/>
          <p:cNvSpPr>
            <a:spLocks noGrp="1" noRot="1" noChangeAspect="1" noChangeArrowheads="1" noTextEdit="1"/>
          </p:cNvSpPr>
          <p:nvPr>
            <p:ph type="sldImg"/>
          </p:nvPr>
        </p:nvSpPr>
        <p:spPr>
          <a:xfrm>
            <a:off x="1492250" y="768350"/>
            <a:ext cx="5113338" cy="3836988"/>
          </a:xfrm>
          <a:ln/>
        </p:spPr>
      </p:sp>
      <p:sp>
        <p:nvSpPr>
          <p:cNvPr id="38917" name="Rectangle 3"/>
          <p:cNvSpPr>
            <a:spLocks noGrp="1" noChangeArrowheads="1"/>
          </p:cNvSpPr>
          <p:nvPr>
            <p:ph type="body" idx="1"/>
          </p:nvPr>
        </p:nvSpPr>
        <p:spPr>
          <a:noFill/>
          <a:ln/>
        </p:spPr>
        <p:txBody>
          <a:bodyPr/>
          <a:lstStyle/>
          <a:p>
            <a:pPr marL="163513" indent="-163513">
              <a:lnSpc>
                <a:spcPct val="80000"/>
              </a:lnSpc>
            </a:pPr>
            <a:endParaRPr lang="en-IN" sz="90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4"/>
          <p:cNvSpPr>
            <a:spLocks noGrp="1" noChangeArrowheads="1"/>
          </p:cNvSpPr>
          <p:nvPr>
            <p:ph type="sldNum" sz="quarter" idx="4294967295"/>
          </p:nvPr>
        </p:nvSpPr>
        <p:spPr bwMode="auto">
          <a:xfrm>
            <a:off x="4022725" y="9551988"/>
            <a:ext cx="2838450" cy="509587"/>
          </a:xfrm>
          <a:prstGeom prst="rect">
            <a:avLst/>
          </a:prstGeom>
          <a:noFill/>
          <a:ln>
            <a:miter lim="800000"/>
            <a:headEnd/>
            <a:tailEnd/>
          </a:ln>
        </p:spPr>
        <p:txBody>
          <a:bodyPr/>
          <a:lstStyle/>
          <a:p>
            <a:r>
              <a:rPr lang="en-US"/>
              <a:t>Page 1-</a:t>
            </a:r>
            <a:fld id="{285A95D4-C1F3-4768-867C-EECD2EE9A73E}" type="slidenum">
              <a:rPr lang="en-US"/>
              <a:pPr/>
              <a:t>7</a:t>
            </a:fld>
            <a:r>
              <a:rPr lang="en-US"/>
              <a:t> </a:t>
            </a:r>
          </a:p>
        </p:txBody>
      </p:sp>
      <p:sp>
        <p:nvSpPr>
          <p:cNvPr id="39939" name="Rectangle 7"/>
          <p:cNvSpPr>
            <a:spLocks noGrp="1" noChangeArrowheads="1"/>
          </p:cNvSpPr>
          <p:nvPr>
            <p:ph type="hdr" sz="quarter" idx="4294967295"/>
          </p:nvPr>
        </p:nvSpPr>
        <p:spPr bwMode="auto">
          <a:xfrm>
            <a:off x="157163" y="169863"/>
            <a:ext cx="6704012" cy="339725"/>
          </a:xfrm>
          <a:prstGeom prst="rect">
            <a:avLst/>
          </a:prstGeom>
          <a:noFill/>
          <a:ln>
            <a:miter lim="800000"/>
            <a:headEnd/>
            <a:tailEnd/>
          </a:ln>
        </p:spPr>
        <p:txBody>
          <a:bodyPr/>
          <a:lstStyle/>
          <a:p>
            <a:r>
              <a:rPr lang="en-IN"/>
              <a:t>Web Basics (HTML)			                        Introduction to Internet</a:t>
            </a:r>
          </a:p>
        </p:txBody>
      </p:sp>
      <p:sp>
        <p:nvSpPr>
          <p:cNvPr id="39940" name="Rectangle 3"/>
          <p:cNvSpPr>
            <a:spLocks noGrp="1" noRot="1" noChangeAspect="1" noChangeArrowheads="1" noTextEdit="1"/>
          </p:cNvSpPr>
          <p:nvPr>
            <p:ph type="sldImg"/>
          </p:nvPr>
        </p:nvSpPr>
        <p:spPr>
          <a:xfrm>
            <a:off x="1492250" y="768350"/>
            <a:ext cx="5113338" cy="3836988"/>
          </a:xfrm>
          <a:ln/>
        </p:spPr>
      </p:sp>
      <p:sp>
        <p:nvSpPr>
          <p:cNvPr id="39941" name="Rectangle 3"/>
          <p:cNvSpPr>
            <a:spLocks noGrp="1" noChangeArrowheads="1"/>
          </p:cNvSpPr>
          <p:nvPr>
            <p:ph type="body" idx="1"/>
          </p:nvPr>
        </p:nvSpPr>
        <p:spPr>
          <a:noFill/>
          <a:ln/>
        </p:spPr>
        <p:txBody>
          <a:bodyPr/>
          <a:lstStyle/>
          <a:p>
            <a:endParaRPr lang="en-I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4"/>
          <p:cNvSpPr>
            <a:spLocks noGrp="1" noChangeArrowheads="1"/>
          </p:cNvSpPr>
          <p:nvPr>
            <p:ph type="sldNum" sz="quarter" idx="4294967295"/>
          </p:nvPr>
        </p:nvSpPr>
        <p:spPr bwMode="auto">
          <a:xfrm>
            <a:off x="4022725" y="9551988"/>
            <a:ext cx="2838450" cy="509587"/>
          </a:xfrm>
          <a:prstGeom prst="rect">
            <a:avLst/>
          </a:prstGeom>
          <a:noFill/>
          <a:ln>
            <a:miter lim="800000"/>
            <a:headEnd/>
            <a:tailEnd/>
          </a:ln>
        </p:spPr>
        <p:txBody>
          <a:bodyPr/>
          <a:lstStyle/>
          <a:p>
            <a:r>
              <a:rPr lang="en-US"/>
              <a:t>Page 1-</a:t>
            </a:r>
            <a:fld id="{0ACABED1-8CB6-4841-B7F3-798779354800}" type="slidenum">
              <a:rPr lang="en-US"/>
              <a:pPr/>
              <a:t>8</a:t>
            </a:fld>
            <a:r>
              <a:rPr lang="en-US"/>
              <a:t> </a:t>
            </a:r>
          </a:p>
        </p:txBody>
      </p:sp>
      <p:sp>
        <p:nvSpPr>
          <p:cNvPr id="40963" name="Rectangle 7"/>
          <p:cNvSpPr>
            <a:spLocks noGrp="1" noChangeArrowheads="1"/>
          </p:cNvSpPr>
          <p:nvPr>
            <p:ph type="hdr" sz="quarter" idx="4294967295"/>
          </p:nvPr>
        </p:nvSpPr>
        <p:spPr bwMode="auto">
          <a:xfrm>
            <a:off x="157163" y="169863"/>
            <a:ext cx="6704012" cy="339725"/>
          </a:xfrm>
          <a:prstGeom prst="rect">
            <a:avLst/>
          </a:prstGeom>
          <a:noFill/>
          <a:ln>
            <a:miter lim="800000"/>
            <a:headEnd/>
            <a:tailEnd/>
          </a:ln>
        </p:spPr>
        <p:txBody>
          <a:bodyPr/>
          <a:lstStyle/>
          <a:p>
            <a:r>
              <a:rPr lang="en-IN"/>
              <a:t>Web Basics (HTML)			                        Introduction to Internet</a:t>
            </a:r>
          </a:p>
        </p:txBody>
      </p:sp>
      <p:sp>
        <p:nvSpPr>
          <p:cNvPr id="40964" name="Rectangle 3"/>
          <p:cNvSpPr>
            <a:spLocks noGrp="1" noRot="1" noChangeAspect="1" noChangeArrowheads="1" noTextEdit="1"/>
          </p:cNvSpPr>
          <p:nvPr>
            <p:ph type="sldImg"/>
          </p:nvPr>
        </p:nvSpPr>
        <p:spPr>
          <a:xfrm>
            <a:off x="1492250" y="768350"/>
            <a:ext cx="5113338" cy="3836988"/>
          </a:xfr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4"/>
          <p:cNvSpPr>
            <a:spLocks noGrp="1" noChangeArrowheads="1"/>
          </p:cNvSpPr>
          <p:nvPr>
            <p:ph type="sldNum" sz="quarter" idx="4294967295"/>
          </p:nvPr>
        </p:nvSpPr>
        <p:spPr bwMode="auto">
          <a:xfrm>
            <a:off x="4022725" y="9551988"/>
            <a:ext cx="2838450" cy="509587"/>
          </a:xfrm>
          <a:prstGeom prst="rect">
            <a:avLst/>
          </a:prstGeom>
          <a:noFill/>
          <a:ln>
            <a:miter lim="800000"/>
            <a:headEnd/>
            <a:tailEnd/>
          </a:ln>
        </p:spPr>
        <p:txBody>
          <a:bodyPr/>
          <a:lstStyle/>
          <a:p>
            <a:r>
              <a:rPr lang="en-US"/>
              <a:t>Page 1-</a:t>
            </a:r>
            <a:fld id="{DCCEECC4-DC62-46A6-AF3F-1864FAB3D7B1}" type="slidenum">
              <a:rPr lang="en-US"/>
              <a:pPr/>
              <a:t>9</a:t>
            </a:fld>
            <a:r>
              <a:rPr lang="en-US"/>
              <a:t> </a:t>
            </a:r>
          </a:p>
        </p:txBody>
      </p:sp>
      <p:sp>
        <p:nvSpPr>
          <p:cNvPr id="41987" name="Rectangle 7"/>
          <p:cNvSpPr>
            <a:spLocks noGrp="1" noChangeArrowheads="1"/>
          </p:cNvSpPr>
          <p:nvPr>
            <p:ph type="hdr" sz="quarter" idx="4294967295"/>
          </p:nvPr>
        </p:nvSpPr>
        <p:spPr bwMode="auto">
          <a:xfrm>
            <a:off x="157163" y="169863"/>
            <a:ext cx="6704012" cy="339725"/>
          </a:xfrm>
          <a:prstGeom prst="rect">
            <a:avLst/>
          </a:prstGeom>
          <a:noFill/>
          <a:ln>
            <a:miter lim="800000"/>
            <a:headEnd/>
            <a:tailEnd/>
          </a:ln>
        </p:spPr>
        <p:txBody>
          <a:bodyPr/>
          <a:lstStyle/>
          <a:p>
            <a:r>
              <a:rPr lang="en-IN"/>
              <a:t>Web Basics (HTML)			                        Introduction to Internet</a:t>
            </a:r>
          </a:p>
        </p:txBody>
      </p:sp>
      <p:sp>
        <p:nvSpPr>
          <p:cNvPr id="41988" name="Rectangle 3"/>
          <p:cNvSpPr>
            <a:spLocks noGrp="1" noRot="1" noChangeAspect="1" noChangeArrowheads="1" noTextEdit="1"/>
          </p:cNvSpPr>
          <p:nvPr>
            <p:ph type="sldImg"/>
          </p:nvPr>
        </p:nvSpPr>
        <p:spPr>
          <a:xfrm>
            <a:off x="1492250" y="768350"/>
            <a:ext cx="5113338" cy="3836988"/>
          </a:xfr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6/6/2016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Capgemini Public</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9805510"/>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75772" y="0"/>
            <a:ext cx="8229600" cy="827942"/>
          </a:xfrm>
        </p:spPr>
        <p:txBody>
          <a:bodyPr/>
          <a:lstStyle>
            <a:lvl1pPr>
              <a:defRPr b="1"/>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6/6/2016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82496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69746" y="1193574"/>
            <a:ext cx="2057400" cy="4918075"/>
          </a:xfrm>
        </p:spPr>
        <p:txBody>
          <a:bodyPr vert="eaVert"/>
          <a:lstStyle>
            <a:lvl1pPr>
              <a:defRPr b="1"/>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297546" y="1193574"/>
            <a:ext cx="6019800" cy="4918075"/>
          </a:xfrm>
        </p:spPr>
        <p:txBody>
          <a:bodyPr vert="eaVert"/>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6/6/2016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074997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5772" y="0"/>
            <a:ext cx="8229600" cy="871484"/>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93688" y="1208088"/>
            <a:ext cx="8229600" cy="4525963"/>
          </a:xfrm>
        </p:spPr>
        <p:txBody>
          <a:bodyPr/>
          <a:lstStyle>
            <a:lvl1pPr marL="342900" indent="-342900" algn="l" defTabSz="914400" rtl="0" eaLnBrk="1" latinLnBrk="0" hangingPunct="1">
              <a:spcBef>
                <a:spcPct val="20000"/>
              </a:spcBef>
              <a:buClr>
                <a:srgbClr val="00A1E4"/>
              </a:buClr>
              <a:buFont typeface="Wingdings" pitchFamily="2" charset="2"/>
              <a:buChar char="Ø"/>
              <a:defRPr lang="en-US" sz="1800" b="1" kern="1200" dirty="0" smtClean="0">
                <a:solidFill>
                  <a:schemeClr val="tx1"/>
                </a:solidFill>
                <a:latin typeface="Candara" panose="020E0502030303020204" pitchFamily="34" charset="0"/>
                <a:ea typeface="+mn-ea"/>
                <a:cs typeface="+mn-cs"/>
              </a:defRPr>
            </a:lvl1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6/6/2016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75315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6/6/2016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156211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75772" y="0"/>
            <a:ext cx="8229600" cy="842456"/>
          </a:xfrm>
        </p:spPr>
        <p:txBody>
          <a:bodyPr/>
          <a:lstStyle>
            <a:lvl1pPr>
              <a:defRPr b="1"/>
            </a:lvl1pPr>
          </a:lstStyle>
          <a:p>
            <a:r>
              <a:rPr lang="en-US" smtClean="0"/>
              <a:t>Click to edit Master title style</a:t>
            </a:r>
            <a:endParaRPr lang="en-US"/>
          </a:p>
        </p:txBody>
      </p:sp>
      <p:sp>
        <p:nvSpPr>
          <p:cNvPr id="3" name="Content Placeholder 2"/>
          <p:cNvSpPr>
            <a:spLocks noGrp="1"/>
          </p:cNvSpPr>
          <p:nvPr>
            <p:ph sz="half" idx="1"/>
          </p:nvPr>
        </p:nvSpPr>
        <p:spPr>
          <a:xfrm>
            <a:off x="283032" y="1193808"/>
            <a:ext cx="4038600" cy="4525963"/>
          </a:xfrm>
        </p:spPr>
        <p:txBody>
          <a:bodyPr/>
          <a:lstStyle>
            <a:lvl1pPr>
              <a:defRPr sz="1800">
                <a:solidFill>
                  <a:schemeClr val="tx1"/>
                </a:solidFill>
              </a:defRPr>
            </a:lvl1pPr>
            <a:lvl2pPr>
              <a:defRPr sz="1600">
                <a:solidFill>
                  <a:schemeClr val="tx1"/>
                </a:solidFill>
              </a:defRPr>
            </a:lvl2pPr>
            <a:lvl3pPr>
              <a:defRPr sz="1200">
                <a:solidFill>
                  <a:schemeClr val="tx1"/>
                </a:solidFill>
              </a:defRPr>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half" idx="2"/>
          </p:nvPr>
        </p:nvSpPr>
        <p:spPr>
          <a:xfrm>
            <a:off x="4474032" y="1193808"/>
            <a:ext cx="4038600" cy="4525963"/>
          </a:xfrm>
        </p:spPr>
        <p:txBody>
          <a:bodyPr/>
          <a:lstStyle>
            <a:lvl1pPr>
              <a:defRPr sz="1800"/>
            </a:lvl1pPr>
            <a:lvl2pPr>
              <a:defRPr sz="1600"/>
            </a:lvl2pPr>
            <a:lvl3pPr>
              <a:defRPr sz="12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6/6/2016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84458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5772" y="0"/>
            <a:ext cx="8229600" cy="842456"/>
          </a:xfrm>
        </p:spPr>
        <p:txBody>
          <a:bodyPr/>
          <a:lstStyle>
            <a:lvl1pPr>
              <a:defRPr b="1"/>
            </a:lvl1pPr>
          </a:lstStyle>
          <a:p>
            <a:r>
              <a:rPr lang="en-US" dirty="0" smtClean="0"/>
              <a:t>Click to edit Master title style</a:t>
            </a:r>
            <a:endParaRPr lang="en-US" dirty="0"/>
          </a:p>
        </p:txBody>
      </p:sp>
      <p:sp>
        <p:nvSpPr>
          <p:cNvPr id="3" name="Text Placeholder 2"/>
          <p:cNvSpPr>
            <a:spLocks noGrp="1"/>
          </p:cNvSpPr>
          <p:nvPr>
            <p:ph type="body" idx="1"/>
          </p:nvPr>
        </p:nvSpPr>
        <p:spPr>
          <a:xfrm>
            <a:off x="293688" y="1208088"/>
            <a:ext cx="4040188" cy="639762"/>
          </a:xfrm>
        </p:spPr>
        <p:txBody>
          <a:bodyPr anchor="ctr" anchorCtr="0">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283032" y="1957165"/>
            <a:ext cx="4040188" cy="3951288"/>
          </a:xfrm>
        </p:spPr>
        <p:txBody>
          <a:bodyPr/>
          <a:lstStyle>
            <a:lvl1pPr>
              <a:defRPr sz="1800"/>
            </a:lvl1pPr>
            <a:lvl2pPr>
              <a:defRPr sz="1600"/>
            </a:lvl2pPr>
            <a:lvl3pPr>
              <a:defRPr sz="12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Text Placeholder 4"/>
          <p:cNvSpPr>
            <a:spLocks noGrp="1"/>
          </p:cNvSpPr>
          <p:nvPr>
            <p:ph type="body" sz="quarter" idx="3"/>
          </p:nvPr>
        </p:nvSpPr>
        <p:spPr>
          <a:xfrm>
            <a:off x="4688568" y="1208088"/>
            <a:ext cx="4041775" cy="639762"/>
          </a:xfrm>
        </p:spPr>
        <p:txBody>
          <a:bodyPr anchor="ctr" anchorCtr="0">
            <a:normAutofit/>
          </a:bodyPr>
          <a:lstStyle>
            <a:lvl1pPr marL="0" indent="0">
              <a:buNone/>
              <a:defRPr sz="1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1957165"/>
            <a:ext cx="4041775" cy="3951288"/>
          </a:xfrm>
        </p:spPr>
        <p:txBody>
          <a:bodyPr>
            <a:normAutofit/>
          </a:bodyPr>
          <a:lstStyle>
            <a:lvl1pPr algn="l" defTabSz="914400" rtl="0" eaLnBrk="1" latinLnBrk="0" hangingPunct="1">
              <a:spcBef>
                <a:spcPct val="20000"/>
              </a:spcBef>
              <a:buClr>
                <a:srgbClr val="00A1E4"/>
              </a:buClr>
              <a:defRPr lang="en-US" sz="1800" b="1" kern="1200" dirty="0" smtClean="0">
                <a:solidFill>
                  <a:schemeClr val="tx1"/>
                </a:solidFill>
                <a:latin typeface="Candara" panose="020E0502030303020204" pitchFamily="34" charset="0"/>
                <a:ea typeface="+mn-ea"/>
                <a:cs typeface="+mn-cs"/>
              </a:defRPr>
            </a:lvl1pPr>
            <a:lvl2pPr algn="l" defTabSz="914400" rtl="0" eaLnBrk="1" latinLnBrk="0" hangingPunct="1">
              <a:spcBef>
                <a:spcPct val="20000"/>
              </a:spcBef>
              <a:buClr>
                <a:srgbClr val="00A1E4"/>
              </a:buClr>
              <a:defRPr lang="en-US" sz="1600" b="1" kern="1200" dirty="0" smtClean="0">
                <a:solidFill>
                  <a:schemeClr val="tx1"/>
                </a:solidFill>
                <a:latin typeface="Candara" panose="020E0502030303020204" pitchFamily="34" charset="0"/>
                <a:ea typeface="+mn-ea"/>
                <a:cs typeface="+mn-cs"/>
              </a:defRPr>
            </a:lvl2pPr>
            <a:lvl3pPr algn="l" defTabSz="914400" rtl="0" eaLnBrk="1" latinLnBrk="0" hangingPunct="1">
              <a:spcBef>
                <a:spcPct val="20000"/>
              </a:spcBef>
              <a:buClr>
                <a:srgbClr val="00A1E4"/>
              </a:buClr>
              <a:defRPr lang="en-US" sz="1200" b="1" kern="1200" dirty="0" smtClean="0">
                <a:solidFill>
                  <a:schemeClr val="tx1"/>
                </a:solidFill>
                <a:latin typeface="Candara" panose="020E0502030303020204" pitchFamily="34" charset="0"/>
                <a:ea typeface="+mn-ea"/>
                <a:cs typeface="+mn-cs"/>
              </a:defRPr>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6/6/2016</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603234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75772" y="0"/>
            <a:ext cx="8229600" cy="842456"/>
          </a:xfrm>
        </p:spPr>
        <p:txBody>
          <a:bodyPr/>
          <a:lstStyle>
            <a:lvl1pPr>
              <a:defRPr b="1"/>
            </a:lvl1p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6/6/2016</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46906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6/6/2016</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61612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3688" y="1208088"/>
            <a:ext cx="3008313" cy="517525"/>
          </a:xfrm>
        </p:spPr>
        <p:txBody>
          <a:bodyPr anchor="ctr" anchorCtr="0">
            <a:noAutofit/>
          </a:bodyPr>
          <a:lstStyle>
            <a:lvl1pPr algn="l">
              <a:defRPr sz="18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1208088"/>
            <a:ext cx="5111750" cy="4918075"/>
          </a:xfrm>
        </p:spPr>
        <p:txBody>
          <a:bodyPr/>
          <a:lstStyle>
            <a:lvl1pPr>
              <a:defRPr sz="1800"/>
            </a:lvl1pPr>
            <a:lvl2pPr>
              <a:defRPr sz="1600"/>
            </a:lvl2pPr>
            <a:lvl3pPr>
              <a:defRPr sz="12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ext Placeholder 3"/>
          <p:cNvSpPr>
            <a:spLocks noGrp="1"/>
          </p:cNvSpPr>
          <p:nvPr>
            <p:ph type="body" sz="half" idx="2"/>
          </p:nvPr>
        </p:nvSpPr>
        <p:spPr>
          <a:xfrm>
            <a:off x="293688" y="1843314"/>
            <a:ext cx="3008313" cy="40506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6/6/2016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4081002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normAutofit/>
          </a:bodyPr>
          <a:lstStyle>
            <a:lvl1pPr algn="l">
              <a:defRPr sz="18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1208087"/>
            <a:ext cx="5486400" cy="35194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6/6/2016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502877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1266"/>
            <a:ext cx="8229600" cy="7921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93688" y="1208088"/>
            <a:ext cx="8229600" cy="4525963"/>
          </a:xfrm>
          <a:prstGeom prst="rect">
            <a:avLst/>
          </a:prstGeom>
        </p:spPr>
        <p:txBody>
          <a:bodyPr vert="horz" lIns="91440" tIns="45720" rIns="91440" bIns="45720" rtlCol="0">
            <a:normAutofit/>
          </a:bodyPr>
          <a:lstStyle/>
          <a:p>
            <a:pPr lvl="0"/>
            <a:r>
              <a:rPr lang="en-US" dirty="0" smtClean="0"/>
              <a:t>Click to edit Master text styles</a:t>
            </a:r>
          </a:p>
          <a:p>
            <a:pPr marL="741363" lvl="1" indent="-284163" algn="l" defTabSz="914400" rtl="0" eaLnBrk="1" latinLnBrk="0" hangingPunct="1">
              <a:spcBef>
                <a:spcPct val="20000"/>
              </a:spcBef>
              <a:buClr>
                <a:srgbClr val="00A1E4"/>
              </a:buClr>
              <a:buFont typeface="Arial" panose="020B0604020202020204" pitchFamily="34" charset="0"/>
              <a:buChar char="–"/>
            </a:pPr>
            <a:r>
              <a:rPr lang="en-US" dirty="0" smtClean="0"/>
              <a:t>Second level</a:t>
            </a:r>
          </a:p>
          <a:p>
            <a:pPr marL="1079500" lvl="2" indent="-169863" algn="l" defTabSz="914400" rtl="0" eaLnBrk="1" latinLnBrk="0" hangingPunct="1">
              <a:spcBef>
                <a:spcPct val="20000"/>
              </a:spcBef>
              <a:buClr>
                <a:srgbClr val="00A1E4"/>
              </a:buClr>
              <a:buFont typeface="Arial" panose="020B0604020202020204" pitchFamily="34" charset="0"/>
              <a:buChar char="•"/>
            </a:pPr>
            <a:r>
              <a:rPr lang="en-US" dirty="0" smtClean="0"/>
              <a:t>Third level</a:t>
            </a:r>
            <a:endParaRPr lang="en-US" dirty="0"/>
          </a:p>
        </p:txBody>
      </p:sp>
      <p:sp>
        <p:nvSpPr>
          <p:cNvPr id="7" name="Rectangle 20"/>
          <p:cNvSpPr txBox="1">
            <a:spLocks noChangeArrowheads="1"/>
          </p:cNvSpPr>
          <p:nvPr userDrawn="1"/>
        </p:nvSpPr>
        <p:spPr>
          <a:xfrm>
            <a:off x="285720" y="6597581"/>
            <a:ext cx="1219200" cy="228600"/>
          </a:xfrm>
          <a:prstGeom prst="rect">
            <a:avLst/>
          </a:prstGeom>
          <a:noFill/>
        </p:spPr>
        <p:txBody>
          <a:bodyPr/>
          <a:lstStyle/>
          <a:p>
            <a:pPr marL="0" algn="l" defTabSz="914400" rtl="0" eaLnBrk="1" latinLnBrk="0" hangingPunct="1">
              <a:defRPr/>
            </a:pPr>
            <a:fld id="{634B1AA2-1421-4123-B46B-C773544C4A12}" type="datetime4">
              <a:rPr lang="en-US" sz="800" kern="1200">
                <a:solidFill>
                  <a:schemeClr val="bg1">
                    <a:lumMod val="50000"/>
                  </a:schemeClr>
                </a:solidFill>
                <a:latin typeface="Candara" panose="020E0502030303020204" pitchFamily="34" charset="0"/>
                <a:ea typeface="+mn-ea"/>
                <a:cs typeface="+mn-cs"/>
              </a:rPr>
              <a:pPr marL="0" algn="l" defTabSz="914400" rtl="0" eaLnBrk="1" latinLnBrk="0" hangingPunct="1">
                <a:defRPr/>
              </a:pPr>
              <a:t>June 6, 2016</a:t>
            </a:fld>
            <a:endParaRPr lang="en-US" sz="800" kern="1200" dirty="0">
              <a:solidFill>
                <a:schemeClr val="bg1">
                  <a:lumMod val="50000"/>
                </a:schemeClr>
              </a:solidFill>
              <a:latin typeface="Candara" panose="020E0502030303020204" pitchFamily="34" charset="0"/>
              <a:ea typeface="+mn-ea"/>
              <a:cs typeface="+mn-cs"/>
            </a:endParaRPr>
          </a:p>
        </p:txBody>
      </p:sp>
      <p:sp>
        <p:nvSpPr>
          <p:cNvPr id="8" name="Text Box 9"/>
          <p:cNvSpPr txBox="1">
            <a:spLocks noChangeArrowheads="1"/>
          </p:cNvSpPr>
          <p:nvPr userDrawn="1"/>
        </p:nvSpPr>
        <p:spPr bwMode="auto">
          <a:xfrm>
            <a:off x="1271234" y="6597581"/>
            <a:ext cx="1431802" cy="215444"/>
          </a:xfrm>
          <a:prstGeom prst="rect">
            <a:avLst/>
          </a:prstGeom>
          <a:noFill/>
          <a:ln w="9525">
            <a:noFill/>
            <a:miter lim="800000"/>
            <a:headEnd/>
            <a:tailEnd/>
          </a:ln>
        </p:spPr>
        <p:txBody>
          <a:bodyPr wrap="none">
            <a:spAutoFit/>
          </a:bodyPr>
          <a:lstStyle/>
          <a:p>
            <a:pPr marL="0" algn="l" defTabSz="914400" rtl="0" eaLnBrk="1" latinLnBrk="0" hangingPunct="1">
              <a:defRPr/>
            </a:pPr>
            <a:r>
              <a:rPr lang="en-US" altLang="ja-JP" sz="800" kern="1200" dirty="0">
                <a:solidFill>
                  <a:schemeClr val="bg1">
                    <a:lumMod val="50000"/>
                  </a:schemeClr>
                </a:solidFill>
                <a:latin typeface="Candara" panose="020E0502030303020204" pitchFamily="34" charset="0"/>
                <a:ea typeface="+mn-ea"/>
                <a:cs typeface="+mn-cs"/>
              </a:rPr>
              <a:t>Proprietary and Confidential </a:t>
            </a:r>
          </a:p>
        </p:txBody>
      </p:sp>
      <p:sp>
        <p:nvSpPr>
          <p:cNvPr id="9" name="Text Box 5"/>
          <p:cNvSpPr txBox="1">
            <a:spLocks noChangeArrowheads="1"/>
          </p:cNvSpPr>
          <p:nvPr userDrawn="1"/>
        </p:nvSpPr>
        <p:spPr bwMode="gray">
          <a:xfrm>
            <a:off x="2750256" y="6631701"/>
            <a:ext cx="237244"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chemeClr val="tx2"/>
                </a:solidFill>
                <a:latin typeface="Arial" pitchFamily="34" charset="0"/>
                <a:ea typeface="ＭＳ Ｐゴシック"/>
                <a:cs typeface="Arial" pitchFamily="34" charset="0"/>
              </a:rPr>
              <a:t>- </a:t>
            </a:r>
            <a:fld id="{F47D9766-21FB-48EB-955B-1DFC7B4C9F61}" type="slidenum">
              <a:rPr lang="en-US" sz="900" kern="1200">
                <a:solidFill>
                  <a:schemeClr val="bg1">
                    <a:lumMod val="50000"/>
                  </a:schemeClr>
                </a:solidFill>
                <a:latin typeface="Candara" panose="020E0502030303020204" pitchFamily="34" charset="0"/>
                <a:ea typeface="+mn-ea"/>
                <a:cs typeface="+mn-cs"/>
              </a:rPr>
              <a:pPr algn="ctr" eaLnBrk="0" hangingPunct="0">
                <a:buClr>
                  <a:srgbClr val="000000"/>
                </a:buClr>
                <a:buSzPct val="65000"/>
                <a:buFont typeface="Wingdings" pitchFamily="2" charset="2"/>
                <a:buNone/>
                <a:defRPr/>
              </a:pPr>
              <a:t>‹#›</a:t>
            </a:fld>
            <a:r>
              <a:rPr lang="en-US" sz="900" kern="1200" dirty="0">
                <a:solidFill>
                  <a:schemeClr val="bg1">
                    <a:lumMod val="50000"/>
                  </a:schemeClr>
                </a:solidFill>
                <a:latin typeface="Candara" panose="020E0502030303020204" pitchFamily="34" charset="0"/>
                <a:ea typeface="+mn-ea"/>
                <a:cs typeface="+mn-cs"/>
              </a:rPr>
              <a:t> </a:t>
            </a:r>
            <a:r>
              <a:rPr lang="en-US" sz="800" dirty="0">
                <a:solidFill>
                  <a:schemeClr val="tx2"/>
                </a:solidFill>
                <a:latin typeface="Arial" pitchFamily="34" charset="0"/>
                <a:ea typeface="ＭＳ Ｐゴシック"/>
                <a:cs typeface="Arial" pitchFamily="34" charset="0"/>
              </a:rPr>
              <a:t>-</a:t>
            </a:r>
          </a:p>
        </p:txBody>
      </p:sp>
      <p:pic>
        <p:nvPicPr>
          <p:cNvPr id="10" name="Picture 9"/>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954832" y="6270978"/>
            <a:ext cx="1036768" cy="462843"/>
          </a:xfrm>
          <a:prstGeom prst="rect">
            <a:avLst/>
          </a:prstGeom>
        </p:spPr>
      </p:pic>
      <p:cxnSp>
        <p:nvCxnSpPr>
          <p:cNvPr id="11" name="Straight Connector 10"/>
          <p:cNvCxnSpPr/>
          <p:nvPr userDrawn="1"/>
        </p:nvCxnSpPr>
        <p:spPr>
          <a:xfrm flipH="1">
            <a:off x="381000" y="6582865"/>
            <a:ext cx="74676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1260144"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2679678"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685800"/>
            <a:ext cx="5600700" cy="371475"/>
          </a:xfrm>
          <a:prstGeom prst="rect">
            <a:avLst/>
          </a:prstGeom>
        </p:spPr>
      </p:pic>
    </p:spTree>
    <p:extLst>
      <p:ext uri="{BB962C8B-B14F-4D97-AF65-F5344CB8AC3E}">
        <p14:creationId xmlns:p14="http://schemas.microsoft.com/office/powerpoint/2010/main" val="242837754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dt="0"/>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Wingdings" pitchFamily="2" charset="2"/>
        <a:buChar char="Ø"/>
        <a:defRPr lang="en-US" sz="1800" b="1" kern="1200" dirty="0" smtClean="0">
          <a:solidFill>
            <a:schemeClr val="tx1"/>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lang="en-US" sz="1600" kern="1200" dirty="0" smtClean="0">
          <a:solidFill>
            <a:schemeClr val="tx1"/>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lang="en-US" sz="1200" kern="1200" dirty="0">
          <a:solidFill>
            <a:schemeClr val="tx1"/>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7"/>
          <p:cNvSpPr txBox="1">
            <a:spLocks noChangeArrowheads="1"/>
          </p:cNvSpPr>
          <p:nvPr/>
        </p:nvSpPr>
        <p:spPr bwMode="auto">
          <a:xfrm>
            <a:off x="1152525" y="2028825"/>
            <a:ext cx="6848475" cy="714375"/>
          </a:xfrm>
          <a:prstGeom prst="rect">
            <a:avLst/>
          </a:prstGeom>
          <a:noFill/>
          <a:ln w="9525">
            <a:noFill/>
            <a:miter lim="800000"/>
            <a:headEnd/>
            <a:tailEnd/>
          </a:ln>
        </p:spPr>
        <p:txBody>
          <a:bodyPr/>
          <a:lstStyle/>
          <a:p>
            <a:pPr defTabSz="914400">
              <a:buClrTx/>
              <a:buSzTx/>
              <a:buFontTx/>
              <a:buNone/>
            </a:pPr>
            <a:r>
              <a:rPr lang="en-US" sz="3600" b="1" dirty="0">
                <a:solidFill>
                  <a:schemeClr val="tx1"/>
                </a:solidFill>
                <a:latin typeface="Candara" pitchFamily="34" charset="0"/>
                <a:ea typeface="ＭＳ Ｐゴシック" pitchFamily="34" charset="-128"/>
              </a:rPr>
              <a:t>SSIS</a:t>
            </a:r>
          </a:p>
        </p:txBody>
      </p:sp>
      <p:sp>
        <p:nvSpPr>
          <p:cNvPr id="3076" name="TextBox 19"/>
          <p:cNvSpPr txBox="1">
            <a:spLocks noChangeArrowheads="1"/>
          </p:cNvSpPr>
          <p:nvPr/>
        </p:nvSpPr>
        <p:spPr bwMode="auto">
          <a:xfrm>
            <a:off x="1228725" y="2895600"/>
            <a:ext cx="6848475" cy="714375"/>
          </a:xfrm>
          <a:prstGeom prst="rect">
            <a:avLst/>
          </a:prstGeom>
          <a:noFill/>
          <a:ln w="9525">
            <a:noFill/>
            <a:miter lim="800000"/>
            <a:headEnd/>
            <a:tailEnd/>
          </a:ln>
        </p:spPr>
        <p:txBody>
          <a:bodyPr/>
          <a:lstStyle/>
          <a:p>
            <a:pPr defTabSz="914400">
              <a:buClrTx/>
              <a:buSzTx/>
              <a:buFontTx/>
              <a:buNone/>
            </a:pPr>
            <a:r>
              <a:rPr lang="en-US" sz="2000">
                <a:solidFill>
                  <a:schemeClr val="tx1"/>
                </a:solidFill>
                <a:latin typeface="Candara" pitchFamily="34" charset="0"/>
                <a:ea typeface="ＭＳ Ｐゴシック" pitchFamily="34" charset="-128"/>
              </a:rPr>
              <a:t>Lesson 2. Introduction to Control and Data Flow Tasks</a:t>
            </a:r>
          </a:p>
        </p:txBody>
      </p:sp>
      <p:sp>
        <p:nvSpPr>
          <p:cNvPr id="2" name="Footer Placeholder 1"/>
          <p:cNvSpPr>
            <a:spLocks noGrp="1"/>
          </p:cNvSpPr>
          <p:nvPr>
            <p:ph type="ftr" sz="quarter" idx="11"/>
          </p:nvPr>
        </p:nvSpPr>
        <p:spPr/>
        <p:txBody>
          <a:bodyPr/>
          <a:lstStyle/>
          <a:p>
            <a:r>
              <a:rPr lang="en-US" smtClean="0"/>
              <a:t>Capgemini Public</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p:cNvSpPr>
          <p:nvPr/>
        </p:nvSpPr>
        <p:spPr bwMode="auto">
          <a:xfrm>
            <a:off x="304800" y="152400"/>
            <a:ext cx="8153400" cy="715963"/>
          </a:xfrm>
          <a:prstGeom prst="rect">
            <a:avLst/>
          </a:prstGeom>
          <a:noFill/>
          <a:ln w="9525">
            <a:noFill/>
            <a:miter lim="800000"/>
            <a:headEnd/>
            <a:tailEnd/>
          </a:ln>
        </p:spPr>
        <p:txBody>
          <a:bodyPr anchor="ctr"/>
          <a:lstStyle/>
          <a:p>
            <a:pPr defTabSz="914400" eaLnBrk="0" hangingPunct="0">
              <a:lnSpc>
                <a:spcPct val="80000"/>
              </a:lnSpc>
              <a:buClrTx/>
              <a:buSzTx/>
              <a:defRPr/>
            </a:pPr>
            <a:r>
              <a:rPr lang="en-US" sz="2800" b="1" dirty="0">
                <a:solidFill>
                  <a:schemeClr val="tx1"/>
                </a:solidFill>
                <a:latin typeface="Candara" pitchFamily="34" charset="0"/>
                <a:ea typeface="+mj-ea"/>
                <a:cs typeface="Arial" pitchFamily="34" charset="0"/>
              </a:rPr>
              <a:t>For Loop Container</a:t>
            </a:r>
          </a:p>
        </p:txBody>
      </p:sp>
      <p:sp>
        <p:nvSpPr>
          <p:cNvPr id="12291" name="Content Placeholder 12"/>
          <p:cNvSpPr>
            <a:spLocks/>
          </p:cNvSpPr>
          <p:nvPr/>
        </p:nvSpPr>
        <p:spPr bwMode="auto">
          <a:xfrm>
            <a:off x="304800" y="1220788"/>
            <a:ext cx="8226425" cy="5027612"/>
          </a:xfrm>
          <a:prstGeom prst="rect">
            <a:avLst/>
          </a:prstGeom>
          <a:noFill/>
          <a:ln w="9525">
            <a:noFill/>
            <a:miter lim="800000"/>
            <a:headEnd/>
            <a:tailEnd/>
          </a:ln>
        </p:spPr>
        <p:txBody>
          <a:bodyPr/>
          <a:lstStyle/>
          <a:p>
            <a:pPr marL="342900" indent="-342900" defTabSz="914400">
              <a:spcBef>
                <a:spcPct val="20000"/>
              </a:spcBef>
              <a:buClr>
                <a:srgbClr val="00A1E4"/>
              </a:buClr>
              <a:buSzTx/>
              <a:buFont typeface="Wingdings" pitchFamily="2" charset="2"/>
              <a:buChar char="Ø"/>
              <a:defRPr/>
            </a:pPr>
            <a:r>
              <a:rPr lang="en-IN" b="1" dirty="0">
                <a:solidFill>
                  <a:schemeClr val="tx1"/>
                </a:solidFill>
                <a:latin typeface="Candara" panose="020E0502030303020204" pitchFamily="34" charset="0"/>
                <a:ea typeface="+mn-ea"/>
                <a:cs typeface="+mn-cs"/>
              </a:rPr>
              <a:t>The For Loop container defines a repeating control flow in a package. The loop implementation is similar to the For looping structure in programming languages.</a:t>
            </a:r>
          </a:p>
          <a:p>
            <a:pPr marL="342900" indent="-342900" defTabSz="914400">
              <a:spcBef>
                <a:spcPct val="20000"/>
              </a:spcBef>
              <a:buClr>
                <a:srgbClr val="00A1E4"/>
              </a:buClr>
              <a:buSzTx/>
              <a:buFont typeface="Wingdings" pitchFamily="2" charset="2"/>
              <a:buChar char="Ø"/>
              <a:defRPr/>
            </a:pPr>
            <a:r>
              <a:rPr lang="en-IN" b="1" dirty="0">
                <a:solidFill>
                  <a:schemeClr val="tx1"/>
                </a:solidFill>
                <a:latin typeface="Candara" panose="020E0502030303020204" pitchFamily="34" charset="0"/>
                <a:ea typeface="+mn-ea"/>
                <a:cs typeface="+mn-cs"/>
              </a:rPr>
              <a:t>The For Loop container uses the following elements to define the loop:</a:t>
            </a:r>
          </a:p>
          <a:p>
            <a:pPr lvl="1" defTabSz="914400">
              <a:spcBef>
                <a:spcPct val="20000"/>
              </a:spcBef>
              <a:buClr>
                <a:srgbClr val="00A1E4"/>
              </a:buClr>
              <a:buSzTx/>
              <a:buFont typeface="Arial" panose="020B0604020202020204" pitchFamily="34" charset="0"/>
              <a:buChar char="–"/>
              <a:defRPr/>
            </a:pPr>
            <a:r>
              <a:rPr lang="en-IN" sz="1600" dirty="0">
                <a:solidFill>
                  <a:schemeClr val="tx1"/>
                </a:solidFill>
                <a:latin typeface="Candara" panose="020E0502030303020204" pitchFamily="34" charset="0"/>
                <a:ea typeface="+mn-ea"/>
                <a:cs typeface="+mn-cs"/>
              </a:rPr>
              <a:t>An optional initialization expression that assigns values to the loop counters. </a:t>
            </a:r>
          </a:p>
          <a:p>
            <a:pPr lvl="1" defTabSz="914400">
              <a:spcBef>
                <a:spcPct val="20000"/>
              </a:spcBef>
              <a:buClr>
                <a:srgbClr val="00A1E4"/>
              </a:buClr>
              <a:buSzTx/>
              <a:buFont typeface="Arial" panose="020B0604020202020204" pitchFamily="34" charset="0"/>
              <a:buChar char="–"/>
              <a:defRPr/>
            </a:pPr>
            <a:r>
              <a:rPr lang="en-IN" sz="1600" dirty="0">
                <a:solidFill>
                  <a:schemeClr val="tx1"/>
                </a:solidFill>
                <a:latin typeface="Candara" panose="020E0502030303020204" pitchFamily="34" charset="0"/>
                <a:ea typeface="+mn-ea"/>
                <a:cs typeface="+mn-cs"/>
              </a:rPr>
              <a:t>An evaluation expression that contains the expression used to test whether the loop should stop or continue. </a:t>
            </a:r>
          </a:p>
          <a:p>
            <a:pPr lvl="1" defTabSz="914400">
              <a:spcBef>
                <a:spcPct val="20000"/>
              </a:spcBef>
              <a:buClr>
                <a:srgbClr val="00A1E4"/>
              </a:buClr>
              <a:buSzTx/>
              <a:buFont typeface="Arial" panose="020B0604020202020204" pitchFamily="34" charset="0"/>
              <a:buChar char="–"/>
              <a:defRPr/>
            </a:pPr>
            <a:r>
              <a:rPr lang="en-IN" sz="1600" dirty="0">
                <a:solidFill>
                  <a:schemeClr val="tx1"/>
                </a:solidFill>
                <a:latin typeface="Candara" panose="020E0502030303020204" pitchFamily="34" charset="0"/>
                <a:ea typeface="+mn-ea"/>
                <a:cs typeface="+mn-cs"/>
              </a:rPr>
              <a:t>An optional iteration expression that increments or decrements the loop counter.</a:t>
            </a:r>
          </a:p>
        </p:txBody>
      </p:sp>
      <p:sp>
        <p:nvSpPr>
          <p:cNvPr id="2" name="Footer Placeholder 1"/>
          <p:cNvSpPr>
            <a:spLocks noGrp="1"/>
          </p:cNvSpPr>
          <p:nvPr>
            <p:ph type="ftr" sz="quarter" idx="11"/>
          </p:nvPr>
        </p:nvSpPr>
        <p:spPr/>
        <p:txBody>
          <a:bodyPr/>
          <a:lstStyle/>
          <a:p>
            <a:endParaRPr lang="en-US"/>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p:cNvSpPr>
          <p:nvPr/>
        </p:nvSpPr>
        <p:spPr bwMode="auto">
          <a:xfrm>
            <a:off x="304800" y="198438"/>
            <a:ext cx="8153400" cy="715962"/>
          </a:xfrm>
          <a:prstGeom prst="rect">
            <a:avLst/>
          </a:prstGeom>
          <a:noFill/>
          <a:ln w="9525">
            <a:noFill/>
            <a:miter lim="800000"/>
            <a:headEnd/>
            <a:tailEnd/>
          </a:ln>
        </p:spPr>
        <p:txBody>
          <a:bodyPr anchor="ctr"/>
          <a:lstStyle/>
          <a:p>
            <a:pPr defTabSz="914400" eaLnBrk="0" hangingPunct="0">
              <a:lnSpc>
                <a:spcPct val="80000"/>
              </a:lnSpc>
              <a:buClrTx/>
              <a:buSzTx/>
              <a:defRPr/>
            </a:pPr>
            <a:r>
              <a:rPr lang="en-US" sz="2800" b="1" dirty="0">
                <a:solidFill>
                  <a:schemeClr val="tx1"/>
                </a:solidFill>
                <a:latin typeface="Candara" pitchFamily="34" charset="0"/>
                <a:ea typeface="+mj-ea"/>
                <a:cs typeface="Arial" pitchFamily="34" charset="0"/>
              </a:rPr>
              <a:t>Sequence Container</a:t>
            </a:r>
          </a:p>
        </p:txBody>
      </p:sp>
      <p:sp>
        <p:nvSpPr>
          <p:cNvPr id="13315" name="Content Placeholder 12"/>
          <p:cNvSpPr>
            <a:spLocks/>
          </p:cNvSpPr>
          <p:nvPr/>
        </p:nvSpPr>
        <p:spPr bwMode="auto">
          <a:xfrm>
            <a:off x="304800" y="1220788"/>
            <a:ext cx="8226425" cy="5027612"/>
          </a:xfrm>
          <a:prstGeom prst="rect">
            <a:avLst/>
          </a:prstGeom>
          <a:noFill/>
          <a:ln w="9525">
            <a:noFill/>
            <a:miter lim="800000"/>
            <a:headEnd/>
            <a:tailEnd/>
          </a:ln>
        </p:spPr>
        <p:txBody>
          <a:bodyPr/>
          <a:lstStyle/>
          <a:p>
            <a:pPr marL="342900" indent="-342900" defTabSz="914400">
              <a:spcBef>
                <a:spcPct val="20000"/>
              </a:spcBef>
              <a:buClr>
                <a:srgbClr val="00A1E4"/>
              </a:buClr>
              <a:buSzTx/>
              <a:buFont typeface="Wingdings" pitchFamily="2" charset="2"/>
              <a:buChar char="Ø"/>
              <a:defRPr/>
            </a:pPr>
            <a:r>
              <a:rPr lang="en-IN" b="1" dirty="0">
                <a:solidFill>
                  <a:schemeClr val="tx1"/>
                </a:solidFill>
                <a:latin typeface="Candara" panose="020E0502030303020204" pitchFamily="34" charset="0"/>
                <a:ea typeface="+mn-ea"/>
                <a:cs typeface="+mn-cs"/>
              </a:rPr>
              <a:t>Sequence container makes it simple to divide the control flow in a package into groups of tasks that you can manage as a unit</a:t>
            </a:r>
          </a:p>
          <a:p>
            <a:pPr marL="342900" indent="-342900" defTabSz="914400">
              <a:spcBef>
                <a:spcPct val="20000"/>
              </a:spcBef>
              <a:buClr>
                <a:srgbClr val="00A1E4"/>
              </a:buClr>
              <a:buSzTx/>
              <a:buFont typeface="Wingdings" pitchFamily="2" charset="2"/>
              <a:buChar char="Ø"/>
              <a:defRPr/>
            </a:pPr>
            <a:r>
              <a:rPr lang="en-IN" b="1" dirty="0">
                <a:solidFill>
                  <a:schemeClr val="tx1"/>
                </a:solidFill>
                <a:latin typeface="Candara" panose="020E0502030303020204" pitchFamily="34" charset="0"/>
                <a:ea typeface="+mn-ea"/>
                <a:cs typeface="+mn-cs"/>
              </a:rPr>
              <a:t>Sequence containers lets you handle the control flow in a package without having to manage individual tasks and containers. For example, you can set the Disable property of the Sequence container to True to disable all the tasks and containers in the Sequence container</a:t>
            </a:r>
          </a:p>
          <a:p>
            <a:pPr marL="342900" indent="-342900" defTabSz="914400">
              <a:spcBef>
                <a:spcPct val="20000"/>
              </a:spcBef>
              <a:buClr>
                <a:srgbClr val="00A1E4"/>
              </a:buClr>
              <a:buSzTx/>
              <a:buFont typeface="Wingdings" pitchFamily="2" charset="2"/>
              <a:buChar char="Ø"/>
              <a:defRPr/>
            </a:pPr>
            <a:r>
              <a:rPr lang="en-IN" b="1" dirty="0">
                <a:solidFill>
                  <a:schemeClr val="tx1"/>
                </a:solidFill>
                <a:latin typeface="Candara" panose="020E0502030303020204" pitchFamily="34" charset="0"/>
                <a:ea typeface="+mn-ea"/>
                <a:cs typeface="+mn-cs"/>
              </a:rPr>
              <a:t>If a package has many tasks, it can be helpful to group the tasks in Sequence containers</a:t>
            </a:r>
          </a:p>
        </p:txBody>
      </p:sp>
      <p:sp>
        <p:nvSpPr>
          <p:cNvPr id="2" name="Footer Placeholder 1"/>
          <p:cNvSpPr>
            <a:spLocks noGrp="1"/>
          </p:cNvSpPr>
          <p:nvPr>
            <p:ph type="ftr" sz="quarter" idx="11"/>
          </p:nvPr>
        </p:nvSpPr>
        <p:spPr/>
        <p:txBody>
          <a:bodyPr/>
          <a:lstStyle/>
          <a:p>
            <a:endParaRPr lang="en-US"/>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p:cNvSpPr>
          <p:nvPr/>
        </p:nvSpPr>
        <p:spPr bwMode="auto">
          <a:xfrm>
            <a:off x="304800" y="198438"/>
            <a:ext cx="8153400" cy="715962"/>
          </a:xfrm>
          <a:prstGeom prst="rect">
            <a:avLst/>
          </a:prstGeom>
          <a:noFill/>
          <a:ln w="9525">
            <a:noFill/>
            <a:miter lim="800000"/>
            <a:headEnd/>
            <a:tailEnd/>
          </a:ln>
        </p:spPr>
        <p:txBody>
          <a:bodyPr anchor="ctr"/>
          <a:lstStyle/>
          <a:p>
            <a:pPr defTabSz="914400" eaLnBrk="0" hangingPunct="0">
              <a:lnSpc>
                <a:spcPct val="80000"/>
              </a:lnSpc>
              <a:buClrTx/>
              <a:buSzTx/>
              <a:defRPr/>
            </a:pPr>
            <a:r>
              <a:rPr lang="en-US" sz="2800" b="1" dirty="0">
                <a:solidFill>
                  <a:schemeClr val="tx1"/>
                </a:solidFill>
                <a:latin typeface="Candara" pitchFamily="34" charset="0"/>
                <a:ea typeface="+mj-ea"/>
                <a:cs typeface="Arial" pitchFamily="34" charset="0"/>
              </a:rPr>
              <a:t>Control Flow Tasks</a:t>
            </a:r>
          </a:p>
        </p:txBody>
      </p:sp>
      <p:sp>
        <p:nvSpPr>
          <p:cNvPr id="14339" name="Content Placeholder 12"/>
          <p:cNvSpPr>
            <a:spLocks/>
          </p:cNvSpPr>
          <p:nvPr/>
        </p:nvSpPr>
        <p:spPr bwMode="auto">
          <a:xfrm>
            <a:off x="304800" y="1219200"/>
            <a:ext cx="8226425" cy="5027613"/>
          </a:xfrm>
          <a:prstGeom prst="rect">
            <a:avLst/>
          </a:prstGeom>
          <a:noFill/>
          <a:ln w="9525">
            <a:noFill/>
            <a:miter lim="800000"/>
            <a:headEnd/>
            <a:tailEnd/>
          </a:ln>
        </p:spPr>
        <p:txBody>
          <a:bodyPr/>
          <a:lstStyle/>
          <a:p>
            <a:pPr marL="342900" indent="-342900" defTabSz="914400">
              <a:spcBef>
                <a:spcPct val="20000"/>
              </a:spcBef>
              <a:buClr>
                <a:srgbClr val="00A1E4"/>
              </a:buClr>
              <a:buSzTx/>
              <a:buFont typeface="Wingdings" pitchFamily="2" charset="2"/>
              <a:buChar char="Ø"/>
              <a:defRPr/>
            </a:pPr>
            <a:r>
              <a:rPr lang="en-IN" b="1" dirty="0">
                <a:solidFill>
                  <a:schemeClr val="tx1"/>
                </a:solidFill>
                <a:latin typeface="Candara" panose="020E0502030303020204" pitchFamily="34" charset="0"/>
                <a:ea typeface="+mn-ea"/>
                <a:cs typeface="+mn-cs"/>
              </a:rPr>
              <a:t>Control Tasks are control flow elements that define unit of work that are performed in a package control flow. </a:t>
            </a:r>
          </a:p>
          <a:p>
            <a:pPr marL="342900" indent="-342900" defTabSz="914400">
              <a:spcBef>
                <a:spcPct val="20000"/>
              </a:spcBef>
              <a:buClr>
                <a:srgbClr val="00A1E4"/>
              </a:buClr>
              <a:buSzTx/>
              <a:buFont typeface="Wingdings" pitchFamily="2" charset="2"/>
              <a:buChar char="Ø"/>
              <a:defRPr/>
            </a:pPr>
            <a:r>
              <a:rPr lang="en-IN" b="1" dirty="0">
                <a:solidFill>
                  <a:schemeClr val="tx1"/>
                </a:solidFill>
                <a:latin typeface="Candara" panose="020E0502030303020204" pitchFamily="34" charset="0"/>
                <a:ea typeface="+mn-ea"/>
                <a:cs typeface="+mn-cs"/>
              </a:rPr>
              <a:t>If the package contains more than one task, they are connected and sequenced in the control flow by precedence constraints.</a:t>
            </a:r>
          </a:p>
        </p:txBody>
      </p:sp>
      <p:sp>
        <p:nvSpPr>
          <p:cNvPr id="2" name="Footer Placeholder 1"/>
          <p:cNvSpPr>
            <a:spLocks noGrp="1"/>
          </p:cNvSpPr>
          <p:nvPr>
            <p:ph type="ftr" sz="quarter" idx="11"/>
          </p:nvPr>
        </p:nvSpPr>
        <p:spPr/>
        <p:txBody>
          <a:bodyPr/>
          <a:lstStyle/>
          <a:p>
            <a:endParaRPr lang="en-US"/>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p:cNvSpPr>
          <p:nvPr/>
        </p:nvSpPr>
        <p:spPr bwMode="auto">
          <a:xfrm>
            <a:off x="304800" y="198438"/>
            <a:ext cx="8153400" cy="715962"/>
          </a:xfrm>
          <a:prstGeom prst="rect">
            <a:avLst/>
          </a:prstGeom>
          <a:noFill/>
          <a:ln w="9525">
            <a:noFill/>
            <a:miter lim="800000"/>
            <a:headEnd/>
            <a:tailEnd/>
          </a:ln>
        </p:spPr>
        <p:txBody>
          <a:bodyPr anchor="ctr"/>
          <a:lstStyle/>
          <a:p>
            <a:pPr defTabSz="914400" eaLnBrk="0" hangingPunct="0">
              <a:lnSpc>
                <a:spcPct val="80000"/>
              </a:lnSpc>
              <a:buClrTx/>
              <a:buSzTx/>
              <a:defRPr/>
            </a:pPr>
            <a:r>
              <a:rPr lang="en-US" sz="2800" b="1" dirty="0">
                <a:solidFill>
                  <a:schemeClr val="tx1"/>
                </a:solidFill>
                <a:latin typeface="Candara" pitchFamily="34" charset="0"/>
                <a:ea typeface="+mj-ea"/>
                <a:cs typeface="Arial" pitchFamily="34" charset="0"/>
              </a:rPr>
              <a:t>Control Flow Tasks</a:t>
            </a:r>
          </a:p>
        </p:txBody>
      </p:sp>
      <p:sp>
        <p:nvSpPr>
          <p:cNvPr id="15363" name="Content Placeholder 12"/>
          <p:cNvSpPr>
            <a:spLocks/>
          </p:cNvSpPr>
          <p:nvPr/>
        </p:nvSpPr>
        <p:spPr bwMode="auto">
          <a:xfrm>
            <a:off x="304800" y="1219200"/>
            <a:ext cx="8226425" cy="5027613"/>
          </a:xfrm>
          <a:prstGeom prst="rect">
            <a:avLst/>
          </a:prstGeom>
          <a:noFill/>
          <a:ln w="9525">
            <a:noFill/>
            <a:miter lim="800000"/>
            <a:headEnd/>
            <a:tailEnd/>
          </a:ln>
        </p:spPr>
        <p:txBody>
          <a:bodyPr/>
          <a:lstStyle/>
          <a:p>
            <a:pPr marL="342900" indent="-342900" defTabSz="914400">
              <a:spcBef>
                <a:spcPct val="20000"/>
              </a:spcBef>
              <a:buClr>
                <a:srgbClr val="00A1E4"/>
              </a:buClr>
              <a:buSzTx/>
              <a:buFont typeface="Wingdings" pitchFamily="2" charset="2"/>
              <a:buChar char="Ø"/>
              <a:defRPr/>
            </a:pPr>
            <a:r>
              <a:rPr lang="en-IN" b="1" dirty="0">
                <a:solidFill>
                  <a:schemeClr val="tx1"/>
                </a:solidFill>
                <a:latin typeface="Candara" panose="020E0502030303020204" pitchFamily="34" charset="0"/>
                <a:ea typeface="+mn-ea"/>
                <a:cs typeface="+mn-cs"/>
              </a:rPr>
              <a:t>Execute SQL Task: Can execute a SQL statement or a stored procedure against a database.</a:t>
            </a:r>
          </a:p>
          <a:p>
            <a:pPr marL="342900" indent="-342900" defTabSz="914400">
              <a:spcBef>
                <a:spcPct val="20000"/>
              </a:spcBef>
              <a:buClr>
                <a:srgbClr val="00A1E4"/>
              </a:buClr>
              <a:buSzTx/>
              <a:buFont typeface="Wingdings" pitchFamily="2" charset="2"/>
              <a:buChar char="Ø"/>
              <a:defRPr/>
            </a:pPr>
            <a:r>
              <a:rPr lang="en-US" b="1" dirty="0">
                <a:solidFill>
                  <a:schemeClr val="tx1"/>
                </a:solidFill>
                <a:latin typeface="Candara" panose="020E0502030303020204" pitchFamily="34" charset="0"/>
                <a:ea typeface="+mn-ea"/>
                <a:cs typeface="+mn-cs"/>
              </a:rPr>
              <a:t>File System Task: Can copy, delete , move, rename files.</a:t>
            </a:r>
          </a:p>
          <a:p>
            <a:pPr marL="342900" indent="-342900" defTabSz="914400">
              <a:spcBef>
                <a:spcPct val="20000"/>
              </a:spcBef>
              <a:buClr>
                <a:srgbClr val="00A1E4"/>
              </a:buClr>
              <a:buSzTx/>
              <a:buFont typeface="Wingdings" pitchFamily="2" charset="2"/>
              <a:buChar char="Ø"/>
              <a:defRPr/>
            </a:pPr>
            <a:r>
              <a:rPr lang="en-US" b="1" dirty="0">
                <a:solidFill>
                  <a:schemeClr val="tx1"/>
                </a:solidFill>
                <a:latin typeface="Candara" panose="020E0502030303020204" pitchFamily="34" charset="0"/>
                <a:ea typeface="+mn-ea"/>
                <a:cs typeface="+mn-cs"/>
              </a:rPr>
              <a:t>FTP Task: Can upload or download files from or to FTP server.</a:t>
            </a:r>
          </a:p>
          <a:p>
            <a:pPr marL="342900" indent="-342900" defTabSz="914400">
              <a:spcBef>
                <a:spcPct val="20000"/>
              </a:spcBef>
              <a:buClr>
                <a:srgbClr val="00A1E4"/>
              </a:buClr>
              <a:buSzTx/>
              <a:buFont typeface="Wingdings" pitchFamily="2" charset="2"/>
              <a:buChar char="Ø"/>
              <a:defRPr/>
            </a:pPr>
            <a:r>
              <a:rPr lang="en-US" b="1" dirty="0">
                <a:solidFill>
                  <a:schemeClr val="tx1"/>
                </a:solidFill>
                <a:latin typeface="Candara" panose="020E0502030303020204" pitchFamily="34" charset="0"/>
                <a:ea typeface="+mn-ea"/>
                <a:cs typeface="+mn-cs"/>
              </a:rPr>
              <a:t>Send Mail Task: Sends a mail via SMTP server.</a:t>
            </a:r>
          </a:p>
          <a:p>
            <a:pPr marL="342900" indent="-342900" defTabSz="914400">
              <a:spcBef>
                <a:spcPct val="20000"/>
              </a:spcBef>
              <a:buClr>
                <a:srgbClr val="00A1E4"/>
              </a:buClr>
              <a:buSzTx/>
              <a:buFont typeface="Wingdings" pitchFamily="2" charset="2"/>
              <a:buChar char="Ø"/>
              <a:defRPr/>
            </a:pPr>
            <a:r>
              <a:rPr lang="en-US" b="1" dirty="0">
                <a:solidFill>
                  <a:schemeClr val="tx1"/>
                </a:solidFill>
                <a:latin typeface="Candara" panose="020E0502030303020204" pitchFamily="34" charset="0"/>
                <a:ea typeface="+mn-ea"/>
                <a:cs typeface="+mn-cs"/>
              </a:rPr>
              <a:t>Execute Package Task: Can execute or call a child package. It is useful </a:t>
            </a:r>
            <a:r>
              <a:rPr lang="en-US" b="1" dirty="0" smtClean="0">
                <a:solidFill>
                  <a:schemeClr val="tx1"/>
                </a:solidFill>
                <a:latin typeface="Candara" panose="020E0502030303020204" pitchFamily="34" charset="0"/>
                <a:ea typeface="+mn-ea"/>
                <a:cs typeface="+mn-cs"/>
              </a:rPr>
              <a:t>in</a:t>
            </a:r>
          </a:p>
          <a:p>
            <a:pPr lvl="1" defTabSz="914400">
              <a:spcBef>
                <a:spcPct val="20000"/>
              </a:spcBef>
              <a:buClr>
                <a:srgbClr val="00A1E4"/>
              </a:buClr>
              <a:buSzTx/>
              <a:buFont typeface="Arial" panose="020B0604020202020204" pitchFamily="34" charset="0"/>
              <a:buChar char="–"/>
              <a:defRPr/>
            </a:pPr>
            <a:r>
              <a:rPr lang="en-IN" sz="1600" dirty="0">
                <a:solidFill>
                  <a:schemeClr val="tx1"/>
                </a:solidFill>
                <a:latin typeface="Candara" panose="020E0502030303020204" pitchFamily="34" charset="0"/>
                <a:ea typeface="+mn-ea"/>
                <a:cs typeface="+mn-cs"/>
              </a:rPr>
              <a:t>Breaking down complex package workflow</a:t>
            </a:r>
          </a:p>
          <a:p>
            <a:pPr lvl="1" defTabSz="914400">
              <a:spcBef>
                <a:spcPct val="20000"/>
              </a:spcBef>
              <a:buClr>
                <a:srgbClr val="00A1E4"/>
              </a:buClr>
              <a:buSzTx/>
              <a:buFont typeface="Arial" panose="020B0604020202020204" pitchFamily="34" charset="0"/>
              <a:buChar char="–"/>
              <a:defRPr/>
            </a:pPr>
            <a:r>
              <a:rPr lang="en-US" sz="1600" dirty="0">
                <a:solidFill>
                  <a:schemeClr val="tx1"/>
                </a:solidFill>
                <a:latin typeface="Candara" panose="020E0502030303020204" pitchFamily="34" charset="0"/>
                <a:ea typeface="+mn-ea"/>
                <a:cs typeface="+mn-cs"/>
              </a:rPr>
              <a:t>Reusing parts of packages</a:t>
            </a:r>
          </a:p>
        </p:txBody>
      </p:sp>
      <p:sp>
        <p:nvSpPr>
          <p:cNvPr id="2" name="Footer Placeholder 1"/>
          <p:cNvSpPr>
            <a:spLocks noGrp="1"/>
          </p:cNvSpPr>
          <p:nvPr>
            <p:ph type="ftr" sz="quarter" idx="11"/>
          </p:nvPr>
        </p:nvSpPr>
        <p:spPr/>
        <p:txBody>
          <a:bodyPr/>
          <a:lstStyle/>
          <a:p>
            <a:endParaRPr lang="en-US"/>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p:cNvSpPr>
          <p:nvPr/>
        </p:nvSpPr>
        <p:spPr bwMode="auto">
          <a:xfrm>
            <a:off x="304800" y="152400"/>
            <a:ext cx="8153400" cy="715963"/>
          </a:xfrm>
          <a:prstGeom prst="rect">
            <a:avLst/>
          </a:prstGeom>
          <a:noFill/>
          <a:ln w="9525">
            <a:noFill/>
            <a:miter lim="800000"/>
            <a:headEnd/>
            <a:tailEnd/>
          </a:ln>
        </p:spPr>
        <p:txBody>
          <a:bodyPr anchor="ctr"/>
          <a:lstStyle/>
          <a:p>
            <a:pPr defTabSz="914400" eaLnBrk="0" hangingPunct="0">
              <a:lnSpc>
                <a:spcPct val="80000"/>
              </a:lnSpc>
              <a:buClrTx/>
              <a:buSzTx/>
              <a:defRPr/>
            </a:pPr>
            <a:r>
              <a:rPr lang="en-US" sz="2800" b="1" dirty="0">
                <a:solidFill>
                  <a:schemeClr val="tx1"/>
                </a:solidFill>
                <a:latin typeface="Candara" pitchFamily="34" charset="0"/>
                <a:ea typeface="+mj-ea"/>
                <a:cs typeface="Arial" pitchFamily="34" charset="0"/>
              </a:rPr>
              <a:t>Control Flow Precedence</a:t>
            </a:r>
          </a:p>
        </p:txBody>
      </p:sp>
      <p:sp>
        <p:nvSpPr>
          <p:cNvPr id="16387" name="Content Placeholder 12"/>
          <p:cNvSpPr>
            <a:spLocks/>
          </p:cNvSpPr>
          <p:nvPr/>
        </p:nvSpPr>
        <p:spPr bwMode="auto">
          <a:xfrm>
            <a:off x="304800" y="1219200"/>
            <a:ext cx="8226425" cy="5027613"/>
          </a:xfrm>
          <a:prstGeom prst="rect">
            <a:avLst/>
          </a:prstGeom>
          <a:noFill/>
          <a:ln w="9525">
            <a:noFill/>
            <a:miter lim="800000"/>
            <a:headEnd/>
            <a:tailEnd/>
          </a:ln>
        </p:spPr>
        <p:txBody>
          <a:bodyPr/>
          <a:lstStyle/>
          <a:p>
            <a:pPr marL="342900" indent="-342900" defTabSz="914400">
              <a:spcBef>
                <a:spcPct val="20000"/>
              </a:spcBef>
              <a:buClr>
                <a:srgbClr val="00A1E4"/>
              </a:buClr>
              <a:buSzTx/>
              <a:buFont typeface="Wingdings" pitchFamily="2" charset="2"/>
              <a:buChar char="Ø"/>
              <a:defRPr/>
            </a:pPr>
            <a:r>
              <a:rPr lang="en-IN" b="1" dirty="0">
                <a:solidFill>
                  <a:schemeClr val="tx1"/>
                </a:solidFill>
                <a:latin typeface="Candara" panose="020E0502030303020204" pitchFamily="34" charset="0"/>
                <a:ea typeface="+mn-ea"/>
                <a:cs typeface="+mn-cs"/>
              </a:rPr>
              <a:t>Precedence constraints link executables, containers, and tasks in packages into a control flow</a:t>
            </a:r>
          </a:p>
          <a:p>
            <a:pPr marL="342900" indent="-342900" defTabSz="914400">
              <a:spcBef>
                <a:spcPct val="20000"/>
              </a:spcBef>
              <a:buClr>
                <a:srgbClr val="00A1E4"/>
              </a:buClr>
              <a:buSzTx/>
              <a:buFont typeface="Wingdings" pitchFamily="2" charset="2"/>
              <a:buChar char="Ø"/>
              <a:defRPr/>
            </a:pPr>
            <a:r>
              <a:rPr lang="en-IN" b="1" dirty="0">
                <a:solidFill>
                  <a:schemeClr val="tx1"/>
                </a:solidFill>
                <a:latin typeface="Candara" panose="020E0502030303020204" pitchFamily="34" charset="0"/>
                <a:ea typeface="+mn-ea"/>
                <a:cs typeface="+mn-cs"/>
              </a:rPr>
              <a:t>They specify conditions that determine whether executables run where an executable can be a For Loop, </a:t>
            </a:r>
            <a:r>
              <a:rPr lang="en-IN" b="1" dirty="0" err="1">
                <a:solidFill>
                  <a:schemeClr val="tx1"/>
                </a:solidFill>
                <a:latin typeface="Candara" panose="020E0502030303020204" pitchFamily="34" charset="0"/>
                <a:ea typeface="+mn-ea"/>
                <a:cs typeface="+mn-cs"/>
              </a:rPr>
              <a:t>Foreach</a:t>
            </a:r>
            <a:r>
              <a:rPr lang="en-IN" b="1" dirty="0">
                <a:solidFill>
                  <a:schemeClr val="tx1"/>
                </a:solidFill>
                <a:latin typeface="Candara" panose="020E0502030303020204" pitchFamily="34" charset="0"/>
                <a:ea typeface="+mn-ea"/>
                <a:cs typeface="+mn-cs"/>
              </a:rPr>
              <a:t> Loop, or Sequence container; a task;</a:t>
            </a:r>
          </a:p>
          <a:p>
            <a:pPr marL="342900" indent="-342900" defTabSz="914400">
              <a:spcBef>
                <a:spcPct val="20000"/>
              </a:spcBef>
              <a:buClr>
                <a:srgbClr val="00A1E4"/>
              </a:buClr>
              <a:buSzTx/>
              <a:buFont typeface="Wingdings" pitchFamily="2" charset="2"/>
              <a:buChar char="Ø"/>
              <a:defRPr/>
            </a:pPr>
            <a:r>
              <a:rPr lang="en-IN" b="1" dirty="0">
                <a:solidFill>
                  <a:schemeClr val="tx1"/>
                </a:solidFill>
                <a:latin typeface="Candara" panose="020E0502030303020204" pitchFamily="34" charset="0"/>
                <a:ea typeface="+mn-ea"/>
                <a:cs typeface="+mn-cs"/>
              </a:rPr>
              <a:t>You can configure precedence constraints in the following ways:</a:t>
            </a:r>
          </a:p>
          <a:p>
            <a:pPr lvl="1" defTabSz="914400">
              <a:spcBef>
                <a:spcPct val="20000"/>
              </a:spcBef>
              <a:buClr>
                <a:srgbClr val="00A1E4"/>
              </a:buClr>
              <a:buSzTx/>
              <a:buFont typeface="Arial" panose="020B0604020202020204" pitchFamily="34" charset="0"/>
              <a:buChar char="–"/>
              <a:defRPr/>
            </a:pPr>
            <a:r>
              <a:rPr lang="en-IN" sz="1600" dirty="0">
                <a:solidFill>
                  <a:schemeClr val="tx1"/>
                </a:solidFill>
                <a:latin typeface="Candara" panose="020E0502030303020204" pitchFamily="34" charset="0"/>
                <a:ea typeface="+mn-ea"/>
                <a:cs typeface="+mn-cs"/>
              </a:rPr>
              <a:t>If the precedence constraint uses an execution result, you can specify the execution result to be success, failure, or completion.</a:t>
            </a:r>
          </a:p>
          <a:p>
            <a:pPr lvl="1" defTabSz="914400">
              <a:spcBef>
                <a:spcPct val="20000"/>
              </a:spcBef>
              <a:buClr>
                <a:srgbClr val="00A1E4"/>
              </a:buClr>
              <a:buSzTx/>
              <a:buFont typeface="Arial" panose="020B0604020202020204" pitchFamily="34" charset="0"/>
              <a:buChar char="–"/>
              <a:defRPr/>
            </a:pPr>
            <a:r>
              <a:rPr lang="en-IN" sz="1600" dirty="0">
                <a:solidFill>
                  <a:schemeClr val="tx1"/>
                </a:solidFill>
                <a:latin typeface="Candara" panose="020E0502030303020204" pitchFamily="34" charset="0"/>
                <a:ea typeface="+mn-ea"/>
                <a:cs typeface="+mn-cs"/>
              </a:rPr>
              <a:t>If the precedence constraint uses an evaluation result, you can provide an expression that evaluates to a Boolean.</a:t>
            </a:r>
          </a:p>
          <a:p>
            <a:pPr lvl="1" defTabSz="914400">
              <a:spcBef>
                <a:spcPct val="20000"/>
              </a:spcBef>
              <a:buClr>
                <a:srgbClr val="00A1E4"/>
              </a:buClr>
              <a:buSzTx/>
              <a:buFont typeface="Arial" panose="020B0604020202020204" pitchFamily="34" charset="0"/>
              <a:buChar char="–"/>
              <a:defRPr/>
            </a:pPr>
            <a:r>
              <a:rPr lang="en-IN" sz="1600" dirty="0">
                <a:solidFill>
                  <a:schemeClr val="tx1"/>
                </a:solidFill>
                <a:latin typeface="Candara" panose="020E0502030303020204" pitchFamily="34" charset="0"/>
                <a:ea typeface="+mn-ea"/>
                <a:cs typeface="+mn-cs"/>
              </a:rPr>
              <a:t>Specify whether the precedence constraint is evaluated singly or together with other constraints that apply to the constrained executable</a:t>
            </a:r>
            <a:r>
              <a:rPr lang="en-IN" dirty="0">
                <a:solidFill>
                  <a:schemeClr val="tx2"/>
                </a:solidFill>
                <a:ea typeface="+mn-ea"/>
                <a:cs typeface="Arial" pitchFamily="34" charset="0"/>
              </a:rPr>
              <a:t>.</a:t>
            </a:r>
          </a:p>
        </p:txBody>
      </p:sp>
      <p:sp>
        <p:nvSpPr>
          <p:cNvPr id="2" name="Footer Placeholder 1"/>
          <p:cNvSpPr>
            <a:spLocks noGrp="1"/>
          </p:cNvSpPr>
          <p:nvPr>
            <p:ph type="ftr" sz="quarter" idx="11"/>
          </p:nvPr>
        </p:nvSpPr>
        <p:spPr/>
        <p:txBody>
          <a:bodyPr/>
          <a:lstStyle/>
          <a:p>
            <a:endParaRPr lang="en-US"/>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p:cNvSpPr>
          <p:nvPr/>
        </p:nvSpPr>
        <p:spPr bwMode="auto">
          <a:xfrm>
            <a:off x="304800" y="122238"/>
            <a:ext cx="8153400" cy="715962"/>
          </a:xfrm>
          <a:prstGeom prst="rect">
            <a:avLst/>
          </a:prstGeom>
          <a:noFill/>
          <a:ln w="9525">
            <a:noFill/>
            <a:miter lim="800000"/>
            <a:headEnd/>
            <a:tailEnd/>
          </a:ln>
        </p:spPr>
        <p:txBody>
          <a:bodyPr anchor="ctr"/>
          <a:lstStyle/>
          <a:p>
            <a:pPr defTabSz="914400" eaLnBrk="0" hangingPunct="0">
              <a:lnSpc>
                <a:spcPct val="80000"/>
              </a:lnSpc>
              <a:buClrTx/>
              <a:buSzTx/>
              <a:defRPr/>
            </a:pPr>
            <a:r>
              <a:rPr lang="en-US" sz="2800" b="1" dirty="0">
                <a:solidFill>
                  <a:schemeClr val="tx1"/>
                </a:solidFill>
                <a:latin typeface="Candara" pitchFamily="34" charset="0"/>
                <a:ea typeface="+mj-ea"/>
                <a:cs typeface="Arial" pitchFamily="34" charset="0"/>
              </a:rPr>
              <a:t>Data Flow Tasks</a:t>
            </a:r>
          </a:p>
        </p:txBody>
      </p:sp>
      <p:sp>
        <p:nvSpPr>
          <p:cNvPr id="17411" name="Content Placeholder 12"/>
          <p:cNvSpPr>
            <a:spLocks/>
          </p:cNvSpPr>
          <p:nvPr/>
        </p:nvSpPr>
        <p:spPr bwMode="auto">
          <a:xfrm>
            <a:off x="304800" y="1220788"/>
            <a:ext cx="8226425" cy="5027612"/>
          </a:xfrm>
          <a:prstGeom prst="rect">
            <a:avLst/>
          </a:prstGeom>
          <a:noFill/>
          <a:ln w="9525">
            <a:noFill/>
            <a:miter lim="800000"/>
            <a:headEnd/>
            <a:tailEnd/>
          </a:ln>
        </p:spPr>
        <p:txBody>
          <a:bodyPr/>
          <a:lstStyle/>
          <a:p>
            <a:pPr marL="342900" indent="-342900" defTabSz="914400">
              <a:spcBef>
                <a:spcPct val="20000"/>
              </a:spcBef>
              <a:buClr>
                <a:srgbClr val="00A1E4"/>
              </a:buClr>
              <a:buSzTx/>
              <a:buFont typeface="Wingdings" pitchFamily="2" charset="2"/>
              <a:buChar char="Ø"/>
              <a:defRPr/>
            </a:pPr>
            <a:r>
              <a:rPr lang="en-IN" b="1" dirty="0">
                <a:solidFill>
                  <a:schemeClr val="tx1"/>
                </a:solidFill>
                <a:latin typeface="Candara" panose="020E0502030303020204" pitchFamily="34" charset="0"/>
                <a:ea typeface="+mn-ea"/>
                <a:cs typeface="+mn-cs"/>
              </a:rPr>
              <a:t>SSIS provides three different types of data flow components:</a:t>
            </a:r>
          </a:p>
          <a:p>
            <a:pPr lvl="1" defTabSz="914400">
              <a:spcBef>
                <a:spcPct val="20000"/>
              </a:spcBef>
              <a:buClr>
                <a:srgbClr val="00A1E4"/>
              </a:buClr>
              <a:buSzTx/>
              <a:buFont typeface="Arial" panose="020B0604020202020204" pitchFamily="34" charset="0"/>
              <a:buChar char="–"/>
              <a:defRPr/>
            </a:pPr>
            <a:r>
              <a:rPr lang="en-IN" sz="1600" dirty="0">
                <a:solidFill>
                  <a:schemeClr val="tx1"/>
                </a:solidFill>
                <a:latin typeface="Candara" panose="020E0502030303020204" pitchFamily="34" charset="0"/>
                <a:ea typeface="+mn-ea"/>
                <a:cs typeface="+mn-cs"/>
              </a:rPr>
              <a:t>Sources</a:t>
            </a:r>
          </a:p>
          <a:p>
            <a:pPr lvl="1" defTabSz="914400">
              <a:spcBef>
                <a:spcPct val="20000"/>
              </a:spcBef>
              <a:buClr>
                <a:srgbClr val="00A1E4"/>
              </a:buClr>
              <a:buSzTx/>
              <a:buFont typeface="Arial" panose="020B0604020202020204" pitchFamily="34" charset="0"/>
              <a:buChar char="–"/>
              <a:defRPr/>
            </a:pPr>
            <a:r>
              <a:rPr lang="en-IN" sz="1600" dirty="0">
                <a:solidFill>
                  <a:schemeClr val="tx1"/>
                </a:solidFill>
                <a:latin typeface="Candara" panose="020E0502030303020204" pitchFamily="34" charset="0"/>
                <a:ea typeface="+mn-ea"/>
                <a:cs typeface="+mn-cs"/>
              </a:rPr>
              <a:t>Transformations and </a:t>
            </a:r>
          </a:p>
          <a:p>
            <a:pPr lvl="1" defTabSz="914400">
              <a:spcBef>
                <a:spcPct val="20000"/>
              </a:spcBef>
              <a:buClr>
                <a:srgbClr val="00A1E4"/>
              </a:buClr>
              <a:buSzTx/>
              <a:buFont typeface="Arial" panose="020B0604020202020204" pitchFamily="34" charset="0"/>
              <a:buChar char="–"/>
              <a:defRPr/>
            </a:pPr>
            <a:r>
              <a:rPr lang="en-IN" sz="1600" dirty="0">
                <a:solidFill>
                  <a:schemeClr val="tx1"/>
                </a:solidFill>
                <a:latin typeface="Candara" panose="020E0502030303020204" pitchFamily="34" charset="0"/>
                <a:ea typeface="+mn-ea"/>
                <a:cs typeface="+mn-cs"/>
              </a:rPr>
              <a:t>Destinations. </a:t>
            </a:r>
          </a:p>
          <a:p>
            <a:pPr marL="342900" indent="-342900" defTabSz="914400">
              <a:spcBef>
                <a:spcPct val="20000"/>
              </a:spcBef>
              <a:buClr>
                <a:srgbClr val="00A1E4"/>
              </a:buClr>
              <a:buSzTx/>
              <a:buFont typeface="Wingdings" pitchFamily="2" charset="2"/>
              <a:buChar char="Ø"/>
              <a:defRPr/>
            </a:pPr>
            <a:r>
              <a:rPr lang="en-IN" b="1" dirty="0">
                <a:solidFill>
                  <a:schemeClr val="tx1"/>
                </a:solidFill>
                <a:latin typeface="Candara" panose="020E0502030303020204" pitchFamily="34" charset="0"/>
                <a:ea typeface="+mn-ea"/>
                <a:cs typeface="+mn-cs"/>
              </a:rPr>
              <a:t>Sources extract data from data stores such as tables and views in relational databases, files.</a:t>
            </a:r>
          </a:p>
          <a:p>
            <a:pPr marL="342900" indent="-342900" defTabSz="914400">
              <a:spcBef>
                <a:spcPct val="20000"/>
              </a:spcBef>
              <a:buClr>
                <a:srgbClr val="00A1E4"/>
              </a:buClr>
              <a:buSzTx/>
              <a:buFont typeface="Wingdings" pitchFamily="2" charset="2"/>
              <a:buChar char="Ø"/>
              <a:defRPr/>
            </a:pPr>
            <a:r>
              <a:rPr lang="en-IN" b="1" dirty="0">
                <a:solidFill>
                  <a:schemeClr val="tx1"/>
                </a:solidFill>
                <a:latin typeface="Candara" panose="020E0502030303020204" pitchFamily="34" charset="0"/>
                <a:ea typeface="+mn-ea"/>
                <a:cs typeface="+mn-cs"/>
              </a:rPr>
              <a:t>Transformations modify, summarize, and clean data.</a:t>
            </a:r>
          </a:p>
          <a:p>
            <a:pPr marL="342900" indent="-342900" defTabSz="914400">
              <a:spcBef>
                <a:spcPct val="20000"/>
              </a:spcBef>
              <a:buClr>
                <a:srgbClr val="00A1E4"/>
              </a:buClr>
              <a:buSzTx/>
              <a:buFont typeface="Wingdings" pitchFamily="2" charset="2"/>
              <a:buChar char="Ø"/>
              <a:defRPr/>
            </a:pPr>
            <a:r>
              <a:rPr lang="en-IN" b="1" dirty="0">
                <a:solidFill>
                  <a:schemeClr val="tx1"/>
                </a:solidFill>
                <a:latin typeface="Candara" panose="020E0502030303020204" pitchFamily="34" charset="0"/>
                <a:ea typeface="+mn-ea"/>
                <a:cs typeface="+mn-cs"/>
              </a:rPr>
              <a:t>Destinations load data into data stores or create in-memory datasets</a:t>
            </a:r>
          </a:p>
        </p:txBody>
      </p:sp>
      <p:sp>
        <p:nvSpPr>
          <p:cNvPr id="2" name="Footer Placeholder 1"/>
          <p:cNvSpPr>
            <a:spLocks noGrp="1"/>
          </p:cNvSpPr>
          <p:nvPr>
            <p:ph type="ftr" sz="quarter" idx="11"/>
          </p:nvPr>
        </p:nvSpPr>
        <p:spPr/>
        <p:txBody>
          <a:bodyPr/>
          <a:lstStyle/>
          <a:p>
            <a:endParaRPr lang="en-US"/>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p:cNvSpPr>
          <p:nvPr/>
        </p:nvSpPr>
        <p:spPr bwMode="auto">
          <a:xfrm>
            <a:off x="304800" y="198438"/>
            <a:ext cx="8153400" cy="715962"/>
          </a:xfrm>
          <a:prstGeom prst="rect">
            <a:avLst/>
          </a:prstGeom>
          <a:noFill/>
          <a:ln w="9525">
            <a:noFill/>
            <a:miter lim="800000"/>
            <a:headEnd/>
            <a:tailEnd/>
          </a:ln>
        </p:spPr>
        <p:txBody>
          <a:bodyPr anchor="ctr"/>
          <a:lstStyle/>
          <a:p>
            <a:pPr defTabSz="914400" eaLnBrk="0" hangingPunct="0">
              <a:lnSpc>
                <a:spcPct val="80000"/>
              </a:lnSpc>
              <a:buClrTx/>
              <a:buSzTx/>
              <a:defRPr/>
            </a:pPr>
            <a:r>
              <a:rPr lang="en-US" sz="2800" b="1" dirty="0">
                <a:solidFill>
                  <a:schemeClr val="tx1"/>
                </a:solidFill>
                <a:latin typeface="Candara" pitchFamily="34" charset="0"/>
                <a:ea typeface="+mj-ea"/>
                <a:cs typeface="Arial" pitchFamily="34" charset="0"/>
              </a:rPr>
              <a:t>SSIS Package Data Flow Tasks</a:t>
            </a:r>
          </a:p>
        </p:txBody>
      </p:sp>
      <p:pic>
        <p:nvPicPr>
          <p:cNvPr id="18435" name="Picture 3"/>
          <p:cNvPicPr>
            <a:picLocks noChangeAspect="1" noChangeArrowheads="1"/>
          </p:cNvPicPr>
          <p:nvPr/>
        </p:nvPicPr>
        <p:blipFill>
          <a:blip r:embed="rId3"/>
          <a:srcRect/>
          <a:stretch>
            <a:fillRect/>
          </a:stretch>
        </p:blipFill>
        <p:spPr bwMode="auto">
          <a:xfrm>
            <a:off x="304800" y="1219200"/>
            <a:ext cx="2092325" cy="2438400"/>
          </a:xfrm>
          <a:prstGeom prst="rect">
            <a:avLst/>
          </a:prstGeom>
          <a:noFill/>
          <a:ln w="9525">
            <a:noFill/>
            <a:miter lim="800000"/>
            <a:headEnd/>
            <a:tailEnd/>
          </a:ln>
        </p:spPr>
      </p:pic>
      <p:pic>
        <p:nvPicPr>
          <p:cNvPr id="18436" name="Picture 4"/>
          <p:cNvPicPr>
            <a:picLocks noChangeAspect="1" noChangeArrowheads="1"/>
          </p:cNvPicPr>
          <p:nvPr/>
        </p:nvPicPr>
        <p:blipFill>
          <a:blip r:embed="rId4"/>
          <a:srcRect/>
          <a:stretch>
            <a:fillRect/>
          </a:stretch>
        </p:blipFill>
        <p:spPr bwMode="auto">
          <a:xfrm>
            <a:off x="5410200" y="1219200"/>
            <a:ext cx="3352800" cy="3886200"/>
          </a:xfrm>
          <a:prstGeom prst="rect">
            <a:avLst/>
          </a:prstGeom>
          <a:noFill/>
          <a:ln w="9525">
            <a:noFill/>
            <a:miter lim="800000"/>
            <a:headEnd/>
            <a:tailEnd/>
          </a:ln>
        </p:spPr>
      </p:pic>
      <p:pic>
        <p:nvPicPr>
          <p:cNvPr id="18437" name="Picture 5"/>
          <p:cNvPicPr>
            <a:picLocks noChangeAspect="1" noChangeArrowheads="1"/>
          </p:cNvPicPr>
          <p:nvPr/>
        </p:nvPicPr>
        <p:blipFill>
          <a:blip r:embed="rId5"/>
          <a:srcRect/>
          <a:stretch>
            <a:fillRect/>
          </a:stretch>
        </p:blipFill>
        <p:spPr bwMode="auto">
          <a:xfrm>
            <a:off x="2438400" y="1219200"/>
            <a:ext cx="2743200" cy="4343400"/>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endParaRPr lang="en-US"/>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p:cNvSpPr>
          <p:nvPr/>
        </p:nvSpPr>
        <p:spPr bwMode="auto">
          <a:xfrm>
            <a:off x="304800" y="198438"/>
            <a:ext cx="8153400" cy="715962"/>
          </a:xfrm>
          <a:prstGeom prst="rect">
            <a:avLst/>
          </a:prstGeom>
          <a:noFill/>
          <a:ln w="9525">
            <a:noFill/>
            <a:miter lim="800000"/>
            <a:headEnd/>
            <a:tailEnd/>
          </a:ln>
        </p:spPr>
        <p:txBody>
          <a:bodyPr anchor="ctr"/>
          <a:lstStyle/>
          <a:p>
            <a:pPr defTabSz="914400" eaLnBrk="0" hangingPunct="0">
              <a:lnSpc>
                <a:spcPct val="80000"/>
              </a:lnSpc>
              <a:buClrTx/>
              <a:buSzTx/>
              <a:defRPr/>
            </a:pPr>
            <a:r>
              <a:rPr lang="en-US" sz="2800" b="1" dirty="0">
                <a:solidFill>
                  <a:schemeClr val="tx1"/>
                </a:solidFill>
                <a:latin typeface="Candara" pitchFamily="34" charset="0"/>
                <a:ea typeface="+mj-ea"/>
                <a:cs typeface="Arial" pitchFamily="34" charset="0"/>
              </a:rPr>
              <a:t>Data Flow Design</a:t>
            </a:r>
          </a:p>
        </p:txBody>
      </p:sp>
      <p:sp>
        <p:nvSpPr>
          <p:cNvPr id="19459" name="Content Placeholder 12"/>
          <p:cNvSpPr>
            <a:spLocks/>
          </p:cNvSpPr>
          <p:nvPr/>
        </p:nvSpPr>
        <p:spPr bwMode="auto">
          <a:xfrm>
            <a:off x="304800" y="1220788"/>
            <a:ext cx="8226425" cy="5027612"/>
          </a:xfrm>
          <a:prstGeom prst="rect">
            <a:avLst/>
          </a:prstGeom>
          <a:noFill/>
          <a:ln w="9525">
            <a:noFill/>
            <a:miter lim="800000"/>
            <a:headEnd/>
            <a:tailEnd/>
          </a:ln>
        </p:spPr>
        <p:txBody>
          <a:bodyPr/>
          <a:lstStyle/>
          <a:p>
            <a:pPr marL="342900" indent="-342900" defTabSz="914400" eaLnBrk="0" hangingPunct="0">
              <a:spcBef>
                <a:spcPct val="20000"/>
              </a:spcBef>
              <a:buClrTx/>
              <a:buSzTx/>
              <a:buFont typeface="Arial" pitchFamily="34" charset="0"/>
              <a:buChar char="•"/>
            </a:pPr>
            <a:endParaRPr lang="en-IN" sz="2000" b="1">
              <a:solidFill>
                <a:srgbClr val="990000"/>
              </a:solidFill>
              <a:cs typeface="Arial" pitchFamily="34" charset="0"/>
            </a:endParaRPr>
          </a:p>
        </p:txBody>
      </p:sp>
      <p:pic>
        <p:nvPicPr>
          <p:cNvPr id="19460" name="Picture 8" descr="Data flow components and their inputs and outputs"/>
          <p:cNvPicPr>
            <a:picLocks noChangeAspect="1" noChangeArrowheads="1"/>
          </p:cNvPicPr>
          <p:nvPr/>
        </p:nvPicPr>
        <p:blipFill>
          <a:blip r:embed="rId3"/>
          <a:srcRect/>
          <a:stretch>
            <a:fillRect/>
          </a:stretch>
        </p:blipFill>
        <p:spPr bwMode="auto">
          <a:xfrm>
            <a:off x="304800" y="1219200"/>
            <a:ext cx="3930650" cy="5105400"/>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endParaRPr lang="en-US"/>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p:cNvSpPr>
          <p:nvPr/>
        </p:nvSpPr>
        <p:spPr bwMode="auto">
          <a:xfrm>
            <a:off x="304800" y="198438"/>
            <a:ext cx="8153400" cy="715962"/>
          </a:xfrm>
          <a:prstGeom prst="rect">
            <a:avLst/>
          </a:prstGeom>
          <a:noFill/>
          <a:ln w="9525">
            <a:noFill/>
            <a:miter lim="800000"/>
            <a:headEnd/>
            <a:tailEnd/>
          </a:ln>
        </p:spPr>
        <p:txBody>
          <a:bodyPr anchor="ctr"/>
          <a:lstStyle/>
          <a:p>
            <a:pPr defTabSz="914400" eaLnBrk="0" hangingPunct="0">
              <a:lnSpc>
                <a:spcPct val="80000"/>
              </a:lnSpc>
              <a:buClrTx/>
              <a:buSzTx/>
              <a:defRPr/>
            </a:pPr>
            <a:r>
              <a:rPr lang="en-US" sz="2800" b="1" dirty="0">
                <a:solidFill>
                  <a:schemeClr val="tx1"/>
                </a:solidFill>
                <a:latin typeface="Candara" pitchFamily="34" charset="0"/>
                <a:ea typeface="+mj-ea"/>
                <a:cs typeface="Arial" pitchFamily="34" charset="0"/>
              </a:rPr>
              <a:t>Data Flow – Source Tasks</a:t>
            </a:r>
          </a:p>
        </p:txBody>
      </p:sp>
      <p:sp>
        <p:nvSpPr>
          <p:cNvPr id="20483" name="Content Placeholder 12"/>
          <p:cNvSpPr>
            <a:spLocks/>
          </p:cNvSpPr>
          <p:nvPr/>
        </p:nvSpPr>
        <p:spPr bwMode="auto">
          <a:xfrm>
            <a:off x="304800" y="1220788"/>
            <a:ext cx="8226425" cy="5027612"/>
          </a:xfrm>
          <a:prstGeom prst="rect">
            <a:avLst/>
          </a:prstGeom>
          <a:noFill/>
          <a:ln w="9525">
            <a:noFill/>
            <a:miter lim="800000"/>
            <a:headEnd/>
            <a:tailEnd/>
          </a:ln>
        </p:spPr>
        <p:txBody>
          <a:bodyPr/>
          <a:lstStyle/>
          <a:p>
            <a:pPr marL="342900" indent="-342900" defTabSz="914400">
              <a:spcBef>
                <a:spcPct val="20000"/>
              </a:spcBef>
              <a:buClr>
                <a:srgbClr val="00A1E4"/>
              </a:buClr>
              <a:buSzTx/>
              <a:buFont typeface="Wingdings" pitchFamily="2" charset="2"/>
              <a:buChar char="Ø"/>
              <a:defRPr/>
            </a:pPr>
            <a:r>
              <a:rPr lang="en-IN" b="1" dirty="0">
                <a:solidFill>
                  <a:schemeClr val="tx1"/>
                </a:solidFill>
                <a:latin typeface="Candara" panose="020E0502030303020204" pitchFamily="34" charset="0"/>
                <a:ea typeface="+mn-ea"/>
                <a:cs typeface="+mn-cs"/>
              </a:rPr>
              <a:t>ADO NET source: You configure it by providing the SQL statement that defines the result set. For example, an ADO NET source that connects to the </a:t>
            </a:r>
            <a:r>
              <a:rPr lang="en-IN" b="1" dirty="0" err="1">
                <a:solidFill>
                  <a:schemeClr val="tx1"/>
                </a:solidFill>
                <a:latin typeface="Candara" panose="020E0502030303020204" pitchFamily="34" charset="0"/>
                <a:ea typeface="+mn-ea"/>
                <a:cs typeface="+mn-cs"/>
              </a:rPr>
              <a:t>AdventureWorks</a:t>
            </a:r>
            <a:r>
              <a:rPr lang="en-IN" b="1" dirty="0">
                <a:solidFill>
                  <a:schemeClr val="tx1"/>
                </a:solidFill>
                <a:latin typeface="Candara" panose="020E0502030303020204" pitchFamily="34" charset="0"/>
                <a:ea typeface="+mn-ea"/>
                <a:cs typeface="+mn-cs"/>
              </a:rPr>
              <a:t> database and uses the SQL statement SELECT * FROM </a:t>
            </a:r>
            <a:r>
              <a:rPr lang="en-IN" b="1" dirty="0" err="1">
                <a:solidFill>
                  <a:schemeClr val="tx1"/>
                </a:solidFill>
                <a:latin typeface="Candara" panose="020E0502030303020204" pitchFamily="34" charset="0"/>
                <a:ea typeface="+mn-ea"/>
                <a:cs typeface="+mn-cs"/>
              </a:rPr>
              <a:t>Production.Product</a:t>
            </a:r>
            <a:r>
              <a:rPr lang="en-IN" b="1" dirty="0">
                <a:solidFill>
                  <a:schemeClr val="tx1"/>
                </a:solidFill>
                <a:latin typeface="Candara" panose="020E0502030303020204" pitchFamily="34" charset="0"/>
                <a:ea typeface="+mn-ea"/>
                <a:cs typeface="+mn-cs"/>
              </a:rPr>
              <a:t> extracts all the rows from the </a:t>
            </a:r>
            <a:r>
              <a:rPr lang="en-IN" b="1" dirty="0" err="1">
                <a:solidFill>
                  <a:schemeClr val="tx1"/>
                </a:solidFill>
                <a:latin typeface="Candara" panose="020E0502030303020204" pitchFamily="34" charset="0"/>
                <a:ea typeface="+mn-ea"/>
                <a:cs typeface="+mn-cs"/>
              </a:rPr>
              <a:t>Production.Product</a:t>
            </a:r>
            <a:r>
              <a:rPr lang="en-IN" b="1" dirty="0">
                <a:solidFill>
                  <a:schemeClr val="tx1"/>
                </a:solidFill>
                <a:latin typeface="Candara" panose="020E0502030303020204" pitchFamily="34" charset="0"/>
                <a:ea typeface="+mn-ea"/>
                <a:cs typeface="+mn-cs"/>
              </a:rPr>
              <a:t> table and provides the dataset to a downstream component. </a:t>
            </a:r>
          </a:p>
          <a:p>
            <a:pPr marL="342900" indent="-342900" defTabSz="914400">
              <a:spcBef>
                <a:spcPct val="20000"/>
              </a:spcBef>
              <a:buClr>
                <a:srgbClr val="00A1E4"/>
              </a:buClr>
              <a:buSzTx/>
              <a:buFont typeface="Wingdings" pitchFamily="2" charset="2"/>
              <a:buChar char="Ø"/>
              <a:defRPr/>
            </a:pPr>
            <a:r>
              <a:rPr lang="en-IN" b="1" dirty="0">
                <a:solidFill>
                  <a:schemeClr val="tx1"/>
                </a:solidFill>
                <a:latin typeface="Candara" panose="020E0502030303020204" pitchFamily="34" charset="0"/>
                <a:ea typeface="+mn-ea"/>
                <a:cs typeface="+mn-cs"/>
              </a:rPr>
              <a:t>Excel source: Extracts data from worksheets or ranges in Microsoft Excel workbooks.</a:t>
            </a:r>
          </a:p>
          <a:p>
            <a:pPr marL="342900" indent="-342900" defTabSz="914400">
              <a:spcBef>
                <a:spcPct val="20000"/>
              </a:spcBef>
              <a:buClr>
                <a:srgbClr val="00A1E4"/>
              </a:buClr>
              <a:buSzTx/>
              <a:buFont typeface="Wingdings" pitchFamily="2" charset="2"/>
              <a:buChar char="Ø"/>
              <a:defRPr/>
            </a:pPr>
            <a:r>
              <a:rPr lang="en-IN" b="1" dirty="0">
                <a:solidFill>
                  <a:schemeClr val="tx1"/>
                </a:solidFill>
                <a:latin typeface="Candara" panose="020E0502030303020204" pitchFamily="34" charset="0"/>
                <a:ea typeface="+mn-ea"/>
                <a:cs typeface="+mn-cs"/>
              </a:rPr>
              <a:t>Flat File source reads data from a text file. The text file can be in delimited, fixed width, or mixed format</a:t>
            </a:r>
            <a:r>
              <a:rPr lang="en-IN" sz="2000" b="1" dirty="0">
                <a:solidFill>
                  <a:schemeClr val="tx2"/>
                </a:solidFill>
                <a:ea typeface="+mn-ea"/>
                <a:cs typeface="Arial" pitchFamily="34" charset="0"/>
              </a:rPr>
              <a:t>.</a:t>
            </a:r>
          </a:p>
        </p:txBody>
      </p:sp>
      <p:sp>
        <p:nvSpPr>
          <p:cNvPr id="2" name="Footer Placeholder 1"/>
          <p:cNvSpPr>
            <a:spLocks noGrp="1"/>
          </p:cNvSpPr>
          <p:nvPr>
            <p:ph type="ftr" sz="quarter" idx="11"/>
          </p:nvPr>
        </p:nvSpPr>
        <p:spPr/>
        <p:txBody>
          <a:bodyPr/>
          <a:lstStyle/>
          <a:p>
            <a:endParaRPr lang="en-US"/>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p:cNvSpPr>
          <p:nvPr/>
        </p:nvSpPr>
        <p:spPr bwMode="auto">
          <a:xfrm>
            <a:off x="304800" y="152400"/>
            <a:ext cx="8153400" cy="715963"/>
          </a:xfrm>
          <a:prstGeom prst="rect">
            <a:avLst/>
          </a:prstGeom>
          <a:noFill/>
          <a:ln w="9525">
            <a:noFill/>
            <a:miter lim="800000"/>
            <a:headEnd/>
            <a:tailEnd/>
          </a:ln>
        </p:spPr>
        <p:txBody>
          <a:bodyPr anchor="ctr"/>
          <a:lstStyle/>
          <a:p>
            <a:pPr defTabSz="914400" eaLnBrk="0" hangingPunct="0">
              <a:lnSpc>
                <a:spcPct val="80000"/>
              </a:lnSpc>
              <a:buClrTx/>
              <a:buSzTx/>
              <a:defRPr/>
            </a:pPr>
            <a:r>
              <a:rPr lang="en-US" sz="2800" b="1" dirty="0">
                <a:solidFill>
                  <a:schemeClr val="tx1"/>
                </a:solidFill>
                <a:latin typeface="Candara" pitchFamily="34" charset="0"/>
                <a:ea typeface="+mj-ea"/>
                <a:cs typeface="Arial" pitchFamily="34" charset="0"/>
              </a:rPr>
              <a:t>Data Flow – Transformation Tasks</a:t>
            </a:r>
          </a:p>
        </p:txBody>
      </p:sp>
      <p:sp>
        <p:nvSpPr>
          <p:cNvPr id="21507" name="Content Placeholder 12"/>
          <p:cNvSpPr>
            <a:spLocks/>
          </p:cNvSpPr>
          <p:nvPr/>
        </p:nvSpPr>
        <p:spPr bwMode="auto">
          <a:xfrm>
            <a:off x="304800" y="1220788"/>
            <a:ext cx="8226425" cy="5027612"/>
          </a:xfrm>
          <a:prstGeom prst="rect">
            <a:avLst/>
          </a:prstGeom>
          <a:noFill/>
          <a:ln w="9525">
            <a:noFill/>
            <a:miter lim="800000"/>
            <a:headEnd/>
            <a:tailEnd/>
          </a:ln>
        </p:spPr>
        <p:txBody>
          <a:bodyPr/>
          <a:lstStyle/>
          <a:p>
            <a:pPr marL="342900" indent="-342900" defTabSz="914400">
              <a:spcBef>
                <a:spcPct val="20000"/>
              </a:spcBef>
              <a:buClr>
                <a:srgbClr val="00A1E4"/>
              </a:buClr>
              <a:buSzTx/>
              <a:buFont typeface="Wingdings" pitchFamily="2" charset="2"/>
              <a:buChar char="Ø"/>
              <a:defRPr/>
            </a:pPr>
            <a:r>
              <a:rPr lang="en-IN" b="1" dirty="0">
                <a:solidFill>
                  <a:schemeClr val="tx1"/>
                </a:solidFill>
                <a:latin typeface="Candara" panose="020E0502030303020204" pitchFamily="34" charset="0"/>
                <a:ea typeface="+mn-ea"/>
                <a:cs typeface="+mn-cs"/>
              </a:rPr>
              <a:t>Aggregate Task: Activity such as SUM, AVERAGE  etc. are provided by this transformation. </a:t>
            </a:r>
          </a:p>
          <a:p>
            <a:pPr marL="342900" indent="-342900" defTabSz="914400">
              <a:spcBef>
                <a:spcPct val="20000"/>
              </a:spcBef>
              <a:buClr>
                <a:srgbClr val="00A1E4"/>
              </a:buClr>
              <a:buSzTx/>
              <a:buFont typeface="Wingdings" pitchFamily="2" charset="2"/>
              <a:buChar char="Ø"/>
              <a:defRPr/>
            </a:pPr>
            <a:r>
              <a:rPr lang="en-IN" b="1" dirty="0">
                <a:solidFill>
                  <a:schemeClr val="tx1"/>
                </a:solidFill>
                <a:latin typeface="Candara" panose="020E0502030303020204" pitchFamily="34" charset="0"/>
                <a:ea typeface="+mn-ea"/>
                <a:cs typeface="+mn-cs"/>
              </a:rPr>
              <a:t>Character Map Task: This transformation takes care of string transformations. A string in a column can be replaced, or a new column can be added with replaced strings.</a:t>
            </a:r>
          </a:p>
          <a:p>
            <a:pPr marL="342900" indent="-342900" defTabSz="914400">
              <a:spcBef>
                <a:spcPct val="20000"/>
              </a:spcBef>
              <a:buClr>
                <a:srgbClr val="00A1E4"/>
              </a:buClr>
              <a:buSzTx/>
              <a:buFont typeface="Wingdings" pitchFamily="2" charset="2"/>
              <a:buChar char="Ø"/>
              <a:defRPr/>
            </a:pPr>
            <a:r>
              <a:rPr lang="en-IN" b="1" dirty="0">
                <a:solidFill>
                  <a:schemeClr val="tx1"/>
                </a:solidFill>
                <a:latin typeface="Candara" panose="020E0502030303020204" pitchFamily="34" charset="0"/>
                <a:ea typeface="+mn-ea"/>
                <a:cs typeface="+mn-cs"/>
              </a:rPr>
              <a:t>Conditional Split Task: Routing the data conditionally to outputs, based on a given criteria is sometimes needed. </a:t>
            </a:r>
          </a:p>
          <a:p>
            <a:pPr marL="342900" indent="-342900" defTabSz="914400">
              <a:spcBef>
                <a:spcPct val="20000"/>
              </a:spcBef>
              <a:buClr>
                <a:srgbClr val="00A1E4"/>
              </a:buClr>
              <a:buSzTx/>
              <a:buFont typeface="Wingdings" pitchFamily="2" charset="2"/>
              <a:buChar char="Ø"/>
              <a:defRPr/>
            </a:pPr>
            <a:r>
              <a:rPr lang="en-IN" b="1" dirty="0">
                <a:solidFill>
                  <a:schemeClr val="tx1"/>
                </a:solidFill>
                <a:latin typeface="Candara" panose="020E0502030303020204" pitchFamily="34" charset="0"/>
                <a:ea typeface="+mn-ea"/>
                <a:cs typeface="+mn-cs"/>
              </a:rPr>
              <a:t>Copy Column Task: This transformation copies a column to a new column to which you may attach other transformations</a:t>
            </a:r>
          </a:p>
        </p:txBody>
      </p:sp>
      <p:sp>
        <p:nvSpPr>
          <p:cNvPr id="2" name="Footer Placeholder 1"/>
          <p:cNvSpPr>
            <a:spLocks noGrp="1"/>
          </p:cNvSpPr>
          <p:nvPr>
            <p:ph type="ftr" sz="quarter" idx="11"/>
          </p:nvPr>
        </p:nvSpPr>
        <p:spPr/>
        <p:txBody>
          <a:bodyPr/>
          <a:lstStyle/>
          <a:p>
            <a:endParaRPr lang="en-US"/>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p:cNvSpPr>
          <p:nvPr/>
        </p:nvSpPr>
        <p:spPr bwMode="auto">
          <a:xfrm>
            <a:off x="304800" y="228600"/>
            <a:ext cx="8153400" cy="715963"/>
          </a:xfrm>
          <a:prstGeom prst="rect">
            <a:avLst/>
          </a:prstGeom>
          <a:noFill/>
          <a:ln w="9525">
            <a:noFill/>
            <a:miter lim="800000"/>
            <a:headEnd/>
            <a:tailEnd/>
          </a:ln>
        </p:spPr>
        <p:txBody>
          <a:bodyPr anchor="ctr"/>
          <a:lstStyle/>
          <a:p>
            <a:pPr defTabSz="914400">
              <a:lnSpc>
                <a:spcPct val="80000"/>
              </a:lnSpc>
              <a:buClrTx/>
              <a:buSzTx/>
              <a:defRPr/>
            </a:pPr>
            <a:r>
              <a:rPr lang="en-US" sz="2800" b="1" dirty="0">
                <a:solidFill>
                  <a:schemeClr val="tx1"/>
                </a:solidFill>
                <a:latin typeface="Candara" pitchFamily="34" charset="0"/>
                <a:ea typeface="+mj-ea"/>
                <a:cs typeface="Arial" pitchFamily="34" charset="0"/>
              </a:rPr>
              <a:t>Lesson Objectives</a:t>
            </a:r>
          </a:p>
        </p:txBody>
      </p:sp>
      <p:sp>
        <p:nvSpPr>
          <p:cNvPr id="4099" name="Content Placeholder 12"/>
          <p:cNvSpPr>
            <a:spLocks/>
          </p:cNvSpPr>
          <p:nvPr/>
        </p:nvSpPr>
        <p:spPr bwMode="auto">
          <a:xfrm>
            <a:off x="319088" y="1233488"/>
            <a:ext cx="6157912" cy="5027612"/>
          </a:xfrm>
          <a:prstGeom prst="rect">
            <a:avLst/>
          </a:prstGeom>
          <a:noFill/>
          <a:ln w="9525">
            <a:noFill/>
            <a:miter lim="800000"/>
            <a:headEnd/>
            <a:tailEnd/>
          </a:ln>
        </p:spPr>
        <p:txBody>
          <a:bodyPr/>
          <a:lstStyle/>
          <a:p>
            <a:pPr marL="342900" indent="-342900" defTabSz="914400">
              <a:spcBef>
                <a:spcPct val="20000"/>
              </a:spcBef>
              <a:buClr>
                <a:srgbClr val="00A1E4"/>
              </a:buClr>
              <a:buSzTx/>
              <a:buFont typeface="Wingdings" pitchFamily="2" charset="2"/>
              <a:buChar char="Ø"/>
              <a:defRPr/>
            </a:pPr>
            <a:r>
              <a:rPr lang="en-US" b="1" dirty="0">
                <a:solidFill>
                  <a:schemeClr val="tx1"/>
                </a:solidFill>
                <a:latin typeface="Candara" panose="020E0502030303020204" pitchFamily="34" charset="0"/>
                <a:ea typeface="+mn-ea"/>
                <a:cs typeface="+mn-cs"/>
              </a:rPr>
              <a:t>After completing this module you will be able to:</a:t>
            </a:r>
          </a:p>
          <a:p>
            <a:pPr lvl="1" defTabSz="914400">
              <a:spcBef>
                <a:spcPct val="20000"/>
              </a:spcBef>
              <a:buClr>
                <a:srgbClr val="00A1E4"/>
              </a:buClr>
              <a:buSzTx/>
              <a:buFont typeface="Arial" panose="020B0604020202020204" pitchFamily="34" charset="0"/>
              <a:buChar char="–"/>
              <a:defRPr/>
            </a:pPr>
            <a:r>
              <a:rPr lang="en-US" sz="1600" dirty="0">
                <a:solidFill>
                  <a:schemeClr val="tx1"/>
                </a:solidFill>
                <a:latin typeface="Candara" panose="020E0502030303020204" pitchFamily="34" charset="0"/>
                <a:ea typeface="+mn-ea"/>
                <a:cs typeface="+mn-cs"/>
              </a:rPr>
              <a:t>Understand Control Flow Tasks</a:t>
            </a:r>
          </a:p>
          <a:p>
            <a:pPr lvl="2" defTabSz="914400">
              <a:spcBef>
                <a:spcPct val="20000"/>
              </a:spcBef>
              <a:buClr>
                <a:srgbClr val="00A1E4"/>
              </a:buClr>
              <a:buSzTx/>
              <a:buFont typeface="Arial" panose="020B0604020202020204" pitchFamily="34" charset="0"/>
              <a:buChar char="•"/>
              <a:defRPr/>
            </a:pPr>
            <a:r>
              <a:rPr lang="en-US" sz="1200" dirty="0">
                <a:solidFill>
                  <a:schemeClr val="tx1"/>
                </a:solidFill>
                <a:latin typeface="Candara" panose="020E0502030303020204" pitchFamily="34" charset="0"/>
                <a:ea typeface="+mn-ea"/>
                <a:cs typeface="+mn-cs"/>
              </a:rPr>
              <a:t>Control Flow Task Containers</a:t>
            </a:r>
          </a:p>
          <a:p>
            <a:pPr lvl="2" defTabSz="914400">
              <a:spcBef>
                <a:spcPct val="20000"/>
              </a:spcBef>
              <a:buClr>
                <a:srgbClr val="00A1E4"/>
              </a:buClr>
              <a:buSzTx/>
              <a:buFont typeface="Arial" panose="020B0604020202020204" pitchFamily="34" charset="0"/>
              <a:buChar char="•"/>
              <a:defRPr/>
            </a:pPr>
            <a:r>
              <a:rPr lang="en-US" sz="1200" dirty="0">
                <a:solidFill>
                  <a:schemeClr val="tx1"/>
                </a:solidFill>
                <a:latin typeface="Candara" panose="020E0502030303020204" pitchFamily="34" charset="0"/>
                <a:ea typeface="+mn-ea"/>
                <a:cs typeface="+mn-cs"/>
              </a:rPr>
              <a:t>Control Flow Tasks</a:t>
            </a:r>
          </a:p>
          <a:p>
            <a:pPr lvl="2" defTabSz="914400">
              <a:spcBef>
                <a:spcPct val="20000"/>
              </a:spcBef>
              <a:buClr>
                <a:srgbClr val="00A1E4"/>
              </a:buClr>
              <a:buSzTx/>
              <a:buFont typeface="Arial" panose="020B0604020202020204" pitchFamily="34" charset="0"/>
              <a:buChar char="•"/>
              <a:defRPr/>
            </a:pPr>
            <a:r>
              <a:rPr lang="en-US" sz="1200" dirty="0">
                <a:solidFill>
                  <a:schemeClr val="tx1"/>
                </a:solidFill>
                <a:latin typeface="Candara" panose="020E0502030303020204" pitchFamily="34" charset="0"/>
                <a:ea typeface="+mn-ea"/>
                <a:cs typeface="+mn-cs"/>
              </a:rPr>
              <a:t>Precedence</a:t>
            </a:r>
          </a:p>
          <a:p>
            <a:pPr lvl="1" defTabSz="914400">
              <a:spcBef>
                <a:spcPct val="20000"/>
              </a:spcBef>
              <a:buClr>
                <a:srgbClr val="00A1E4"/>
              </a:buClr>
              <a:buSzTx/>
              <a:buFont typeface="Arial" panose="020B0604020202020204" pitchFamily="34" charset="0"/>
              <a:buChar char="–"/>
              <a:defRPr/>
            </a:pPr>
            <a:r>
              <a:rPr lang="en-US" sz="1600" dirty="0">
                <a:solidFill>
                  <a:schemeClr val="tx1"/>
                </a:solidFill>
                <a:latin typeface="Candara" panose="020E0502030303020204" pitchFamily="34" charset="0"/>
                <a:ea typeface="+mn-ea"/>
                <a:cs typeface="+mn-cs"/>
              </a:rPr>
              <a:t>Understand Data Flow Tasks</a:t>
            </a:r>
          </a:p>
          <a:p>
            <a:pPr lvl="2" defTabSz="914400">
              <a:spcBef>
                <a:spcPct val="20000"/>
              </a:spcBef>
              <a:buClr>
                <a:srgbClr val="00A1E4"/>
              </a:buClr>
              <a:buSzTx/>
              <a:buFont typeface="Arial" panose="020B0604020202020204" pitchFamily="34" charset="0"/>
              <a:buChar char="•"/>
              <a:defRPr/>
            </a:pPr>
            <a:r>
              <a:rPr lang="en-US" sz="1200" dirty="0">
                <a:solidFill>
                  <a:schemeClr val="tx1"/>
                </a:solidFill>
                <a:latin typeface="Candara" panose="020E0502030303020204" pitchFamily="34" charset="0"/>
                <a:ea typeface="+mn-ea"/>
                <a:cs typeface="+mn-cs"/>
              </a:rPr>
              <a:t>Data Flow Source</a:t>
            </a:r>
          </a:p>
          <a:p>
            <a:pPr lvl="2" defTabSz="914400">
              <a:spcBef>
                <a:spcPct val="20000"/>
              </a:spcBef>
              <a:buClr>
                <a:srgbClr val="00A1E4"/>
              </a:buClr>
              <a:buSzTx/>
              <a:buFont typeface="Arial" panose="020B0604020202020204" pitchFamily="34" charset="0"/>
              <a:buChar char="•"/>
              <a:defRPr/>
            </a:pPr>
            <a:r>
              <a:rPr lang="en-US" sz="1200" dirty="0">
                <a:solidFill>
                  <a:schemeClr val="tx1"/>
                </a:solidFill>
                <a:latin typeface="Candara" panose="020E0502030303020204" pitchFamily="34" charset="0"/>
                <a:ea typeface="+mn-ea"/>
                <a:cs typeface="+mn-cs"/>
              </a:rPr>
              <a:t>Data Flow Transformations</a:t>
            </a:r>
          </a:p>
          <a:p>
            <a:pPr lvl="2" defTabSz="914400">
              <a:spcBef>
                <a:spcPct val="20000"/>
              </a:spcBef>
              <a:buClr>
                <a:srgbClr val="00A1E4"/>
              </a:buClr>
              <a:buSzTx/>
              <a:buFont typeface="Arial" panose="020B0604020202020204" pitchFamily="34" charset="0"/>
              <a:buChar char="•"/>
              <a:defRPr/>
            </a:pPr>
            <a:r>
              <a:rPr lang="en-US" sz="1200" dirty="0">
                <a:solidFill>
                  <a:schemeClr val="tx1"/>
                </a:solidFill>
                <a:latin typeface="Candara" panose="020E0502030303020204" pitchFamily="34" charset="0"/>
                <a:ea typeface="+mn-ea"/>
                <a:cs typeface="+mn-cs"/>
              </a:rPr>
              <a:t>Data Flow Destination</a:t>
            </a:r>
          </a:p>
          <a:p>
            <a:pPr lvl="1" defTabSz="914400">
              <a:spcBef>
                <a:spcPct val="20000"/>
              </a:spcBef>
              <a:buClr>
                <a:srgbClr val="00A1E4"/>
              </a:buClr>
              <a:buSzTx/>
              <a:buFont typeface="Arial" panose="020B0604020202020204" pitchFamily="34" charset="0"/>
              <a:buChar char="–"/>
              <a:defRPr/>
            </a:pPr>
            <a:r>
              <a:rPr lang="en-US" sz="1600" dirty="0">
                <a:solidFill>
                  <a:schemeClr val="tx1"/>
                </a:solidFill>
                <a:latin typeface="Candara" panose="020E0502030303020204" pitchFamily="34" charset="0"/>
                <a:ea typeface="+mn-ea"/>
                <a:cs typeface="+mn-cs"/>
              </a:rPr>
              <a:t>Event Handler</a:t>
            </a:r>
          </a:p>
        </p:txBody>
      </p:sp>
      <p:grpSp>
        <p:nvGrpSpPr>
          <p:cNvPr id="4100" name="Group 8"/>
          <p:cNvGrpSpPr>
            <a:grpSpLocks/>
          </p:cNvGrpSpPr>
          <p:nvPr/>
        </p:nvGrpSpPr>
        <p:grpSpPr bwMode="auto">
          <a:xfrm>
            <a:off x="6934200" y="1576388"/>
            <a:ext cx="1716088" cy="1471612"/>
            <a:chOff x="4176" y="993"/>
            <a:chExt cx="1273" cy="1119"/>
          </a:xfrm>
        </p:grpSpPr>
        <p:sp>
          <p:nvSpPr>
            <p:cNvPr id="4101" name="Rectangle 9"/>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p:spPr>
          <p:txBody>
            <a:bodyPr wrap="none" anchor="ctr"/>
            <a:lstStyle/>
            <a:p>
              <a:endParaRPr lang="en-IN"/>
            </a:p>
          </p:txBody>
        </p:sp>
        <p:pic>
          <p:nvPicPr>
            <p:cNvPr id="4102" name="Picture 10" descr="objectives"/>
            <p:cNvPicPr>
              <a:picLocks noChangeAspect="1" noChangeArrowheads="1"/>
            </p:cNvPicPr>
            <p:nvPr/>
          </p:nvPicPr>
          <p:blipFill>
            <a:blip r:embed="rId3"/>
            <a:srcRect/>
            <a:stretch>
              <a:fillRect/>
            </a:stretch>
          </p:blipFill>
          <p:spPr bwMode="auto">
            <a:xfrm>
              <a:off x="4284" y="1080"/>
              <a:ext cx="1056" cy="960"/>
            </a:xfrm>
            <a:prstGeom prst="rect">
              <a:avLst/>
            </a:prstGeom>
            <a:noFill/>
            <a:ln w="9525">
              <a:noFill/>
              <a:miter lim="800000"/>
              <a:headEnd/>
              <a:tailEnd/>
            </a:ln>
          </p:spPr>
        </p:pic>
      </p:grpSp>
      <p:sp>
        <p:nvSpPr>
          <p:cNvPr id="2" name="Footer Placeholder 1"/>
          <p:cNvSpPr>
            <a:spLocks noGrp="1"/>
          </p:cNvSpPr>
          <p:nvPr>
            <p:ph type="ftr" sz="quarter" idx="11"/>
          </p:nvPr>
        </p:nvSpPr>
        <p:spPr/>
        <p:txBody>
          <a:bodyPr/>
          <a:lstStyle/>
          <a:p>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p:cNvSpPr>
          <p:nvPr/>
        </p:nvSpPr>
        <p:spPr bwMode="auto">
          <a:xfrm>
            <a:off x="304800" y="152400"/>
            <a:ext cx="8153400" cy="715963"/>
          </a:xfrm>
          <a:prstGeom prst="rect">
            <a:avLst/>
          </a:prstGeom>
          <a:noFill/>
          <a:ln w="9525">
            <a:noFill/>
            <a:miter lim="800000"/>
            <a:headEnd/>
            <a:tailEnd/>
          </a:ln>
        </p:spPr>
        <p:txBody>
          <a:bodyPr anchor="ctr"/>
          <a:lstStyle/>
          <a:p>
            <a:pPr defTabSz="914400" eaLnBrk="0" hangingPunct="0">
              <a:lnSpc>
                <a:spcPct val="80000"/>
              </a:lnSpc>
              <a:buClrTx/>
              <a:buSzTx/>
              <a:defRPr/>
            </a:pPr>
            <a:r>
              <a:rPr lang="en-US" sz="2800" b="1" dirty="0">
                <a:solidFill>
                  <a:schemeClr val="tx1"/>
                </a:solidFill>
                <a:latin typeface="Candara" pitchFamily="34" charset="0"/>
                <a:ea typeface="+mj-ea"/>
                <a:cs typeface="Arial" pitchFamily="34" charset="0"/>
              </a:rPr>
              <a:t>Data Flow – Transformation Tasks</a:t>
            </a:r>
          </a:p>
        </p:txBody>
      </p:sp>
      <p:sp>
        <p:nvSpPr>
          <p:cNvPr id="22531" name="Content Placeholder 12"/>
          <p:cNvSpPr>
            <a:spLocks/>
          </p:cNvSpPr>
          <p:nvPr/>
        </p:nvSpPr>
        <p:spPr bwMode="auto">
          <a:xfrm>
            <a:off x="304800" y="1220788"/>
            <a:ext cx="8226425" cy="5027612"/>
          </a:xfrm>
          <a:prstGeom prst="rect">
            <a:avLst/>
          </a:prstGeom>
          <a:noFill/>
          <a:ln w="9525">
            <a:noFill/>
            <a:miter lim="800000"/>
            <a:headEnd/>
            <a:tailEnd/>
          </a:ln>
        </p:spPr>
        <p:txBody>
          <a:bodyPr/>
          <a:lstStyle/>
          <a:p>
            <a:pPr marL="342900" indent="-342900" defTabSz="914400">
              <a:spcBef>
                <a:spcPct val="20000"/>
              </a:spcBef>
              <a:buClr>
                <a:srgbClr val="00A1E4"/>
              </a:buClr>
              <a:buSzTx/>
              <a:buFont typeface="Wingdings" pitchFamily="2" charset="2"/>
              <a:buChar char="Ø"/>
              <a:defRPr/>
            </a:pPr>
            <a:r>
              <a:rPr lang="en-IN" b="1" dirty="0">
                <a:solidFill>
                  <a:schemeClr val="tx1"/>
                </a:solidFill>
                <a:latin typeface="Candara" panose="020E0502030303020204" pitchFamily="34" charset="0"/>
                <a:ea typeface="+mn-ea"/>
                <a:cs typeface="+mn-cs"/>
              </a:rPr>
              <a:t>Derived Column Task: To create a new column by combining columns, or by applying mathematical expressions to values in columns, or populating a column with a part of data in a column.</a:t>
            </a:r>
          </a:p>
          <a:p>
            <a:pPr marL="342900" indent="-342900" defTabSz="914400">
              <a:spcBef>
                <a:spcPct val="20000"/>
              </a:spcBef>
              <a:buClr>
                <a:srgbClr val="00A1E4"/>
              </a:buClr>
              <a:buSzTx/>
              <a:buFont typeface="Wingdings" pitchFamily="2" charset="2"/>
              <a:buChar char="Ø"/>
              <a:defRPr/>
            </a:pPr>
            <a:r>
              <a:rPr lang="en-IN" b="1" dirty="0">
                <a:solidFill>
                  <a:schemeClr val="tx1"/>
                </a:solidFill>
                <a:latin typeface="Candara" panose="020E0502030303020204" pitchFamily="34" charset="0"/>
                <a:ea typeface="+mn-ea"/>
                <a:cs typeface="+mn-cs"/>
              </a:rPr>
              <a:t>Lookup Task: This transformation looks for data in a reference database. It is carried out via EQUIJOINS with the reference database</a:t>
            </a:r>
          </a:p>
          <a:p>
            <a:pPr marL="342900" indent="-342900" defTabSz="914400">
              <a:spcBef>
                <a:spcPct val="20000"/>
              </a:spcBef>
              <a:buClr>
                <a:srgbClr val="00A1E4"/>
              </a:buClr>
              <a:buSzTx/>
              <a:buFont typeface="Wingdings" pitchFamily="2" charset="2"/>
              <a:buChar char="Ø"/>
              <a:defRPr/>
            </a:pPr>
            <a:r>
              <a:rPr lang="en-IN" b="1" dirty="0">
                <a:solidFill>
                  <a:schemeClr val="tx1"/>
                </a:solidFill>
                <a:latin typeface="Candara" panose="020E0502030303020204" pitchFamily="34" charset="0"/>
                <a:ea typeface="+mn-ea"/>
                <a:cs typeface="+mn-cs"/>
              </a:rPr>
              <a:t>Fuzzy Lookup Task: This transformation, unlike lookup transformation, uses fuzzy matching. It is not used for locating exact matches, but for locating close matches in the data flow</a:t>
            </a:r>
            <a:r>
              <a:rPr lang="en-IN" sz="2000" b="1" dirty="0">
                <a:solidFill>
                  <a:schemeClr val="tx2"/>
                </a:solidFill>
                <a:ea typeface="+mn-ea"/>
                <a:cs typeface="Arial" pitchFamily="34" charset="0"/>
              </a:rPr>
              <a:t>.</a:t>
            </a:r>
          </a:p>
        </p:txBody>
      </p:sp>
      <p:sp>
        <p:nvSpPr>
          <p:cNvPr id="2" name="Footer Placeholder 1"/>
          <p:cNvSpPr>
            <a:spLocks noGrp="1"/>
          </p:cNvSpPr>
          <p:nvPr>
            <p:ph type="ftr" sz="quarter" idx="11"/>
          </p:nvPr>
        </p:nvSpPr>
        <p:spPr/>
        <p:txBody>
          <a:bodyPr/>
          <a:lstStyle/>
          <a:p>
            <a:endParaRPr lang="en-US"/>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p:cNvSpPr>
          <p:nvPr/>
        </p:nvSpPr>
        <p:spPr bwMode="auto">
          <a:xfrm>
            <a:off x="304800" y="198438"/>
            <a:ext cx="8153400" cy="715962"/>
          </a:xfrm>
          <a:prstGeom prst="rect">
            <a:avLst/>
          </a:prstGeom>
          <a:noFill/>
          <a:ln w="9525">
            <a:noFill/>
            <a:miter lim="800000"/>
            <a:headEnd/>
            <a:tailEnd/>
          </a:ln>
        </p:spPr>
        <p:txBody>
          <a:bodyPr anchor="ctr"/>
          <a:lstStyle/>
          <a:p>
            <a:pPr defTabSz="914400" eaLnBrk="0" hangingPunct="0">
              <a:lnSpc>
                <a:spcPct val="80000"/>
              </a:lnSpc>
              <a:buClrTx/>
              <a:buSzTx/>
              <a:defRPr/>
            </a:pPr>
            <a:r>
              <a:rPr lang="en-US" sz="2800" b="1" dirty="0">
                <a:solidFill>
                  <a:schemeClr val="tx1"/>
                </a:solidFill>
                <a:latin typeface="Candara" pitchFamily="34" charset="0"/>
                <a:ea typeface="+mj-ea"/>
                <a:cs typeface="Arial" pitchFamily="34" charset="0"/>
              </a:rPr>
              <a:t>Data Flow – Destination Tasks</a:t>
            </a:r>
          </a:p>
        </p:txBody>
      </p:sp>
      <p:sp>
        <p:nvSpPr>
          <p:cNvPr id="23555" name="Content Placeholder 12"/>
          <p:cNvSpPr>
            <a:spLocks/>
          </p:cNvSpPr>
          <p:nvPr/>
        </p:nvSpPr>
        <p:spPr bwMode="auto">
          <a:xfrm>
            <a:off x="304800" y="1220788"/>
            <a:ext cx="8226425" cy="5027612"/>
          </a:xfrm>
          <a:prstGeom prst="rect">
            <a:avLst/>
          </a:prstGeom>
          <a:noFill/>
          <a:ln w="9525">
            <a:noFill/>
            <a:miter lim="800000"/>
            <a:headEnd/>
            <a:tailEnd/>
          </a:ln>
        </p:spPr>
        <p:txBody>
          <a:bodyPr/>
          <a:lstStyle/>
          <a:p>
            <a:pPr marL="342900" indent="-342900" defTabSz="914400">
              <a:spcBef>
                <a:spcPct val="20000"/>
              </a:spcBef>
              <a:buClr>
                <a:srgbClr val="00A1E4"/>
              </a:buClr>
              <a:buSzTx/>
              <a:buFont typeface="Wingdings" pitchFamily="2" charset="2"/>
              <a:buChar char="Ø"/>
              <a:defRPr/>
            </a:pPr>
            <a:r>
              <a:rPr lang="en-IN" b="1" dirty="0">
                <a:solidFill>
                  <a:schemeClr val="tx1"/>
                </a:solidFill>
                <a:latin typeface="Candara" panose="020E0502030303020204" pitchFamily="34" charset="0"/>
                <a:ea typeface="+mn-ea"/>
                <a:cs typeface="+mn-cs"/>
              </a:rPr>
              <a:t>ADO NET Destination: Loads data into a variety of ADO.NET-compliant databases that use a database table or view.</a:t>
            </a:r>
            <a:endParaRPr lang="en-US" b="1" dirty="0">
              <a:solidFill>
                <a:schemeClr val="tx1"/>
              </a:solidFill>
              <a:latin typeface="Candara" panose="020E0502030303020204" pitchFamily="34" charset="0"/>
              <a:ea typeface="+mn-ea"/>
              <a:cs typeface="+mn-cs"/>
            </a:endParaRPr>
          </a:p>
          <a:p>
            <a:pPr marL="342900" indent="-342900" defTabSz="914400">
              <a:spcBef>
                <a:spcPct val="20000"/>
              </a:spcBef>
              <a:buClr>
                <a:srgbClr val="00A1E4"/>
              </a:buClr>
              <a:buSzTx/>
              <a:buFont typeface="Wingdings" pitchFamily="2" charset="2"/>
              <a:buChar char="Ø"/>
              <a:defRPr/>
            </a:pPr>
            <a:r>
              <a:rPr lang="en-US" b="1" dirty="0">
                <a:solidFill>
                  <a:schemeClr val="tx1"/>
                </a:solidFill>
                <a:latin typeface="Candara" panose="020E0502030303020204" pitchFamily="34" charset="0"/>
                <a:ea typeface="+mn-ea"/>
                <a:cs typeface="+mn-cs"/>
              </a:rPr>
              <a:t>Excel Destination: Write the data to a Excel Workbook.</a:t>
            </a:r>
          </a:p>
          <a:p>
            <a:pPr marL="342900" indent="-342900" defTabSz="914400">
              <a:spcBef>
                <a:spcPct val="20000"/>
              </a:spcBef>
              <a:buClr>
                <a:srgbClr val="00A1E4"/>
              </a:buClr>
              <a:buSzTx/>
              <a:buFont typeface="Wingdings" pitchFamily="2" charset="2"/>
              <a:buChar char="Ø"/>
              <a:defRPr/>
            </a:pPr>
            <a:r>
              <a:rPr lang="en-US" b="1" dirty="0">
                <a:solidFill>
                  <a:schemeClr val="tx1"/>
                </a:solidFill>
                <a:latin typeface="Candara" panose="020E0502030303020204" pitchFamily="34" charset="0"/>
                <a:ea typeface="+mn-ea"/>
                <a:cs typeface="+mn-cs"/>
              </a:rPr>
              <a:t>OLEDB Destination: Writes data to relational database server using OLE DB providers</a:t>
            </a:r>
          </a:p>
          <a:p>
            <a:pPr marL="342900" indent="-342900" defTabSz="914400">
              <a:spcBef>
                <a:spcPct val="20000"/>
              </a:spcBef>
              <a:buClr>
                <a:srgbClr val="00A1E4"/>
              </a:buClr>
              <a:buSzTx/>
              <a:buFont typeface="Wingdings" pitchFamily="2" charset="2"/>
              <a:buChar char="Ø"/>
              <a:defRPr/>
            </a:pPr>
            <a:r>
              <a:rPr lang="en-US" b="1" dirty="0">
                <a:solidFill>
                  <a:schemeClr val="tx1"/>
                </a:solidFill>
                <a:latin typeface="Candara" panose="020E0502030303020204" pitchFamily="34" charset="0"/>
                <a:ea typeface="+mn-ea"/>
                <a:cs typeface="+mn-cs"/>
              </a:rPr>
              <a:t>SQL Server destination: Inserts data in a </a:t>
            </a:r>
            <a:r>
              <a:rPr lang="en-US" b="1" dirty="0" err="1">
                <a:solidFill>
                  <a:schemeClr val="tx1"/>
                </a:solidFill>
                <a:latin typeface="Candara" panose="020E0502030303020204" pitchFamily="34" charset="0"/>
                <a:ea typeface="+mn-ea"/>
                <a:cs typeface="+mn-cs"/>
              </a:rPr>
              <a:t>sql</a:t>
            </a:r>
            <a:r>
              <a:rPr lang="en-US" b="1" dirty="0">
                <a:solidFill>
                  <a:schemeClr val="tx1"/>
                </a:solidFill>
                <a:latin typeface="Candara" panose="020E0502030303020204" pitchFamily="34" charset="0"/>
                <a:ea typeface="+mn-ea"/>
                <a:cs typeface="+mn-cs"/>
              </a:rPr>
              <a:t> server database.</a:t>
            </a:r>
            <a:endParaRPr lang="en-IN" b="1" dirty="0">
              <a:solidFill>
                <a:schemeClr val="tx1"/>
              </a:solidFill>
              <a:latin typeface="Candara" panose="020E0502030303020204" pitchFamily="34" charset="0"/>
              <a:ea typeface="+mn-ea"/>
              <a:cs typeface="+mn-cs"/>
            </a:endParaRPr>
          </a:p>
        </p:txBody>
      </p:sp>
      <p:sp>
        <p:nvSpPr>
          <p:cNvPr id="2" name="Footer Placeholder 1"/>
          <p:cNvSpPr>
            <a:spLocks noGrp="1"/>
          </p:cNvSpPr>
          <p:nvPr>
            <p:ph type="ftr" sz="quarter" idx="11"/>
          </p:nvPr>
        </p:nvSpPr>
        <p:spPr/>
        <p:txBody>
          <a:bodyPr/>
          <a:lstStyle/>
          <a:p>
            <a:endParaRPr lang="en-US"/>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p:cNvSpPr>
          <p:nvPr/>
        </p:nvSpPr>
        <p:spPr bwMode="auto">
          <a:xfrm>
            <a:off x="304800" y="198438"/>
            <a:ext cx="8153400" cy="715962"/>
          </a:xfrm>
          <a:prstGeom prst="rect">
            <a:avLst/>
          </a:prstGeom>
          <a:noFill/>
          <a:ln w="9525">
            <a:noFill/>
            <a:miter lim="800000"/>
            <a:headEnd/>
            <a:tailEnd/>
          </a:ln>
        </p:spPr>
        <p:txBody>
          <a:bodyPr anchor="ctr"/>
          <a:lstStyle/>
          <a:p>
            <a:pPr defTabSz="914400" eaLnBrk="0" hangingPunct="0">
              <a:lnSpc>
                <a:spcPct val="80000"/>
              </a:lnSpc>
              <a:buClrTx/>
              <a:buSzTx/>
              <a:defRPr/>
            </a:pPr>
            <a:r>
              <a:rPr lang="en-US" sz="2800" b="1" dirty="0">
                <a:solidFill>
                  <a:schemeClr val="tx1"/>
                </a:solidFill>
                <a:latin typeface="Candara" pitchFamily="34" charset="0"/>
                <a:ea typeface="+mj-ea"/>
                <a:cs typeface="Arial" pitchFamily="34" charset="0"/>
              </a:rPr>
              <a:t>Event Handlers</a:t>
            </a:r>
          </a:p>
        </p:txBody>
      </p:sp>
      <p:sp>
        <p:nvSpPr>
          <p:cNvPr id="24579" name="Content Placeholder 12"/>
          <p:cNvSpPr>
            <a:spLocks/>
          </p:cNvSpPr>
          <p:nvPr/>
        </p:nvSpPr>
        <p:spPr bwMode="auto">
          <a:xfrm>
            <a:off x="304800" y="1220788"/>
            <a:ext cx="8226425" cy="5027612"/>
          </a:xfrm>
          <a:prstGeom prst="rect">
            <a:avLst/>
          </a:prstGeom>
          <a:noFill/>
          <a:ln w="9525">
            <a:noFill/>
            <a:miter lim="800000"/>
            <a:headEnd/>
            <a:tailEnd/>
          </a:ln>
        </p:spPr>
        <p:txBody>
          <a:bodyPr/>
          <a:lstStyle/>
          <a:p>
            <a:pPr marL="342900" indent="-342900" defTabSz="914400">
              <a:spcBef>
                <a:spcPct val="20000"/>
              </a:spcBef>
              <a:buClr>
                <a:srgbClr val="00A1E4"/>
              </a:buClr>
              <a:buSzTx/>
              <a:buFont typeface="Wingdings" pitchFamily="2" charset="2"/>
              <a:buChar char="Ø"/>
              <a:defRPr/>
            </a:pPr>
            <a:r>
              <a:rPr lang="en-IN" b="1" dirty="0">
                <a:solidFill>
                  <a:schemeClr val="tx1"/>
                </a:solidFill>
                <a:latin typeface="Candara" panose="020E0502030303020204" pitchFamily="34" charset="0"/>
                <a:ea typeface="+mn-ea"/>
                <a:cs typeface="+mn-cs"/>
              </a:rPr>
              <a:t>An event handler is a workflow that runs in response to the events raised by a package, task, or container. </a:t>
            </a:r>
          </a:p>
          <a:p>
            <a:pPr marL="342900" indent="-342900" defTabSz="914400">
              <a:spcBef>
                <a:spcPct val="20000"/>
              </a:spcBef>
              <a:buClr>
                <a:srgbClr val="00A1E4"/>
              </a:buClr>
              <a:buSzTx/>
              <a:buFont typeface="Wingdings" pitchFamily="2" charset="2"/>
              <a:buChar char="Ø"/>
              <a:defRPr/>
            </a:pPr>
            <a:r>
              <a:rPr lang="en-IN" b="1" dirty="0">
                <a:solidFill>
                  <a:schemeClr val="tx1"/>
                </a:solidFill>
                <a:latin typeface="Candara" panose="020E0502030303020204" pitchFamily="34" charset="0"/>
                <a:ea typeface="+mn-ea"/>
                <a:cs typeface="+mn-cs"/>
              </a:rPr>
              <a:t>For example</a:t>
            </a:r>
          </a:p>
          <a:p>
            <a:pPr lvl="1" defTabSz="914400">
              <a:spcBef>
                <a:spcPct val="20000"/>
              </a:spcBef>
              <a:buClr>
                <a:srgbClr val="00A1E4"/>
              </a:buClr>
              <a:buSzTx/>
              <a:buFont typeface="Arial" panose="020B0604020202020204" pitchFamily="34" charset="0"/>
              <a:buChar char="–"/>
              <a:defRPr/>
            </a:pPr>
            <a:r>
              <a:rPr lang="en-IN" sz="1600" dirty="0">
                <a:solidFill>
                  <a:schemeClr val="tx1"/>
                </a:solidFill>
                <a:latin typeface="Candara" panose="020E0502030303020204" pitchFamily="34" charset="0"/>
                <a:ea typeface="+mn-ea"/>
                <a:cs typeface="+mn-cs"/>
              </a:rPr>
              <a:t>you could use an event handler to check disk space when a pre-execution event occurs </a:t>
            </a:r>
          </a:p>
          <a:p>
            <a:pPr lvl="1" defTabSz="914400">
              <a:spcBef>
                <a:spcPct val="20000"/>
              </a:spcBef>
              <a:buClr>
                <a:srgbClr val="00A1E4"/>
              </a:buClr>
              <a:buSzTx/>
              <a:buFont typeface="Arial" panose="020B0604020202020204" pitchFamily="34" charset="0"/>
              <a:buChar char="–"/>
              <a:defRPr/>
            </a:pPr>
            <a:r>
              <a:rPr lang="en-IN" sz="1600" dirty="0">
                <a:solidFill>
                  <a:schemeClr val="tx1"/>
                </a:solidFill>
                <a:latin typeface="Candara" panose="020E0502030303020204" pitchFamily="34" charset="0"/>
                <a:ea typeface="+mn-ea"/>
                <a:cs typeface="+mn-cs"/>
              </a:rPr>
              <a:t>send an e-mail message that reports if an error occurs</a:t>
            </a:r>
          </a:p>
          <a:p>
            <a:pPr marL="342900" indent="-342900" defTabSz="914400">
              <a:spcBef>
                <a:spcPct val="20000"/>
              </a:spcBef>
              <a:buClr>
                <a:srgbClr val="00A1E4"/>
              </a:buClr>
              <a:buSzTx/>
              <a:buFont typeface="Wingdings" pitchFamily="2" charset="2"/>
              <a:buChar char="Ø"/>
              <a:defRPr/>
            </a:pPr>
            <a:r>
              <a:rPr lang="en-IN" b="1" dirty="0">
                <a:solidFill>
                  <a:schemeClr val="tx1"/>
                </a:solidFill>
                <a:latin typeface="Candara" panose="020E0502030303020204" pitchFamily="34" charset="0"/>
                <a:ea typeface="+mn-ea"/>
                <a:cs typeface="+mn-cs"/>
              </a:rPr>
              <a:t>An event handler is constructed like a package, with a control flow and optional data flows.</a:t>
            </a:r>
          </a:p>
          <a:p>
            <a:pPr marL="342900" indent="-342900" defTabSz="914400">
              <a:spcBef>
                <a:spcPct val="20000"/>
              </a:spcBef>
              <a:buClr>
                <a:srgbClr val="00A1E4"/>
              </a:buClr>
              <a:buSzTx/>
              <a:buFont typeface="Wingdings" pitchFamily="2" charset="2"/>
              <a:buChar char="Ø"/>
              <a:defRPr/>
            </a:pPr>
            <a:r>
              <a:rPr lang="en-IN" b="1" dirty="0">
                <a:solidFill>
                  <a:schemeClr val="tx1"/>
                </a:solidFill>
                <a:latin typeface="Candara" panose="020E0502030303020204" pitchFamily="34" charset="0"/>
                <a:ea typeface="+mn-ea"/>
                <a:cs typeface="+mn-cs"/>
              </a:rPr>
              <a:t>Event handlers can be added to individual tasks or containers in the package</a:t>
            </a:r>
          </a:p>
        </p:txBody>
      </p:sp>
      <p:sp>
        <p:nvSpPr>
          <p:cNvPr id="2" name="Footer Placeholder 1"/>
          <p:cNvSpPr>
            <a:spLocks noGrp="1"/>
          </p:cNvSpPr>
          <p:nvPr>
            <p:ph type="ftr" sz="quarter" idx="11"/>
          </p:nvPr>
        </p:nvSpPr>
        <p:spPr/>
        <p:txBody>
          <a:bodyPr/>
          <a:lstStyle/>
          <a:p>
            <a:endParaRPr lang="en-US"/>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p:cNvSpPr>
          <p:nvPr/>
        </p:nvSpPr>
        <p:spPr bwMode="auto">
          <a:xfrm>
            <a:off x="304800" y="122238"/>
            <a:ext cx="8153400" cy="715962"/>
          </a:xfrm>
          <a:prstGeom prst="rect">
            <a:avLst/>
          </a:prstGeom>
          <a:noFill/>
          <a:ln w="9525">
            <a:noFill/>
            <a:miter lim="800000"/>
            <a:headEnd/>
            <a:tailEnd/>
          </a:ln>
        </p:spPr>
        <p:txBody>
          <a:bodyPr anchor="ctr"/>
          <a:lstStyle/>
          <a:p>
            <a:pPr defTabSz="914400" eaLnBrk="0" hangingPunct="0">
              <a:lnSpc>
                <a:spcPct val="80000"/>
              </a:lnSpc>
              <a:buClrTx/>
              <a:buSzTx/>
              <a:defRPr/>
            </a:pPr>
            <a:r>
              <a:rPr lang="en-US" sz="2800" b="1" dirty="0">
                <a:solidFill>
                  <a:schemeClr val="tx1"/>
                </a:solidFill>
                <a:latin typeface="Candara" pitchFamily="34" charset="0"/>
                <a:ea typeface="+mj-ea"/>
                <a:cs typeface="Arial" pitchFamily="34" charset="0"/>
              </a:rPr>
              <a:t>Data Flow Transformation Tasks</a:t>
            </a:r>
          </a:p>
        </p:txBody>
      </p:sp>
      <p:sp>
        <p:nvSpPr>
          <p:cNvPr id="25603" name="Content Placeholder 12"/>
          <p:cNvSpPr>
            <a:spLocks/>
          </p:cNvSpPr>
          <p:nvPr/>
        </p:nvSpPr>
        <p:spPr bwMode="auto">
          <a:xfrm>
            <a:off x="304800" y="1220788"/>
            <a:ext cx="8226425" cy="5027612"/>
          </a:xfrm>
          <a:prstGeom prst="rect">
            <a:avLst/>
          </a:prstGeom>
          <a:noFill/>
          <a:ln w="9525">
            <a:noFill/>
            <a:miter lim="800000"/>
            <a:headEnd/>
            <a:tailEnd/>
          </a:ln>
        </p:spPr>
        <p:txBody>
          <a:bodyPr/>
          <a:lstStyle/>
          <a:p>
            <a:pPr marL="342900" indent="-342900" defTabSz="914400">
              <a:spcBef>
                <a:spcPct val="20000"/>
              </a:spcBef>
              <a:buClr>
                <a:srgbClr val="00A1E4"/>
              </a:buClr>
              <a:buSzTx/>
              <a:buFont typeface="Wingdings" pitchFamily="2" charset="2"/>
              <a:buChar char="Ø"/>
              <a:defRPr/>
            </a:pPr>
            <a:r>
              <a:rPr lang="en-IN" b="1" dirty="0">
                <a:solidFill>
                  <a:schemeClr val="tx1"/>
                </a:solidFill>
                <a:latin typeface="Candara" panose="020E0502030303020204" pitchFamily="34" charset="0"/>
                <a:ea typeface="+mn-ea"/>
                <a:cs typeface="+mn-cs"/>
              </a:rPr>
              <a:t>Aggregate Task:- </a:t>
            </a:r>
          </a:p>
          <a:p>
            <a:pPr lvl="1" defTabSz="914400">
              <a:spcBef>
                <a:spcPct val="20000"/>
              </a:spcBef>
              <a:buClr>
                <a:srgbClr val="00A1E4"/>
              </a:buClr>
              <a:buSzTx/>
              <a:buFont typeface="Arial" panose="020B0604020202020204" pitchFamily="34" charset="0"/>
              <a:buChar char="–"/>
              <a:defRPr/>
            </a:pPr>
            <a:r>
              <a:rPr lang="en-US" sz="1600" dirty="0">
                <a:solidFill>
                  <a:schemeClr val="tx1"/>
                </a:solidFill>
                <a:latin typeface="Candara" panose="020E0502030303020204" pitchFamily="34" charset="0"/>
                <a:ea typeface="+mn-ea"/>
                <a:cs typeface="+mn-cs"/>
              </a:rPr>
              <a:t>Can apply multiple aggregate functions and group by on one or more input columns.</a:t>
            </a:r>
          </a:p>
          <a:p>
            <a:pPr lvl="1" defTabSz="914400">
              <a:spcBef>
                <a:spcPct val="20000"/>
              </a:spcBef>
              <a:buClr>
                <a:srgbClr val="00A1E4"/>
              </a:buClr>
              <a:buSzTx/>
              <a:buFont typeface="Arial" panose="020B0604020202020204" pitchFamily="34" charset="0"/>
              <a:buChar char="–"/>
              <a:defRPr/>
            </a:pPr>
            <a:r>
              <a:rPr lang="en-US" sz="1600" dirty="0">
                <a:solidFill>
                  <a:schemeClr val="tx1"/>
                </a:solidFill>
                <a:latin typeface="Candara" panose="020E0502030303020204" pitchFamily="34" charset="0"/>
                <a:ea typeface="+mn-ea"/>
                <a:cs typeface="+mn-cs"/>
              </a:rPr>
              <a:t>It works in asynchronous fashion.</a:t>
            </a:r>
          </a:p>
          <a:p>
            <a:pPr marL="342900" indent="-342900" defTabSz="914400">
              <a:spcBef>
                <a:spcPct val="20000"/>
              </a:spcBef>
              <a:buClr>
                <a:srgbClr val="00A1E4"/>
              </a:buClr>
              <a:buSzTx/>
              <a:buFont typeface="Wingdings" pitchFamily="2" charset="2"/>
              <a:buChar char="Ø"/>
              <a:defRPr/>
            </a:pPr>
            <a:r>
              <a:rPr lang="en-IN" b="1" dirty="0">
                <a:solidFill>
                  <a:schemeClr val="tx1"/>
                </a:solidFill>
                <a:latin typeface="Candara" panose="020E0502030303020204" pitchFamily="34" charset="0"/>
                <a:ea typeface="+mn-ea"/>
                <a:cs typeface="+mn-cs"/>
              </a:rPr>
              <a:t>Export Column Task:- </a:t>
            </a:r>
          </a:p>
          <a:p>
            <a:pPr lvl="1" defTabSz="914400">
              <a:spcBef>
                <a:spcPct val="20000"/>
              </a:spcBef>
              <a:buClr>
                <a:srgbClr val="00A1E4"/>
              </a:buClr>
              <a:buSzTx/>
              <a:buFont typeface="Arial" panose="020B0604020202020204" pitchFamily="34" charset="0"/>
              <a:buChar char="–"/>
              <a:defRPr/>
            </a:pPr>
            <a:r>
              <a:rPr lang="en-IN" sz="1600" dirty="0">
                <a:solidFill>
                  <a:schemeClr val="tx1"/>
                </a:solidFill>
                <a:latin typeface="Candara" panose="020E0502030303020204" pitchFamily="34" charset="0"/>
                <a:ea typeface="+mn-ea"/>
                <a:cs typeface="+mn-cs"/>
              </a:rPr>
              <a:t>Reads data in a data flow and inserts the data into a file. </a:t>
            </a:r>
          </a:p>
          <a:p>
            <a:pPr lvl="1" defTabSz="914400">
              <a:spcBef>
                <a:spcPct val="20000"/>
              </a:spcBef>
              <a:buClr>
                <a:srgbClr val="00A1E4"/>
              </a:buClr>
              <a:buSzTx/>
              <a:buFont typeface="Arial" panose="020B0604020202020204" pitchFamily="34" charset="0"/>
              <a:buChar char="–"/>
              <a:defRPr/>
            </a:pPr>
            <a:r>
              <a:rPr lang="en-IN" sz="1600" dirty="0">
                <a:solidFill>
                  <a:schemeClr val="tx1"/>
                </a:solidFill>
                <a:latin typeface="Candara" panose="020E0502030303020204" pitchFamily="34" charset="0"/>
                <a:ea typeface="+mn-ea"/>
                <a:cs typeface="+mn-cs"/>
              </a:rPr>
              <a:t>For example, If the data flow contains a picture of each product, you could use the Export Column transformation to save the images to files.</a:t>
            </a:r>
          </a:p>
          <a:p>
            <a:pPr lvl="1" defTabSz="914400">
              <a:spcBef>
                <a:spcPct val="20000"/>
              </a:spcBef>
              <a:buClr>
                <a:srgbClr val="00A1E4"/>
              </a:buClr>
              <a:buSzTx/>
              <a:buFont typeface="Arial" panose="020B0604020202020204" pitchFamily="34" charset="0"/>
              <a:buChar char="–"/>
              <a:defRPr/>
            </a:pPr>
            <a:r>
              <a:rPr lang="en-IN" sz="1600" dirty="0">
                <a:solidFill>
                  <a:schemeClr val="tx1"/>
                </a:solidFill>
                <a:latin typeface="Candara" panose="020E0502030303020204" pitchFamily="34" charset="0"/>
                <a:ea typeface="+mn-ea"/>
                <a:cs typeface="+mn-cs"/>
              </a:rPr>
              <a:t>We can specify the data column and the column that contain the path of file to which to write the data.</a:t>
            </a:r>
          </a:p>
        </p:txBody>
      </p:sp>
      <p:sp>
        <p:nvSpPr>
          <p:cNvPr id="2" name="Footer Placeholder 1"/>
          <p:cNvSpPr>
            <a:spLocks noGrp="1"/>
          </p:cNvSpPr>
          <p:nvPr>
            <p:ph type="ftr" sz="quarter" idx="11"/>
          </p:nvPr>
        </p:nvSpPr>
        <p:spPr/>
        <p:txBody>
          <a:bodyPr/>
          <a:lstStyle/>
          <a:p>
            <a:endParaRPr lang="en-US"/>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p:cNvSpPr>
          <p:nvPr/>
        </p:nvSpPr>
        <p:spPr bwMode="auto">
          <a:xfrm>
            <a:off x="304800" y="198438"/>
            <a:ext cx="8153400" cy="715962"/>
          </a:xfrm>
          <a:prstGeom prst="rect">
            <a:avLst/>
          </a:prstGeom>
          <a:noFill/>
          <a:ln w="9525">
            <a:noFill/>
            <a:miter lim="800000"/>
            <a:headEnd/>
            <a:tailEnd/>
          </a:ln>
        </p:spPr>
        <p:txBody>
          <a:bodyPr anchor="ctr"/>
          <a:lstStyle/>
          <a:p>
            <a:pPr defTabSz="914400" eaLnBrk="0" hangingPunct="0">
              <a:lnSpc>
                <a:spcPct val="80000"/>
              </a:lnSpc>
              <a:buClrTx/>
              <a:buSzTx/>
              <a:defRPr/>
            </a:pPr>
            <a:r>
              <a:rPr lang="en-US" sz="2800" b="1" dirty="0">
                <a:solidFill>
                  <a:schemeClr val="tx1"/>
                </a:solidFill>
                <a:latin typeface="Candara" pitchFamily="34" charset="0"/>
                <a:ea typeface="+mj-ea"/>
                <a:cs typeface="Arial" pitchFamily="34" charset="0"/>
              </a:rPr>
              <a:t>Data Flow Transformation Tasks</a:t>
            </a:r>
          </a:p>
        </p:txBody>
      </p:sp>
      <p:sp>
        <p:nvSpPr>
          <p:cNvPr id="26627" name="Content Placeholder 12"/>
          <p:cNvSpPr>
            <a:spLocks/>
          </p:cNvSpPr>
          <p:nvPr/>
        </p:nvSpPr>
        <p:spPr bwMode="auto">
          <a:xfrm>
            <a:off x="304800" y="1220788"/>
            <a:ext cx="8226425" cy="5027612"/>
          </a:xfrm>
          <a:prstGeom prst="rect">
            <a:avLst/>
          </a:prstGeom>
          <a:noFill/>
          <a:ln w="9525">
            <a:noFill/>
            <a:miter lim="800000"/>
            <a:headEnd/>
            <a:tailEnd/>
          </a:ln>
        </p:spPr>
        <p:txBody>
          <a:bodyPr/>
          <a:lstStyle/>
          <a:p>
            <a:pPr marL="342900" indent="-342900" defTabSz="914400">
              <a:spcBef>
                <a:spcPct val="20000"/>
              </a:spcBef>
              <a:buClr>
                <a:srgbClr val="00A1E4"/>
              </a:buClr>
              <a:buSzTx/>
              <a:buFont typeface="Wingdings" pitchFamily="2" charset="2"/>
              <a:buChar char="Ø"/>
              <a:defRPr/>
            </a:pPr>
            <a:r>
              <a:rPr lang="en-IN" b="1" dirty="0">
                <a:solidFill>
                  <a:schemeClr val="tx1"/>
                </a:solidFill>
                <a:latin typeface="Candara" panose="020E0502030303020204" pitchFamily="34" charset="0"/>
                <a:ea typeface="+mn-ea"/>
                <a:cs typeface="+mn-cs"/>
              </a:rPr>
              <a:t>Import Column Task:- </a:t>
            </a:r>
            <a:endParaRPr lang="en-IN" b="1" dirty="0" smtClean="0">
              <a:solidFill>
                <a:schemeClr val="tx1"/>
              </a:solidFill>
              <a:latin typeface="Candara" panose="020E0502030303020204" pitchFamily="34" charset="0"/>
              <a:ea typeface="+mn-ea"/>
              <a:cs typeface="+mn-cs"/>
            </a:endParaRPr>
          </a:p>
          <a:p>
            <a:pPr lvl="1" defTabSz="914400">
              <a:spcBef>
                <a:spcPct val="20000"/>
              </a:spcBef>
              <a:buClr>
                <a:srgbClr val="00A1E4"/>
              </a:buClr>
              <a:buSzTx/>
              <a:buFont typeface="Arial" panose="020B0604020202020204" pitchFamily="34" charset="0"/>
              <a:buChar char="–"/>
              <a:defRPr/>
            </a:pPr>
            <a:r>
              <a:rPr lang="en-IN" sz="1600" dirty="0">
                <a:solidFill>
                  <a:schemeClr val="tx1"/>
                </a:solidFill>
                <a:latin typeface="Candara" panose="020E0502030303020204" pitchFamily="34" charset="0"/>
                <a:ea typeface="+mn-ea"/>
                <a:cs typeface="+mn-cs"/>
              </a:rPr>
              <a:t>The Import Column Transformation reads data from files and adds that data to columns in a data flow.</a:t>
            </a:r>
          </a:p>
          <a:p>
            <a:pPr lvl="1" defTabSz="914400">
              <a:spcBef>
                <a:spcPct val="20000"/>
              </a:spcBef>
              <a:buClr>
                <a:srgbClr val="00A1E4"/>
              </a:buClr>
              <a:buSzTx/>
              <a:buFont typeface="Arial" panose="020B0604020202020204" pitchFamily="34" charset="0"/>
              <a:buChar char="–"/>
              <a:defRPr/>
            </a:pPr>
            <a:r>
              <a:rPr lang="en-IN" sz="1600" dirty="0">
                <a:solidFill>
                  <a:schemeClr val="tx1"/>
                </a:solidFill>
                <a:latin typeface="Candara" panose="020E0502030303020204" pitchFamily="34" charset="0"/>
                <a:ea typeface="+mn-ea"/>
                <a:cs typeface="+mn-cs"/>
              </a:rPr>
              <a:t>Using this transformation, a package can add text and images stored in separate files to a data flow. </a:t>
            </a:r>
          </a:p>
          <a:p>
            <a:pPr lvl="1" defTabSz="914400">
              <a:spcBef>
                <a:spcPct val="20000"/>
              </a:spcBef>
              <a:buClr>
                <a:srgbClr val="00A1E4"/>
              </a:buClr>
              <a:buSzTx/>
              <a:buFont typeface="Arial" panose="020B0604020202020204" pitchFamily="34" charset="0"/>
              <a:buChar char="–"/>
              <a:defRPr/>
            </a:pPr>
            <a:r>
              <a:rPr lang="en-IN" sz="1600" dirty="0">
                <a:solidFill>
                  <a:schemeClr val="tx1"/>
                </a:solidFill>
                <a:latin typeface="Candara" panose="020E0502030303020204" pitchFamily="34" charset="0"/>
                <a:ea typeface="+mn-ea"/>
                <a:cs typeface="+mn-cs"/>
              </a:rPr>
              <a:t>For example, a data flow that loads data into a table that stores product information can include the “Import Column” Transformation task to import customer reviews of each product from files and add the reviews to the data flow.</a:t>
            </a:r>
          </a:p>
          <a:p>
            <a:pPr marL="342900" indent="-342900" defTabSz="914400">
              <a:spcBef>
                <a:spcPct val="20000"/>
              </a:spcBef>
              <a:buClr>
                <a:srgbClr val="00A1E4"/>
              </a:buClr>
              <a:buSzTx/>
              <a:buFont typeface="Wingdings" pitchFamily="2" charset="2"/>
              <a:buChar char="Ø"/>
              <a:defRPr/>
            </a:pPr>
            <a:r>
              <a:rPr lang="en-US" b="1" dirty="0">
                <a:solidFill>
                  <a:schemeClr val="tx1"/>
                </a:solidFill>
                <a:latin typeface="Candara" panose="020E0502030303020204" pitchFamily="34" charset="0"/>
                <a:ea typeface="+mn-ea"/>
                <a:cs typeface="+mn-cs"/>
              </a:rPr>
              <a:t>Merge Task:-</a:t>
            </a:r>
          </a:p>
          <a:p>
            <a:pPr lvl="1" defTabSz="914400">
              <a:spcBef>
                <a:spcPct val="20000"/>
              </a:spcBef>
              <a:buClr>
                <a:srgbClr val="00A1E4"/>
              </a:buClr>
              <a:buSzTx/>
              <a:buFont typeface="Arial" panose="020B0604020202020204" pitchFamily="34" charset="0"/>
              <a:buChar char="–"/>
              <a:defRPr/>
            </a:pPr>
            <a:r>
              <a:rPr lang="en-IN" sz="1600" dirty="0">
                <a:solidFill>
                  <a:schemeClr val="tx1"/>
                </a:solidFill>
                <a:latin typeface="Candara" panose="020E0502030303020204" pitchFamily="34" charset="0"/>
                <a:ea typeface="+mn-ea"/>
                <a:cs typeface="+mn-cs"/>
              </a:rPr>
              <a:t>The Merge transformation combines two sorted datasets into a single dataset. The rows from each dataset are inserted into the output based on values in their key columns</a:t>
            </a:r>
          </a:p>
        </p:txBody>
      </p:sp>
      <p:sp>
        <p:nvSpPr>
          <p:cNvPr id="2" name="Footer Placeholder 1"/>
          <p:cNvSpPr>
            <a:spLocks noGrp="1"/>
          </p:cNvSpPr>
          <p:nvPr>
            <p:ph type="ftr" sz="quarter" idx="11"/>
          </p:nvPr>
        </p:nvSpPr>
        <p:spPr/>
        <p:txBody>
          <a:bodyPr/>
          <a:lstStyle/>
          <a:p>
            <a:endParaRPr lang="en-US"/>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p:cNvSpPr>
          <p:nvPr/>
        </p:nvSpPr>
        <p:spPr bwMode="auto">
          <a:xfrm>
            <a:off x="304800" y="198438"/>
            <a:ext cx="8153400" cy="715962"/>
          </a:xfrm>
          <a:prstGeom prst="rect">
            <a:avLst/>
          </a:prstGeom>
          <a:noFill/>
          <a:ln w="9525">
            <a:noFill/>
            <a:miter lim="800000"/>
            <a:headEnd/>
            <a:tailEnd/>
          </a:ln>
        </p:spPr>
        <p:txBody>
          <a:bodyPr anchor="ctr"/>
          <a:lstStyle/>
          <a:p>
            <a:pPr defTabSz="914400" eaLnBrk="0" hangingPunct="0">
              <a:lnSpc>
                <a:spcPct val="80000"/>
              </a:lnSpc>
              <a:buClrTx/>
              <a:buSzTx/>
              <a:defRPr/>
            </a:pPr>
            <a:r>
              <a:rPr lang="en-US" sz="2800" b="1" dirty="0">
                <a:solidFill>
                  <a:schemeClr val="tx1"/>
                </a:solidFill>
                <a:latin typeface="Candara" pitchFamily="34" charset="0"/>
                <a:ea typeface="+mj-ea"/>
                <a:cs typeface="Arial" pitchFamily="34" charset="0"/>
              </a:rPr>
              <a:t>Data Flow Transformation Tasks</a:t>
            </a:r>
          </a:p>
        </p:txBody>
      </p:sp>
      <p:sp>
        <p:nvSpPr>
          <p:cNvPr id="27651" name="Content Placeholder 12"/>
          <p:cNvSpPr>
            <a:spLocks/>
          </p:cNvSpPr>
          <p:nvPr/>
        </p:nvSpPr>
        <p:spPr bwMode="auto">
          <a:xfrm>
            <a:off x="304800" y="1220788"/>
            <a:ext cx="8226425" cy="5027612"/>
          </a:xfrm>
          <a:prstGeom prst="rect">
            <a:avLst/>
          </a:prstGeom>
          <a:noFill/>
          <a:ln w="9525">
            <a:noFill/>
            <a:miter lim="800000"/>
            <a:headEnd/>
            <a:tailEnd/>
          </a:ln>
        </p:spPr>
        <p:txBody>
          <a:bodyPr/>
          <a:lstStyle/>
          <a:p>
            <a:pPr marL="342900" indent="-342900" defTabSz="914400">
              <a:spcBef>
                <a:spcPct val="20000"/>
              </a:spcBef>
              <a:buClr>
                <a:srgbClr val="00A1E4"/>
              </a:buClr>
              <a:buSzTx/>
              <a:buFont typeface="Wingdings" pitchFamily="2" charset="2"/>
              <a:buChar char="Ø"/>
              <a:defRPr/>
            </a:pPr>
            <a:r>
              <a:rPr lang="en-US" b="1" dirty="0">
                <a:solidFill>
                  <a:schemeClr val="tx1"/>
                </a:solidFill>
                <a:latin typeface="Candara" panose="020E0502030303020204" pitchFamily="34" charset="0"/>
                <a:ea typeface="+mn-ea"/>
                <a:cs typeface="+mn-cs"/>
              </a:rPr>
              <a:t>Merge Join Task:-</a:t>
            </a:r>
          </a:p>
          <a:p>
            <a:pPr lvl="1" defTabSz="914400">
              <a:spcBef>
                <a:spcPct val="20000"/>
              </a:spcBef>
              <a:buClr>
                <a:srgbClr val="00A1E4"/>
              </a:buClr>
              <a:buSzTx/>
              <a:buFont typeface="Arial" panose="020B0604020202020204" pitchFamily="34" charset="0"/>
              <a:buChar char="–"/>
              <a:defRPr/>
            </a:pPr>
            <a:r>
              <a:rPr lang="en-IN" sz="1600" dirty="0">
                <a:solidFill>
                  <a:schemeClr val="tx1"/>
                </a:solidFill>
                <a:latin typeface="Candara" panose="020E0502030303020204" pitchFamily="34" charset="0"/>
                <a:ea typeface="+mn-ea"/>
                <a:cs typeface="+mn-cs"/>
              </a:rPr>
              <a:t>The Merge Join transformation provides an output that is generated by joining two sorted datasets using a FULL, LEFT, or INNER join.</a:t>
            </a:r>
          </a:p>
          <a:p>
            <a:pPr lvl="1" defTabSz="914400">
              <a:spcBef>
                <a:spcPct val="20000"/>
              </a:spcBef>
              <a:buClr>
                <a:srgbClr val="00A1E4"/>
              </a:buClr>
              <a:buSzTx/>
              <a:buFont typeface="Arial" panose="020B0604020202020204" pitchFamily="34" charset="0"/>
              <a:buChar char="–"/>
              <a:defRPr/>
            </a:pPr>
            <a:r>
              <a:rPr lang="en-IN" sz="1600" dirty="0">
                <a:solidFill>
                  <a:schemeClr val="tx1"/>
                </a:solidFill>
                <a:latin typeface="Candara" panose="020E0502030303020204" pitchFamily="34" charset="0"/>
                <a:ea typeface="+mn-ea"/>
                <a:cs typeface="+mn-cs"/>
              </a:rPr>
              <a:t>For example, we can use a LEFT join to join a table that includes product information with a table that lists the country/region in which a product was manufactured. The result is a table that lists all products and their country/region of origin.</a:t>
            </a:r>
          </a:p>
          <a:p>
            <a:pPr marL="342900" indent="-342900" defTabSz="914400">
              <a:spcBef>
                <a:spcPct val="20000"/>
              </a:spcBef>
              <a:buClr>
                <a:srgbClr val="00A1E4"/>
              </a:buClr>
              <a:buSzTx/>
              <a:buFont typeface="Wingdings" pitchFamily="2" charset="2"/>
              <a:buChar char="Ø"/>
              <a:defRPr/>
            </a:pPr>
            <a:r>
              <a:rPr lang="en-US" b="1" dirty="0">
                <a:solidFill>
                  <a:schemeClr val="tx1"/>
                </a:solidFill>
                <a:latin typeface="Candara" panose="020E0502030303020204" pitchFamily="34" charset="0"/>
                <a:ea typeface="+mn-ea"/>
                <a:cs typeface="+mn-cs"/>
              </a:rPr>
              <a:t>Multicast Task:-</a:t>
            </a:r>
          </a:p>
          <a:p>
            <a:pPr lvl="1" defTabSz="914400">
              <a:spcBef>
                <a:spcPct val="20000"/>
              </a:spcBef>
              <a:buClr>
                <a:srgbClr val="00A1E4"/>
              </a:buClr>
              <a:buSzTx/>
              <a:buFont typeface="Arial" panose="020B0604020202020204" pitchFamily="34" charset="0"/>
              <a:buChar char="–"/>
              <a:defRPr/>
            </a:pPr>
            <a:r>
              <a:rPr lang="en-IN" sz="1600" dirty="0">
                <a:solidFill>
                  <a:schemeClr val="tx1"/>
                </a:solidFill>
                <a:latin typeface="Candara" panose="020E0502030303020204" pitchFamily="34" charset="0"/>
                <a:ea typeface="+mn-ea"/>
                <a:cs typeface="+mn-cs"/>
              </a:rPr>
              <a:t>The Multicast transformation distributes its input to one or more outputs. Multicast transformation directs every row to every output</a:t>
            </a:r>
          </a:p>
        </p:txBody>
      </p:sp>
      <p:sp>
        <p:nvSpPr>
          <p:cNvPr id="2" name="Footer Placeholder 1"/>
          <p:cNvSpPr>
            <a:spLocks noGrp="1"/>
          </p:cNvSpPr>
          <p:nvPr>
            <p:ph type="ftr" sz="quarter" idx="11"/>
          </p:nvPr>
        </p:nvSpPr>
        <p:spPr/>
        <p:txBody>
          <a:bodyPr/>
          <a:lstStyle/>
          <a:p>
            <a:endParaRPr lang="en-US"/>
          </a:p>
        </p:txBody>
      </p: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p:cNvSpPr>
          <p:nvPr/>
        </p:nvSpPr>
        <p:spPr bwMode="auto">
          <a:xfrm>
            <a:off x="304800" y="122238"/>
            <a:ext cx="8153400" cy="715962"/>
          </a:xfrm>
          <a:prstGeom prst="rect">
            <a:avLst/>
          </a:prstGeom>
          <a:noFill/>
          <a:ln w="9525">
            <a:noFill/>
            <a:miter lim="800000"/>
            <a:headEnd/>
            <a:tailEnd/>
          </a:ln>
        </p:spPr>
        <p:txBody>
          <a:bodyPr anchor="ctr"/>
          <a:lstStyle/>
          <a:p>
            <a:pPr defTabSz="914400" eaLnBrk="0" hangingPunct="0">
              <a:lnSpc>
                <a:spcPct val="80000"/>
              </a:lnSpc>
              <a:buClrTx/>
              <a:buSzTx/>
              <a:defRPr/>
            </a:pPr>
            <a:r>
              <a:rPr lang="en-US" sz="2800" b="1" dirty="0">
                <a:solidFill>
                  <a:schemeClr val="tx1"/>
                </a:solidFill>
                <a:latin typeface="Candara" pitchFamily="34" charset="0"/>
                <a:ea typeface="+mj-ea"/>
                <a:cs typeface="Arial" pitchFamily="34" charset="0"/>
              </a:rPr>
              <a:t>Data Flow Transformation Tasks</a:t>
            </a:r>
          </a:p>
        </p:txBody>
      </p:sp>
      <p:sp>
        <p:nvSpPr>
          <p:cNvPr id="28675" name="Content Placeholder 12"/>
          <p:cNvSpPr>
            <a:spLocks/>
          </p:cNvSpPr>
          <p:nvPr/>
        </p:nvSpPr>
        <p:spPr bwMode="auto">
          <a:xfrm>
            <a:off x="304800" y="1220788"/>
            <a:ext cx="8226425" cy="5027612"/>
          </a:xfrm>
          <a:prstGeom prst="rect">
            <a:avLst/>
          </a:prstGeom>
          <a:noFill/>
          <a:ln w="9525">
            <a:noFill/>
            <a:miter lim="800000"/>
            <a:headEnd/>
            <a:tailEnd/>
          </a:ln>
        </p:spPr>
        <p:txBody>
          <a:bodyPr/>
          <a:lstStyle/>
          <a:p>
            <a:pPr marL="342900" indent="-342900" defTabSz="914400">
              <a:spcBef>
                <a:spcPct val="20000"/>
              </a:spcBef>
              <a:buClr>
                <a:srgbClr val="00A1E4"/>
              </a:buClr>
              <a:buSzTx/>
              <a:buFont typeface="Wingdings" pitchFamily="2" charset="2"/>
              <a:buChar char="Ø"/>
              <a:defRPr/>
            </a:pPr>
            <a:r>
              <a:rPr lang="en-US" b="1" dirty="0" err="1">
                <a:solidFill>
                  <a:schemeClr val="tx1"/>
                </a:solidFill>
                <a:latin typeface="Candara" panose="020E0502030303020204" pitchFamily="34" charset="0"/>
                <a:ea typeface="+mn-ea"/>
                <a:cs typeface="+mn-cs"/>
              </a:rPr>
              <a:t>Oledb</a:t>
            </a:r>
            <a:r>
              <a:rPr lang="en-US" b="1" dirty="0">
                <a:solidFill>
                  <a:schemeClr val="tx1"/>
                </a:solidFill>
                <a:latin typeface="Candara" panose="020E0502030303020204" pitchFamily="34" charset="0"/>
                <a:ea typeface="+mn-ea"/>
                <a:cs typeface="+mn-cs"/>
              </a:rPr>
              <a:t> Command Task:-</a:t>
            </a:r>
          </a:p>
          <a:p>
            <a:pPr lvl="1" defTabSz="914400">
              <a:spcBef>
                <a:spcPct val="20000"/>
              </a:spcBef>
              <a:buClr>
                <a:srgbClr val="00A1E4"/>
              </a:buClr>
              <a:buSzTx/>
              <a:buFont typeface="Arial" panose="020B0604020202020204" pitchFamily="34" charset="0"/>
              <a:buChar char="–"/>
              <a:defRPr/>
            </a:pPr>
            <a:r>
              <a:rPr lang="en-IN" sz="1600" dirty="0">
                <a:solidFill>
                  <a:schemeClr val="tx1"/>
                </a:solidFill>
                <a:latin typeface="Candara" panose="020E0502030303020204" pitchFamily="34" charset="0"/>
                <a:ea typeface="+mn-ea"/>
                <a:cs typeface="+mn-cs"/>
              </a:rPr>
              <a:t>The OLE DB Command transformation runs an SQL statement for each row in a data flow.</a:t>
            </a:r>
          </a:p>
          <a:p>
            <a:pPr lvl="1" defTabSz="914400">
              <a:spcBef>
                <a:spcPct val="20000"/>
              </a:spcBef>
              <a:buClr>
                <a:srgbClr val="00A1E4"/>
              </a:buClr>
              <a:buSzTx/>
              <a:buFont typeface="Arial" panose="020B0604020202020204" pitchFamily="34" charset="0"/>
              <a:buChar char="–"/>
              <a:defRPr/>
            </a:pPr>
            <a:r>
              <a:rPr lang="en-IN" sz="1600" dirty="0">
                <a:solidFill>
                  <a:schemeClr val="tx1"/>
                </a:solidFill>
                <a:latin typeface="Candara" panose="020E0502030303020204" pitchFamily="34" charset="0"/>
                <a:ea typeface="+mn-ea"/>
                <a:cs typeface="+mn-cs"/>
              </a:rPr>
              <a:t>The parameter values are stored in external columns in the transformation input, and mapping an input column to an external column maps an input column to a parameter</a:t>
            </a:r>
          </a:p>
          <a:p>
            <a:pPr marL="342900" indent="-342900" defTabSz="914400">
              <a:spcBef>
                <a:spcPct val="20000"/>
              </a:spcBef>
              <a:buClr>
                <a:srgbClr val="00A1E4"/>
              </a:buClr>
              <a:buSzTx/>
              <a:buFont typeface="Wingdings" pitchFamily="2" charset="2"/>
              <a:buChar char="Ø"/>
              <a:defRPr/>
            </a:pPr>
            <a:r>
              <a:rPr lang="en-US" b="1" dirty="0" err="1">
                <a:solidFill>
                  <a:schemeClr val="tx1"/>
                </a:solidFill>
                <a:latin typeface="Candara" panose="020E0502030303020204" pitchFamily="34" charset="0"/>
                <a:ea typeface="+mn-ea"/>
                <a:cs typeface="+mn-cs"/>
              </a:rPr>
              <a:t>Percentage Sampling / Row Sampling Tasks:-</a:t>
            </a:r>
          </a:p>
          <a:p>
            <a:pPr lvl="1" defTabSz="914400">
              <a:spcBef>
                <a:spcPct val="20000"/>
              </a:spcBef>
              <a:buClr>
                <a:srgbClr val="00A1E4"/>
              </a:buClr>
              <a:buSzTx/>
              <a:buFont typeface="Arial" panose="020B0604020202020204" pitchFamily="34" charset="0"/>
              <a:buChar char="–"/>
              <a:defRPr/>
            </a:pPr>
            <a:r>
              <a:rPr lang="en-IN" sz="1600" dirty="0">
                <a:solidFill>
                  <a:schemeClr val="tx1"/>
                </a:solidFill>
                <a:latin typeface="Candara" panose="020E0502030303020204" pitchFamily="34" charset="0"/>
                <a:ea typeface="+mn-ea"/>
                <a:cs typeface="+mn-cs"/>
              </a:rPr>
              <a:t>Are used to obtain a randomly selected subset of an input dataset. You can specify the size of the output sample , and specify a seed for the random number generator.</a:t>
            </a:r>
          </a:p>
          <a:p>
            <a:pPr marL="342900" indent="-342900" defTabSz="914400">
              <a:spcBef>
                <a:spcPct val="20000"/>
              </a:spcBef>
              <a:buClr>
                <a:srgbClr val="00A1E4"/>
              </a:buClr>
              <a:buSzTx/>
              <a:buFont typeface="Wingdings" pitchFamily="2" charset="2"/>
              <a:buChar char="Ø"/>
              <a:defRPr/>
            </a:pPr>
            <a:r>
              <a:rPr lang="en-US" b="1" dirty="0" err="1">
                <a:solidFill>
                  <a:schemeClr val="tx1"/>
                </a:solidFill>
                <a:latin typeface="Candara" panose="020E0502030303020204" pitchFamily="34" charset="0"/>
                <a:ea typeface="+mn-ea"/>
                <a:cs typeface="+mn-cs"/>
              </a:rPr>
              <a:t>Row Count Task:-</a:t>
            </a:r>
          </a:p>
          <a:p>
            <a:pPr lvl="1" defTabSz="914400">
              <a:spcBef>
                <a:spcPct val="20000"/>
              </a:spcBef>
              <a:buClr>
                <a:srgbClr val="00A1E4"/>
              </a:buClr>
              <a:buSzTx/>
              <a:buFont typeface="Arial" panose="020B0604020202020204" pitchFamily="34" charset="0"/>
              <a:buChar char="–"/>
              <a:defRPr/>
            </a:pPr>
            <a:r>
              <a:rPr lang="en-IN" sz="1600" dirty="0">
                <a:solidFill>
                  <a:schemeClr val="tx1"/>
                </a:solidFill>
                <a:latin typeface="Candara" panose="020E0502030303020204" pitchFamily="34" charset="0"/>
                <a:ea typeface="+mn-ea"/>
                <a:cs typeface="+mn-cs"/>
              </a:rPr>
              <a:t>Counts rows as they pass through a data flow and stores the final count in a variable</a:t>
            </a:r>
          </a:p>
        </p:txBody>
      </p:sp>
      <p:sp>
        <p:nvSpPr>
          <p:cNvPr id="2" name="Footer Placeholder 1"/>
          <p:cNvSpPr>
            <a:spLocks noGrp="1"/>
          </p:cNvSpPr>
          <p:nvPr>
            <p:ph type="ftr" sz="quarter" idx="11"/>
          </p:nvPr>
        </p:nvSpPr>
        <p:spPr/>
        <p:txBody>
          <a:bodyPr/>
          <a:lstStyle/>
          <a:p>
            <a:endParaRPr lang="en-US"/>
          </a:p>
        </p:txBody>
      </p: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p:cNvSpPr>
          <p:nvPr/>
        </p:nvSpPr>
        <p:spPr bwMode="auto">
          <a:xfrm>
            <a:off x="304800" y="198438"/>
            <a:ext cx="8153400" cy="715962"/>
          </a:xfrm>
          <a:prstGeom prst="rect">
            <a:avLst/>
          </a:prstGeom>
          <a:noFill/>
          <a:ln w="9525">
            <a:noFill/>
            <a:miter lim="800000"/>
            <a:headEnd/>
            <a:tailEnd/>
          </a:ln>
        </p:spPr>
        <p:txBody>
          <a:bodyPr anchor="ctr"/>
          <a:lstStyle/>
          <a:p>
            <a:pPr defTabSz="914400" eaLnBrk="0" hangingPunct="0">
              <a:lnSpc>
                <a:spcPct val="80000"/>
              </a:lnSpc>
              <a:buClrTx/>
              <a:buSzTx/>
              <a:defRPr/>
            </a:pPr>
            <a:r>
              <a:rPr lang="en-US" sz="2800" b="1" dirty="0">
                <a:solidFill>
                  <a:schemeClr val="tx1"/>
                </a:solidFill>
                <a:latin typeface="Candara" pitchFamily="34" charset="0"/>
                <a:ea typeface="+mj-ea"/>
                <a:cs typeface="Arial" pitchFamily="34" charset="0"/>
              </a:rPr>
              <a:t>Data Flow Transformation Tasks</a:t>
            </a:r>
          </a:p>
        </p:txBody>
      </p:sp>
      <p:sp>
        <p:nvSpPr>
          <p:cNvPr id="29699" name="Content Placeholder 12"/>
          <p:cNvSpPr>
            <a:spLocks/>
          </p:cNvSpPr>
          <p:nvPr/>
        </p:nvSpPr>
        <p:spPr bwMode="auto">
          <a:xfrm>
            <a:off x="304800" y="1220788"/>
            <a:ext cx="8226425" cy="5027612"/>
          </a:xfrm>
          <a:prstGeom prst="rect">
            <a:avLst/>
          </a:prstGeom>
          <a:noFill/>
          <a:ln w="9525">
            <a:noFill/>
            <a:miter lim="800000"/>
            <a:headEnd/>
            <a:tailEnd/>
          </a:ln>
        </p:spPr>
        <p:txBody>
          <a:bodyPr/>
          <a:lstStyle/>
          <a:p>
            <a:pPr marL="342900" indent="-342900" defTabSz="914400">
              <a:spcBef>
                <a:spcPct val="20000"/>
              </a:spcBef>
              <a:buClr>
                <a:srgbClr val="00A1E4"/>
              </a:buClr>
              <a:buSzTx/>
              <a:buFont typeface="Wingdings" pitchFamily="2" charset="2"/>
              <a:buChar char="Ø"/>
              <a:defRPr/>
            </a:pPr>
            <a:r>
              <a:rPr lang="en-US" b="1" dirty="0">
                <a:solidFill>
                  <a:schemeClr val="tx1"/>
                </a:solidFill>
                <a:latin typeface="Candara" panose="020E0502030303020204" pitchFamily="34" charset="0"/>
                <a:ea typeface="+mn-ea"/>
                <a:cs typeface="+mn-cs"/>
              </a:rPr>
              <a:t>Sort Task:-</a:t>
            </a:r>
          </a:p>
          <a:p>
            <a:pPr lvl="1" defTabSz="914400">
              <a:spcBef>
                <a:spcPct val="20000"/>
              </a:spcBef>
              <a:buClr>
                <a:srgbClr val="00A1E4"/>
              </a:buClr>
              <a:buSzTx/>
              <a:buFont typeface="Arial" panose="020B0604020202020204" pitchFamily="34" charset="0"/>
              <a:buChar char="–"/>
              <a:defRPr/>
            </a:pPr>
            <a:r>
              <a:rPr lang="en-IN" sz="1600" dirty="0">
                <a:solidFill>
                  <a:schemeClr val="tx1"/>
                </a:solidFill>
                <a:latin typeface="Candara" panose="020E0502030303020204" pitchFamily="34" charset="0"/>
                <a:ea typeface="+mn-ea"/>
                <a:cs typeface="+mn-cs"/>
              </a:rPr>
              <a:t>Sorts input data in ascending or descending order and copies the sorted data to the transformation output</a:t>
            </a:r>
          </a:p>
          <a:p>
            <a:pPr lvl="1" defTabSz="914400">
              <a:spcBef>
                <a:spcPct val="20000"/>
              </a:spcBef>
              <a:buClr>
                <a:srgbClr val="00A1E4"/>
              </a:buClr>
              <a:buSzTx/>
              <a:buFont typeface="Arial" panose="020B0604020202020204" pitchFamily="34" charset="0"/>
              <a:buChar char="–"/>
              <a:defRPr/>
            </a:pPr>
            <a:r>
              <a:rPr lang="en-IN" sz="1600" dirty="0">
                <a:solidFill>
                  <a:schemeClr val="tx1"/>
                </a:solidFill>
                <a:latin typeface="Candara" panose="020E0502030303020204" pitchFamily="34" charset="0"/>
                <a:ea typeface="+mn-ea"/>
                <a:cs typeface="+mn-cs"/>
              </a:rPr>
              <a:t>A positive number denotes that the sort is ascending, and a negative number denotes that the sort is descending. Columns that are not sorted have a sort order of 0</a:t>
            </a:r>
          </a:p>
          <a:p>
            <a:pPr lvl="1" defTabSz="914400">
              <a:spcBef>
                <a:spcPct val="20000"/>
              </a:spcBef>
              <a:buClr>
                <a:srgbClr val="00A1E4"/>
              </a:buClr>
              <a:buSzTx/>
              <a:buFont typeface="Arial" panose="020B0604020202020204" pitchFamily="34" charset="0"/>
              <a:buChar char="–"/>
              <a:defRPr/>
            </a:pPr>
            <a:r>
              <a:rPr lang="en-IN" sz="1600" dirty="0">
                <a:solidFill>
                  <a:schemeClr val="tx1"/>
                </a:solidFill>
                <a:latin typeface="Candara" panose="020E0502030303020204" pitchFamily="34" charset="0"/>
                <a:ea typeface="+mn-ea"/>
                <a:cs typeface="+mn-cs"/>
              </a:rPr>
              <a:t>The column with the lowest number is sorted first, the sort column with the second lowest number is sorted next</a:t>
            </a:r>
          </a:p>
        </p:txBody>
      </p:sp>
      <p:sp>
        <p:nvSpPr>
          <p:cNvPr id="2" name="Footer Placeholder 1"/>
          <p:cNvSpPr>
            <a:spLocks noGrp="1"/>
          </p:cNvSpPr>
          <p:nvPr>
            <p:ph type="ftr" sz="quarter" idx="11"/>
          </p:nvPr>
        </p:nvSpPr>
        <p:spPr/>
        <p:txBody>
          <a:bodyPr/>
          <a:lstStyle/>
          <a:p>
            <a:endParaRPr lang="en-US"/>
          </a:p>
        </p:txBody>
      </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p:cNvSpPr>
          <p:nvPr/>
        </p:nvSpPr>
        <p:spPr bwMode="auto">
          <a:xfrm>
            <a:off x="304800" y="122238"/>
            <a:ext cx="8153400" cy="715962"/>
          </a:xfrm>
          <a:prstGeom prst="rect">
            <a:avLst/>
          </a:prstGeom>
          <a:noFill/>
          <a:ln w="9525">
            <a:noFill/>
            <a:miter lim="800000"/>
            <a:headEnd/>
            <a:tailEnd/>
          </a:ln>
        </p:spPr>
        <p:txBody>
          <a:bodyPr anchor="ctr"/>
          <a:lstStyle/>
          <a:p>
            <a:pPr defTabSz="914400" eaLnBrk="0" hangingPunct="0">
              <a:lnSpc>
                <a:spcPct val="80000"/>
              </a:lnSpc>
              <a:buClrTx/>
              <a:buSzTx/>
              <a:defRPr/>
            </a:pPr>
            <a:r>
              <a:rPr lang="en-US" sz="2800" b="1" dirty="0" smtClean="0">
                <a:solidFill>
                  <a:schemeClr val="tx1"/>
                </a:solidFill>
                <a:latin typeface="Candara" pitchFamily="34" charset="0"/>
                <a:ea typeface="+mj-ea"/>
                <a:cs typeface="Arial" pitchFamily="34" charset="0"/>
              </a:rPr>
              <a:t>Lesson </a:t>
            </a:r>
            <a:r>
              <a:rPr lang="en-US" sz="2800" b="1" dirty="0">
                <a:solidFill>
                  <a:schemeClr val="tx1"/>
                </a:solidFill>
                <a:latin typeface="Candara" pitchFamily="34" charset="0"/>
                <a:ea typeface="+mj-ea"/>
                <a:cs typeface="Arial" pitchFamily="34" charset="0"/>
              </a:rPr>
              <a:t>Summary</a:t>
            </a:r>
          </a:p>
        </p:txBody>
      </p:sp>
      <p:sp>
        <p:nvSpPr>
          <p:cNvPr id="30723" name="Content Placeholder 12"/>
          <p:cNvSpPr>
            <a:spLocks/>
          </p:cNvSpPr>
          <p:nvPr/>
        </p:nvSpPr>
        <p:spPr bwMode="auto">
          <a:xfrm>
            <a:off x="319088" y="1233488"/>
            <a:ext cx="8226425" cy="5027612"/>
          </a:xfrm>
          <a:prstGeom prst="rect">
            <a:avLst/>
          </a:prstGeom>
          <a:noFill/>
          <a:ln w="9525">
            <a:noFill/>
            <a:miter lim="800000"/>
            <a:headEnd/>
            <a:tailEnd/>
          </a:ln>
        </p:spPr>
        <p:txBody>
          <a:bodyPr/>
          <a:lstStyle/>
          <a:p>
            <a:pPr marL="342900" indent="-342900" defTabSz="914400">
              <a:spcBef>
                <a:spcPct val="20000"/>
              </a:spcBef>
              <a:buClr>
                <a:srgbClr val="00A1E4"/>
              </a:buClr>
              <a:buSzTx/>
              <a:buFont typeface="Wingdings" pitchFamily="2" charset="2"/>
              <a:buChar char="Ø"/>
              <a:defRPr/>
            </a:pPr>
            <a:r>
              <a:rPr lang="en-US" b="1" dirty="0">
                <a:solidFill>
                  <a:schemeClr val="tx1"/>
                </a:solidFill>
                <a:latin typeface="Candara" panose="020E0502030303020204" pitchFamily="34" charset="0"/>
                <a:ea typeface="+mn-ea"/>
                <a:cs typeface="+mn-cs"/>
              </a:rPr>
              <a:t>From this chapter we learnt:</a:t>
            </a:r>
          </a:p>
          <a:p>
            <a:pPr lvl="1" defTabSz="914400">
              <a:spcBef>
                <a:spcPct val="20000"/>
              </a:spcBef>
              <a:buClr>
                <a:srgbClr val="00A1E4"/>
              </a:buClr>
              <a:buSzTx/>
              <a:buFont typeface="Arial" panose="020B0604020202020204" pitchFamily="34" charset="0"/>
              <a:buChar char="–"/>
              <a:defRPr/>
            </a:pPr>
            <a:r>
              <a:rPr lang="en-US" sz="1600" dirty="0">
                <a:solidFill>
                  <a:schemeClr val="tx1"/>
                </a:solidFill>
                <a:latin typeface="Candara" panose="020E0502030303020204" pitchFamily="34" charset="0"/>
                <a:ea typeface="+mn-ea"/>
                <a:cs typeface="+mn-cs"/>
              </a:rPr>
              <a:t>Understand Control Flow Tasks</a:t>
            </a:r>
          </a:p>
          <a:p>
            <a:pPr lvl="1" defTabSz="914400">
              <a:spcBef>
                <a:spcPct val="20000"/>
              </a:spcBef>
              <a:buClr>
                <a:srgbClr val="00A1E4"/>
              </a:buClr>
              <a:buSzTx/>
              <a:buFont typeface="Arial" panose="020B0604020202020204" pitchFamily="34" charset="0"/>
              <a:buChar char="–"/>
              <a:defRPr/>
            </a:pPr>
            <a:r>
              <a:rPr lang="en-US" sz="1600" dirty="0">
                <a:solidFill>
                  <a:schemeClr val="tx1"/>
                </a:solidFill>
                <a:latin typeface="Candara" panose="020E0502030303020204" pitchFamily="34" charset="0"/>
                <a:ea typeface="+mn-ea"/>
                <a:cs typeface="+mn-cs"/>
              </a:rPr>
              <a:t>Understand Data Flow Tasks</a:t>
            </a:r>
          </a:p>
          <a:p>
            <a:pPr lvl="1" defTabSz="914400">
              <a:spcBef>
                <a:spcPct val="20000"/>
              </a:spcBef>
              <a:buClr>
                <a:srgbClr val="00A1E4"/>
              </a:buClr>
              <a:buSzTx/>
              <a:buFont typeface="Arial" panose="020B0604020202020204" pitchFamily="34" charset="0"/>
              <a:buChar char="–"/>
              <a:defRPr/>
            </a:pPr>
            <a:r>
              <a:rPr lang="en-US" sz="1600" dirty="0">
                <a:solidFill>
                  <a:schemeClr val="tx1"/>
                </a:solidFill>
                <a:latin typeface="Candara" panose="020E0502030303020204" pitchFamily="34" charset="0"/>
                <a:ea typeface="+mn-ea"/>
                <a:cs typeface="+mn-cs"/>
              </a:rPr>
              <a:t>Event Handlers</a:t>
            </a:r>
          </a:p>
        </p:txBody>
      </p:sp>
      <p:sp>
        <p:nvSpPr>
          <p:cNvPr id="2" name="Footer Placeholder 1"/>
          <p:cNvSpPr>
            <a:spLocks noGrp="1"/>
          </p:cNvSpPr>
          <p:nvPr>
            <p:ph type="ftr" sz="quarter" idx="11"/>
          </p:nvPr>
        </p:nvSpPr>
        <p:spPr/>
        <p:txBody>
          <a:bodyPr/>
          <a:lstStyle/>
          <a:p>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6" name="Group 7"/>
          <p:cNvGrpSpPr>
            <a:grpSpLocks/>
          </p:cNvGrpSpPr>
          <p:nvPr/>
        </p:nvGrpSpPr>
        <p:grpSpPr bwMode="auto">
          <a:xfrm>
            <a:off x="7123113" y="1576388"/>
            <a:ext cx="1868487" cy="1471612"/>
            <a:chOff x="4176" y="993"/>
            <a:chExt cx="1273" cy="1119"/>
          </a:xfrm>
        </p:grpSpPr>
        <p:sp>
          <p:nvSpPr>
            <p:cNvPr id="31749" name="Rectangle 8"/>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p:spPr>
          <p:txBody>
            <a:bodyPr wrap="none" anchor="ctr"/>
            <a:lstStyle/>
            <a:p>
              <a:endParaRPr lang="en-IN"/>
            </a:p>
          </p:txBody>
        </p:sp>
        <p:pic>
          <p:nvPicPr>
            <p:cNvPr id="31750" name="Picture 9" descr="knowledgecheck"/>
            <p:cNvPicPr>
              <a:picLocks noChangeAspect="1" noChangeArrowheads="1"/>
            </p:cNvPicPr>
            <p:nvPr/>
          </p:nvPicPr>
          <p:blipFill>
            <a:blip r:embed="rId3"/>
            <a:srcRect/>
            <a:stretch>
              <a:fillRect/>
            </a:stretch>
          </p:blipFill>
          <p:spPr bwMode="auto">
            <a:xfrm>
              <a:off x="4338" y="1074"/>
              <a:ext cx="949" cy="960"/>
            </a:xfrm>
            <a:prstGeom prst="rect">
              <a:avLst/>
            </a:prstGeom>
            <a:noFill/>
            <a:ln w="9525">
              <a:noFill/>
              <a:miter lim="800000"/>
              <a:headEnd/>
              <a:tailEnd/>
            </a:ln>
          </p:spPr>
        </p:pic>
      </p:grpSp>
      <p:sp>
        <p:nvSpPr>
          <p:cNvPr id="31747" name="Content Placeholder 12"/>
          <p:cNvSpPr>
            <a:spLocks/>
          </p:cNvSpPr>
          <p:nvPr/>
        </p:nvSpPr>
        <p:spPr bwMode="auto">
          <a:xfrm>
            <a:off x="319088" y="1233488"/>
            <a:ext cx="6767512" cy="5027612"/>
          </a:xfrm>
          <a:prstGeom prst="rect">
            <a:avLst/>
          </a:prstGeom>
          <a:noFill/>
          <a:ln w="9525">
            <a:noFill/>
            <a:miter lim="800000"/>
            <a:headEnd/>
            <a:tailEnd/>
          </a:ln>
        </p:spPr>
        <p:txBody>
          <a:bodyPr/>
          <a:lstStyle/>
          <a:p>
            <a:pPr marL="342900" indent="-342900" defTabSz="914400">
              <a:spcBef>
                <a:spcPct val="20000"/>
              </a:spcBef>
              <a:buClr>
                <a:srgbClr val="00A1E4"/>
              </a:buClr>
              <a:buSzTx/>
              <a:buFont typeface="Wingdings" pitchFamily="2" charset="2"/>
              <a:buChar char="Ø"/>
              <a:defRPr/>
            </a:pPr>
            <a:r>
              <a:rPr lang="en-US" b="1" dirty="0">
                <a:solidFill>
                  <a:schemeClr val="tx1"/>
                </a:solidFill>
                <a:latin typeface="Candara" panose="020E0502030303020204" pitchFamily="34" charset="0"/>
                <a:ea typeface="+mn-ea"/>
                <a:cs typeface="+mn-cs"/>
              </a:rPr>
              <a:t>Question 1: </a:t>
            </a:r>
            <a:r>
              <a:rPr lang="en-IN" b="1" dirty="0">
                <a:solidFill>
                  <a:schemeClr val="tx1"/>
                </a:solidFill>
                <a:latin typeface="Candara" panose="020E0502030303020204" pitchFamily="34" charset="0"/>
                <a:ea typeface="+mn-ea"/>
                <a:cs typeface="+mn-cs"/>
              </a:rPr>
              <a:t>______________ workflow runs in response to the events raised by a package, task, or container. </a:t>
            </a:r>
            <a:endParaRPr lang="en-US" b="1" dirty="0">
              <a:solidFill>
                <a:schemeClr val="tx1"/>
              </a:solidFill>
              <a:latin typeface="Candara" panose="020E0502030303020204" pitchFamily="34" charset="0"/>
              <a:ea typeface="+mn-ea"/>
              <a:cs typeface="+mn-cs"/>
            </a:endParaRPr>
          </a:p>
          <a:p>
            <a:pPr marL="342900" indent="-342900" defTabSz="914400">
              <a:spcBef>
                <a:spcPct val="20000"/>
              </a:spcBef>
              <a:buClr>
                <a:srgbClr val="00A1E4"/>
              </a:buClr>
              <a:buSzTx/>
              <a:buFont typeface="Wingdings" pitchFamily="2" charset="2"/>
              <a:buChar char="Ø"/>
              <a:defRPr/>
            </a:pPr>
            <a:r>
              <a:rPr lang="en-US" b="1" dirty="0">
                <a:solidFill>
                  <a:schemeClr val="tx1"/>
                </a:solidFill>
                <a:latin typeface="Candara" panose="020E0502030303020204" pitchFamily="34" charset="0"/>
                <a:ea typeface="+mn-ea"/>
                <a:cs typeface="+mn-cs"/>
              </a:rPr>
              <a:t>Question 2: </a:t>
            </a:r>
            <a:r>
              <a:rPr lang="en-IN" b="1" dirty="0">
                <a:solidFill>
                  <a:schemeClr val="tx1"/>
                </a:solidFill>
                <a:latin typeface="Candara" panose="020E0502030303020204" pitchFamily="34" charset="0"/>
                <a:ea typeface="+mn-ea"/>
                <a:cs typeface="+mn-cs"/>
              </a:rPr>
              <a:t>_________, _____________ and ____________ are three different types of data flow components:</a:t>
            </a:r>
            <a:endParaRPr lang="en-US" b="1" dirty="0">
              <a:solidFill>
                <a:schemeClr val="tx1"/>
              </a:solidFill>
              <a:latin typeface="Candara" panose="020E0502030303020204" pitchFamily="34" charset="0"/>
              <a:ea typeface="+mn-ea"/>
              <a:cs typeface="+mn-cs"/>
            </a:endParaRPr>
          </a:p>
          <a:p>
            <a:pPr marL="342900" indent="-342900" defTabSz="914400">
              <a:spcBef>
                <a:spcPct val="20000"/>
              </a:spcBef>
              <a:buClr>
                <a:srgbClr val="00A1E4"/>
              </a:buClr>
              <a:buSzTx/>
              <a:buFont typeface="Wingdings" pitchFamily="2" charset="2"/>
              <a:buChar char="Ø"/>
              <a:defRPr/>
            </a:pPr>
            <a:r>
              <a:rPr lang="en-US" b="1" dirty="0">
                <a:solidFill>
                  <a:schemeClr val="tx1"/>
                </a:solidFill>
                <a:latin typeface="Candara" panose="020E0502030303020204" pitchFamily="34" charset="0"/>
                <a:ea typeface="+mn-ea"/>
                <a:cs typeface="+mn-cs"/>
              </a:rPr>
              <a:t>Question 3: </a:t>
            </a:r>
            <a:r>
              <a:rPr lang="en-IN" b="1" dirty="0">
                <a:solidFill>
                  <a:schemeClr val="tx1"/>
                </a:solidFill>
                <a:latin typeface="Candara" panose="020E0502030303020204" pitchFamily="34" charset="0"/>
                <a:ea typeface="+mn-ea"/>
                <a:cs typeface="+mn-cs"/>
              </a:rPr>
              <a:t>____________ container makes it simple to divide the control flow in a package into groups of tasks </a:t>
            </a:r>
            <a:endParaRPr lang="en-US" b="1" dirty="0">
              <a:solidFill>
                <a:schemeClr val="tx1"/>
              </a:solidFill>
              <a:latin typeface="Candara" panose="020E0502030303020204" pitchFamily="34" charset="0"/>
              <a:ea typeface="+mn-ea"/>
              <a:cs typeface="+mn-cs"/>
            </a:endParaRPr>
          </a:p>
        </p:txBody>
      </p:sp>
      <p:sp>
        <p:nvSpPr>
          <p:cNvPr id="31748" name="Title 1"/>
          <p:cNvSpPr>
            <a:spLocks/>
          </p:cNvSpPr>
          <p:nvPr/>
        </p:nvSpPr>
        <p:spPr bwMode="auto">
          <a:xfrm>
            <a:off x="304800" y="198438"/>
            <a:ext cx="8153400" cy="715962"/>
          </a:xfrm>
          <a:prstGeom prst="rect">
            <a:avLst/>
          </a:prstGeom>
          <a:noFill/>
          <a:ln w="9525">
            <a:noFill/>
            <a:miter lim="800000"/>
            <a:headEnd/>
            <a:tailEnd/>
          </a:ln>
        </p:spPr>
        <p:txBody>
          <a:bodyPr anchor="ctr"/>
          <a:lstStyle/>
          <a:p>
            <a:pPr defTabSz="914400" eaLnBrk="0" hangingPunct="0">
              <a:lnSpc>
                <a:spcPct val="80000"/>
              </a:lnSpc>
              <a:buClrTx/>
              <a:buSzTx/>
              <a:defRPr/>
            </a:pPr>
            <a:r>
              <a:rPr lang="en-US" sz="2800" b="1" dirty="0">
                <a:solidFill>
                  <a:schemeClr val="tx1"/>
                </a:solidFill>
                <a:latin typeface="Candara" pitchFamily="34" charset="0"/>
                <a:ea typeface="+mj-ea"/>
                <a:cs typeface="Arial" pitchFamily="34" charset="0"/>
              </a:rPr>
              <a:t>Review Question</a:t>
            </a:r>
          </a:p>
        </p:txBody>
      </p:sp>
      <p:sp>
        <p:nvSpPr>
          <p:cNvPr id="2" name="Footer Placeholder 1"/>
          <p:cNvSpPr>
            <a:spLocks noGrp="1"/>
          </p:cNvSpPr>
          <p:nvPr>
            <p:ph type="ftr" sz="quarter" idx="11"/>
          </p:nvPr>
        </p:nvSpPr>
        <p:spPr/>
        <p:txBody>
          <a:bodyPr/>
          <a:lstStyle/>
          <a:p>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p:cNvSpPr>
          <p:nvPr/>
        </p:nvSpPr>
        <p:spPr bwMode="auto">
          <a:xfrm>
            <a:off x="304800" y="198438"/>
            <a:ext cx="8153400" cy="715962"/>
          </a:xfrm>
          <a:prstGeom prst="rect">
            <a:avLst/>
          </a:prstGeom>
          <a:noFill/>
          <a:ln w="9525">
            <a:noFill/>
            <a:miter lim="800000"/>
            <a:headEnd/>
            <a:tailEnd/>
          </a:ln>
        </p:spPr>
        <p:txBody>
          <a:bodyPr anchor="ctr"/>
          <a:lstStyle/>
          <a:p>
            <a:pPr defTabSz="914400">
              <a:lnSpc>
                <a:spcPct val="80000"/>
              </a:lnSpc>
              <a:buClrTx/>
              <a:buSzTx/>
              <a:defRPr/>
            </a:pPr>
            <a:r>
              <a:rPr lang="en-US" sz="2800" b="1" dirty="0">
                <a:solidFill>
                  <a:schemeClr val="tx1"/>
                </a:solidFill>
                <a:latin typeface="Candara" pitchFamily="34" charset="0"/>
                <a:ea typeface="+mj-ea"/>
                <a:cs typeface="Arial" pitchFamily="34" charset="0"/>
              </a:rPr>
              <a:t>SSIS Package Task Components</a:t>
            </a:r>
          </a:p>
        </p:txBody>
      </p:sp>
      <p:sp>
        <p:nvSpPr>
          <p:cNvPr id="5123" name="Content Placeholder 12"/>
          <p:cNvSpPr>
            <a:spLocks/>
          </p:cNvSpPr>
          <p:nvPr/>
        </p:nvSpPr>
        <p:spPr bwMode="auto">
          <a:xfrm>
            <a:off x="319088" y="1233488"/>
            <a:ext cx="8226425" cy="5027612"/>
          </a:xfrm>
          <a:prstGeom prst="rect">
            <a:avLst/>
          </a:prstGeom>
          <a:noFill/>
          <a:ln w="9525">
            <a:noFill/>
            <a:miter lim="800000"/>
            <a:headEnd/>
            <a:tailEnd/>
          </a:ln>
        </p:spPr>
        <p:txBody>
          <a:bodyPr/>
          <a:lstStyle/>
          <a:p>
            <a:pPr marL="342900" indent="-342900" defTabSz="914400">
              <a:spcBef>
                <a:spcPct val="20000"/>
              </a:spcBef>
              <a:buClr>
                <a:srgbClr val="00A1E4"/>
              </a:buClr>
              <a:buSzTx/>
              <a:buFont typeface="Wingdings" pitchFamily="2" charset="2"/>
              <a:buChar char="Ø"/>
              <a:defRPr/>
            </a:pPr>
            <a:r>
              <a:rPr lang="en-IN" b="1" dirty="0">
                <a:solidFill>
                  <a:schemeClr val="tx1"/>
                </a:solidFill>
                <a:latin typeface="Candara" panose="020E0502030303020204" pitchFamily="34" charset="0"/>
                <a:ea typeface="+mn-ea"/>
                <a:cs typeface="+mn-cs"/>
              </a:rPr>
              <a:t>Microsoft SQL Server Integration Services provides various “Task components” for building Integration Services packages</a:t>
            </a:r>
          </a:p>
          <a:p>
            <a:pPr marL="342900" indent="-342900" defTabSz="914400">
              <a:spcBef>
                <a:spcPct val="20000"/>
              </a:spcBef>
              <a:buClr>
                <a:srgbClr val="00A1E4"/>
              </a:buClr>
              <a:buSzTx/>
              <a:buFont typeface="Wingdings" pitchFamily="2" charset="2"/>
              <a:buChar char="Ø"/>
              <a:defRPr/>
            </a:pPr>
            <a:r>
              <a:rPr lang="en-US" b="1" dirty="0">
                <a:solidFill>
                  <a:schemeClr val="tx1"/>
                </a:solidFill>
                <a:latin typeface="Candara" panose="020E0502030303020204" pitchFamily="34" charset="0"/>
                <a:ea typeface="+mn-ea"/>
                <a:cs typeface="+mn-cs"/>
              </a:rPr>
              <a:t>A SSIS Package is the core and self content concept in SSIS solution development.</a:t>
            </a:r>
            <a:endParaRPr lang="en-IN" b="1" dirty="0">
              <a:solidFill>
                <a:schemeClr val="tx1"/>
              </a:solidFill>
              <a:latin typeface="Candara" panose="020E0502030303020204" pitchFamily="34" charset="0"/>
              <a:ea typeface="+mn-ea"/>
              <a:cs typeface="+mn-cs"/>
            </a:endParaRPr>
          </a:p>
          <a:p>
            <a:pPr marL="342900" indent="-342900" defTabSz="914400">
              <a:spcBef>
                <a:spcPct val="20000"/>
              </a:spcBef>
              <a:buClr>
                <a:srgbClr val="00A1E4"/>
              </a:buClr>
              <a:buSzTx/>
              <a:buFont typeface="Wingdings" pitchFamily="2" charset="2"/>
              <a:buChar char="Ø"/>
              <a:defRPr/>
            </a:pPr>
            <a:r>
              <a:rPr lang="en-IN" b="1" dirty="0">
                <a:solidFill>
                  <a:schemeClr val="tx1"/>
                </a:solidFill>
                <a:latin typeface="Candara" panose="020E0502030303020204" pitchFamily="34" charset="0"/>
                <a:ea typeface="+mn-ea"/>
                <a:cs typeface="+mn-cs"/>
              </a:rPr>
              <a:t>A package is an organized collection of connections, control flow elements, data flow elements, event handlers, variables, and configurations, that you assemble using the graphical design tools that SQL Server Integration Services provides</a:t>
            </a:r>
          </a:p>
          <a:p>
            <a:pPr marL="342900" indent="-342900" defTabSz="914400">
              <a:spcBef>
                <a:spcPct val="20000"/>
              </a:spcBef>
              <a:buClr>
                <a:srgbClr val="00A1E4"/>
              </a:buClr>
              <a:buSzTx/>
              <a:buFont typeface="Wingdings" pitchFamily="2" charset="2"/>
              <a:buChar char="Ø"/>
              <a:defRPr/>
            </a:pPr>
            <a:r>
              <a:rPr lang="en-US" b="1" dirty="0">
                <a:solidFill>
                  <a:schemeClr val="tx1"/>
                </a:solidFill>
                <a:latin typeface="Candara" panose="020E0502030303020204" pitchFamily="34" charset="0"/>
                <a:ea typeface="+mn-ea"/>
                <a:cs typeface="+mn-cs"/>
              </a:rPr>
              <a:t>A SSIS package can have</a:t>
            </a:r>
          </a:p>
          <a:p>
            <a:pPr lvl="1" defTabSz="914400">
              <a:spcBef>
                <a:spcPct val="20000"/>
              </a:spcBef>
              <a:buClr>
                <a:srgbClr val="00A1E4"/>
              </a:buClr>
              <a:buSzTx/>
              <a:buFont typeface="Arial" panose="020B0604020202020204" pitchFamily="34" charset="0"/>
              <a:buChar char="–"/>
              <a:defRPr/>
            </a:pPr>
            <a:r>
              <a:rPr lang="en-US" sz="1600" dirty="0">
                <a:solidFill>
                  <a:schemeClr val="tx1"/>
                </a:solidFill>
                <a:latin typeface="Candara" panose="020E0502030303020204" pitchFamily="34" charset="0"/>
                <a:ea typeface="+mn-ea"/>
                <a:cs typeface="+mn-cs"/>
              </a:rPr>
              <a:t>Control Flow</a:t>
            </a:r>
          </a:p>
          <a:p>
            <a:pPr lvl="1" defTabSz="914400">
              <a:spcBef>
                <a:spcPct val="20000"/>
              </a:spcBef>
              <a:buClr>
                <a:srgbClr val="00A1E4"/>
              </a:buClr>
              <a:buSzTx/>
              <a:buFont typeface="Arial" panose="020B0604020202020204" pitchFamily="34" charset="0"/>
              <a:buChar char="–"/>
              <a:defRPr/>
            </a:pPr>
            <a:r>
              <a:rPr lang="en-US" sz="1600" dirty="0">
                <a:solidFill>
                  <a:schemeClr val="tx1"/>
                </a:solidFill>
                <a:latin typeface="Candara" panose="020E0502030303020204" pitchFamily="34" charset="0"/>
                <a:ea typeface="+mn-ea"/>
                <a:cs typeface="+mn-cs"/>
              </a:rPr>
              <a:t>Data Flow</a:t>
            </a:r>
          </a:p>
          <a:p>
            <a:pPr lvl="1" defTabSz="914400">
              <a:spcBef>
                <a:spcPct val="20000"/>
              </a:spcBef>
              <a:buClr>
                <a:srgbClr val="00A1E4"/>
              </a:buClr>
              <a:buSzTx/>
              <a:buFont typeface="Arial" panose="020B0604020202020204" pitchFamily="34" charset="0"/>
              <a:buChar char="–"/>
              <a:defRPr/>
            </a:pPr>
            <a:r>
              <a:rPr lang="en-US" sz="1600" dirty="0">
                <a:solidFill>
                  <a:schemeClr val="tx1"/>
                </a:solidFill>
                <a:latin typeface="Candara" panose="020E0502030303020204" pitchFamily="34" charset="0"/>
                <a:ea typeface="+mn-ea"/>
                <a:cs typeface="+mn-cs"/>
              </a:rPr>
              <a:t>Event Handlers</a:t>
            </a:r>
          </a:p>
          <a:p>
            <a:pPr marL="342900" indent="-342900" defTabSz="914400">
              <a:spcBef>
                <a:spcPct val="20000"/>
              </a:spcBef>
              <a:buClr>
                <a:srgbClr val="00A1E4"/>
              </a:buClr>
              <a:buSzTx/>
              <a:buFont typeface="Wingdings" pitchFamily="2" charset="2"/>
              <a:buChar char="Ø"/>
              <a:defRPr/>
            </a:pPr>
            <a:r>
              <a:rPr lang="en-US" b="1" dirty="0">
                <a:solidFill>
                  <a:schemeClr val="tx1"/>
                </a:solidFill>
                <a:latin typeface="Candara" panose="020E0502030303020204" pitchFamily="34" charset="0"/>
                <a:ea typeface="+mn-ea"/>
                <a:cs typeface="+mn-cs"/>
              </a:rPr>
              <a:t>SSIS package designer surface has a tab for each one of above</a:t>
            </a:r>
            <a:endParaRPr lang="en-IN" b="1" dirty="0">
              <a:solidFill>
                <a:schemeClr val="tx1"/>
              </a:solidFill>
              <a:latin typeface="Candara" panose="020E0502030303020204" pitchFamily="34" charset="0"/>
              <a:ea typeface="+mn-ea"/>
              <a:cs typeface="+mn-cs"/>
            </a:endParaRPr>
          </a:p>
        </p:txBody>
      </p:sp>
      <p:sp>
        <p:nvSpPr>
          <p:cNvPr id="2" name="Footer Placeholder 1"/>
          <p:cNvSpPr>
            <a:spLocks noGrp="1"/>
          </p:cNvSpPr>
          <p:nvPr>
            <p:ph type="ftr" sz="quarter" idx="11"/>
          </p:nvPr>
        </p:nvSpPr>
        <p:spPr/>
        <p:txBody>
          <a:bodyPr/>
          <a:lstStyle/>
          <a:p>
            <a:endParaRPr lang="en-US"/>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p:cNvSpPr>
          <p:nvPr/>
        </p:nvSpPr>
        <p:spPr bwMode="auto">
          <a:xfrm>
            <a:off x="304800" y="152400"/>
            <a:ext cx="8153400" cy="715963"/>
          </a:xfrm>
          <a:prstGeom prst="rect">
            <a:avLst/>
          </a:prstGeom>
          <a:noFill/>
          <a:ln w="9525">
            <a:noFill/>
            <a:miter lim="800000"/>
            <a:headEnd/>
            <a:tailEnd/>
          </a:ln>
        </p:spPr>
        <p:txBody>
          <a:bodyPr anchor="ctr"/>
          <a:lstStyle/>
          <a:p>
            <a:pPr defTabSz="914400">
              <a:lnSpc>
                <a:spcPct val="80000"/>
              </a:lnSpc>
              <a:buClrTx/>
              <a:buSzTx/>
              <a:defRPr/>
            </a:pPr>
            <a:r>
              <a:rPr lang="en-US" sz="2800" b="1" dirty="0">
                <a:solidFill>
                  <a:schemeClr val="tx1"/>
                </a:solidFill>
                <a:latin typeface="Candara" pitchFamily="34" charset="0"/>
                <a:ea typeface="+mj-ea"/>
                <a:cs typeface="Arial" pitchFamily="34" charset="0"/>
              </a:rPr>
              <a:t>SSIS Package Designer Tabs</a:t>
            </a:r>
          </a:p>
        </p:txBody>
      </p:sp>
      <p:pic>
        <p:nvPicPr>
          <p:cNvPr id="6147" name="Picture 4"/>
          <p:cNvPicPr>
            <a:picLocks noChangeAspect="1" noChangeArrowheads="1"/>
          </p:cNvPicPr>
          <p:nvPr/>
        </p:nvPicPr>
        <p:blipFill>
          <a:blip r:embed="rId3"/>
          <a:srcRect/>
          <a:stretch>
            <a:fillRect/>
          </a:stretch>
        </p:blipFill>
        <p:spPr bwMode="auto">
          <a:xfrm>
            <a:off x="304800" y="1219200"/>
            <a:ext cx="8382000" cy="2133600"/>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endParaRPr lang="en-US"/>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p:cNvSpPr>
          <p:nvPr/>
        </p:nvSpPr>
        <p:spPr bwMode="auto">
          <a:xfrm>
            <a:off x="304800" y="198438"/>
            <a:ext cx="8153400" cy="715962"/>
          </a:xfrm>
          <a:prstGeom prst="rect">
            <a:avLst/>
          </a:prstGeom>
          <a:noFill/>
          <a:ln w="9525">
            <a:noFill/>
            <a:miter lim="800000"/>
            <a:headEnd/>
            <a:tailEnd/>
          </a:ln>
        </p:spPr>
        <p:txBody>
          <a:bodyPr anchor="ctr"/>
          <a:lstStyle/>
          <a:p>
            <a:pPr defTabSz="914400">
              <a:lnSpc>
                <a:spcPct val="80000"/>
              </a:lnSpc>
              <a:buClrTx/>
              <a:buSzTx/>
              <a:defRPr/>
            </a:pPr>
            <a:r>
              <a:rPr lang="en-US" sz="2800" b="1" dirty="0">
                <a:solidFill>
                  <a:schemeClr val="tx1"/>
                </a:solidFill>
                <a:latin typeface="Candara" pitchFamily="34" charset="0"/>
                <a:ea typeface="+mj-ea"/>
                <a:cs typeface="Arial" pitchFamily="34" charset="0"/>
              </a:rPr>
              <a:t>SSIS Package Design</a:t>
            </a:r>
          </a:p>
        </p:txBody>
      </p:sp>
      <p:pic>
        <p:nvPicPr>
          <p:cNvPr id="7171" name="Picture 4"/>
          <p:cNvPicPr>
            <a:picLocks noChangeAspect="1" noChangeArrowheads="1"/>
          </p:cNvPicPr>
          <p:nvPr/>
        </p:nvPicPr>
        <p:blipFill>
          <a:blip r:embed="rId3"/>
          <a:srcRect/>
          <a:stretch>
            <a:fillRect/>
          </a:stretch>
        </p:blipFill>
        <p:spPr bwMode="auto">
          <a:xfrm>
            <a:off x="304800" y="1219200"/>
            <a:ext cx="3976688" cy="4876800"/>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endParaRPr lang="en-US"/>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p:cNvSpPr>
          <p:nvPr/>
        </p:nvSpPr>
        <p:spPr bwMode="auto">
          <a:xfrm>
            <a:off x="304800" y="198438"/>
            <a:ext cx="8153400" cy="715962"/>
          </a:xfrm>
          <a:prstGeom prst="rect">
            <a:avLst/>
          </a:prstGeom>
          <a:noFill/>
          <a:ln w="9525">
            <a:noFill/>
            <a:miter lim="800000"/>
            <a:headEnd/>
            <a:tailEnd/>
          </a:ln>
        </p:spPr>
        <p:txBody>
          <a:bodyPr anchor="ctr"/>
          <a:lstStyle/>
          <a:p>
            <a:pPr defTabSz="914400">
              <a:lnSpc>
                <a:spcPct val="80000"/>
              </a:lnSpc>
              <a:buClrTx/>
              <a:buSzTx/>
              <a:defRPr/>
            </a:pPr>
            <a:r>
              <a:rPr lang="en-US" sz="2800" b="1" dirty="0">
                <a:solidFill>
                  <a:schemeClr val="tx1"/>
                </a:solidFill>
                <a:latin typeface="Candara" pitchFamily="34" charset="0"/>
                <a:ea typeface="+mj-ea"/>
                <a:cs typeface="Arial" pitchFamily="34" charset="0"/>
              </a:rPr>
              <a:t>Control Flow Tasks</a:t>
            </a:r>
          </a:p>
        </p:txBody>
      </p:sp>
      <p:sp>
        <p:nvSpPr>
          <p:cNvPr id="8195" name="Content Placeholder 12"/>
          <p:cNvSpPr>
            <a:spLocks/>
          </p:cNvSpPr>
          <p:nvPr/>
        </p:nvSpPr>
        <p:spPr bwMode="auto">
          <a:xfrm>
            <a:off x="319088" y="1220788"/>
            <a:ext cx="8226425" cy="5027612"/>
          </a:xfrm>
          <a:prstGeom prst="rect">
            <a:avLst/>
          </a:prstGeom>
          <a:noFill/>
          <a:ln w="9525">
            <a:noFill/>
            <a:miter lim="800000"/>
            <a:headEnd/>
            <a:tailEnd/>
          </a:ln>
        </p:spPr>
        <p:txBody>
          <a:bodyPr/>
          <a:lstStyle/>
          <a:p>
            <a:pPr marL="342900" indent="-342900" defTabSz="914400">
              <a:spcBef>
                <a:spcPct val="20000"/>
              </a:spcBef>
              <a:buClr>
                <a:srgbClr val="00A1E4"/>
              </a:buClr>
              <a:buSzTx/>
              <a:buFont typeface="Wingdings" pitchFamily="2" charset="2"/>
              <a:buChar char="Ø"/>
              <a:defRPr/>
            </a:pPr>
            <a:r>
              <a:rPr lang="en-IN" b="1" dirty="0">
                <a:solidFill>
                  <a:schemeClr val="tx1"/>
                </a:solidFill>
                <a:latin typeface="Candara" panose="020E0502030303020204" pitchFamily="34" charset="0"/>
                <a:ea typeface="+mn-ea"/>
                <a:cs typeface="+mn-cs"/>
              </a:rPr>
              <a:t>SQL Server Integration Services provides three different types of control flow elements: </a:t>
            </a:r>
          </a:p>
          <a:p>
            <a:pPr lvl="1" defTabSz="914400">
              <a:spcBef>
                <a:spcPct val="20000"/>
              </a:spcBef>
              <a:buClr>
                <a:srgbClr val="00A1E4"/>
              </a:buClr>
              <a:buSzTx/>
              <a:buFont typeface="Arial" panose="020B0604020202020204" pitchFamily="34" charset="0"/>
              <a:buChar char="–"/>
              <a:defRPr/>
            </a:pPr>
            <a:r>
              <a:rPr lang="en-IN" sz="1600" dirty="0">
                <a:solidFill>
                  <a:schemeClr val="tx1"/>
                </a:solidFill>
                <a:latin typeface="Candara" panose="020E0502030303020204" pitchFamily="34" charset="0"/>
                <a:ea typeface="+mn-ea"/>
                <a:cs typeface="+mn-cs"/>
              </a:rPr>
              <a:t>Control Flow Containers: that provide structures in packages</a:t>
            </a:r>
          </a:p>
          <a:p>
            <a:pPr lvl="1" defTabSz="914400">
              <a:spcBef>
                <a:spcPct val="20000"/>
              </a:spcBef>
              <a:buClr>
                <a:srgbClr val="00A1E4"/>
              </a:buClr>
              <a:buSzTx/>
              <a:buFont typeface="Arial" panose="020B0604020202020204" pitchFamily="34" charset="0"/>
              <a:buChar char="–"/>
              <a:defRPr/>
            </a:pPr>
            <a:r>
              <a:rPr lang="en-IN" sz="1600" dirty="0">
                <a:solidFill>
                  <a:schemeClr val="tx1"/>
                </a:solidFill>
                <a:latin typeface="Candara" panose="020E0502030303020204" pitchFamily="34" charset="0"/>
                <a:ea typeface="+mn-ea"/>
                <a:cs typeface="+mn-cs"/>
              </a:rPr>
              <a:t>Control Tasks: that provide functionality</a:t>
            </a:r>
          </a:p>
          <a:p>
            <a:pPr lvl="1" defTabSz="914400">
              <a:spcBef>
                <a:spcPct val="20000"/>
              </a:spcBef>
              <a:buClr>
                <a:srgbClr val="00A1E4"/>
              </a:buClr>
              <a:buSzTx/>
              <a:buFont typeface="Arial" panose="020B0604020202020204" pitchFamily="34" charset="0"/>
              <a:buChar char="–"/>
              <a:defRPr/>
            </a:pPr>
            <a:r>
              <a:rPr lang="en-IN" sz="1600" dirty="0">
                <a:solidFill>
                  <a:schemeClr val="tx1"/>
                </a:solidFill>
                <a:latin typeface="Candara" panose="020E0502030303020204" pitchFamily="34" charset="0"/>
                <a:ea typeface="+mn-ea"/>
                <a:cs typeface="+mn-cs"/>
              </a:rPr>
              <a:t>Precedence Constraints: that connect the executables, containers, and tasks into an ordered control flow.</a:t>
            </a:r>
          </a:p>
        </p:txBody>
      </p:sp>
      <p:pic>
        <p:nvPicPr>
          <p:cNvPr id="8196" name="Picture 5" descr="Control flow with six tasks and a container"/>
          <p:cNvPicPr>
            <a:picLocks noChangeAspect="1" noChangeArrowheads="1"/>
          </p:cNvPicPr>
          <p:nvPr/>
        </p:nvPicPr>
        <p:blipFill>
          <a:blip r:embed="rId3"/>
          <a:srcRect/>
          <a:stretch>
            <a:fillRect/>
          </a:stretch>
        </p:blipFill>
        <p:spPr bwMode="auto">
          <a:xfrm>
            <a:off x="304800" y="3048000"/>
            <a:ext cx="3505200" cy="3203575"/>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endParaRPr lang="en-US"/>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p:cNvSpPr>
          <p:nvPr/>
        </p:nvSpPr>
        <p:spPr bwMode="auto">
          <a:xfrm>
            <a:off x="304800" y="198438"/>
            <a:ext cx="8153400" cy="715962"/>
          </a:xfrm>
          <a:prstGeom prst="rect">
            <a:avLst/>
          </a:prstGeom>
          <a:noFill/>
          <a:ln w="9525">
            <a:noFill/>
            <a:miter lim="800000"/>
            <a:headEnd/>
            <a:tailEnd/>
          </a:ln>
        </p:spPr>
        <p:txBody>
          <a:bodyPr anchor="ctr"/>
          <a:lstStyle/>
          <a:p>
            <a:pPr defTabSz="914400">
              <a:lnSpc>
                <a:spcPct val="80000"/>
              </a:lnSpc>
              <a:buClrTx/>
              <a:buSzTx/>
              <a:defRPr/>
            </a:pPr>
            <a:r>
              <a:rPr lang="en-US" sz="2800" b="1" dirty="0">
                <a:solidFill>
                  <a:schemeClr val="tx1"/>
                </a:solidFill>
                <a:latin typeface="Candara" pitchFamily="34" charset="0"/>
                <a:ea typeface="+mj-ea"/>
                <a:cs typeface="Arial" pitchFamily="34" charset="0"/>
              </a:rPr>
              <a:t>SSIS Package Control Flow Task Components</a:t>
            </a:r>
          </a:p>
        </p:txBody>
      </p:sp>
      <p:pic>
        <p:nvPicPr>
          <p:cNvPr id="9219" name="Picture 4"/>
          <p:cNvPicPr>
            <a:picLocks noChangeAspect="1" noChangeArrowheads="1"/>
          </p:cNvPicPr>
          <p:nvPr/>
        </p:nvPicPr>
        <p:blipFill>
          <a:blip r:embed="rId3"/>
          <a:srcRect/>
          <a:stretch>
            <a:fillRect/>
          </a:stretch>
        </p:blipFill>
        <p:spPr bwMode="auto">
          <a:xfrm>
            <a:off x="304800" y="1219200"/>
            <a:ext cx="3048000" cy="4419600"/>
          </a:xfrm>
          <a:prstGeom prst="rect">
            <a:avLst/>
          </a:prstGeom>
          <a:noFill/>
          <a:ln w="9525">
            <a:noFill/>
            <a:miter lim="800000"/>
            <a:headEnd/>
            <a:tailEnd/>
          </a:ln>
        </p:spPr>
      </p:pic>
      <p:pic>
        <p:nvPicPr>
          <p:cNvPr id="9220" name="Picture 5"/>
          <p:cNvPicPr>
            <a:picLocks noChangeAspect="1" noChangeArrowheads="1"/>
          </p:cNvPicPr>
          <p:nvPr/>
        </p:nvPicPr>
        <p:blipFill>
          <a:blip r:embed="rId4"/>
          <a:srcRect l="1479" r="2628"/>
          <a:stretch>
            <a:fillRect/>
          </a:stretch>
        </p:blipFill>
        <p:spPr bwMode="auto">
          <a:xfrm>
            <a:off x="3276600" y="1219200"/>
            <a:ext cx="5257800" cy="1504950"/>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endParaRPr lang="en-US"/>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p:cNvSpPr>
          <p:nvPr/>
        </p:nvSpPr>
        <p:spPr bwMode="auto">
          <a:xfrm>
            <a:off x="304800" y="198438"/>
            <a:ext cx="8153400" cy="715962"/>
          </a:xfrm>
          <a:prstGeom prst="rect">
            <a:avLst/>
          </a:prstGeom>
          <a:noFill/>
          <a:ln w="9525">
            <a:noFill/>
            <a:miter lim="800000"/>
            <a:headEnd/>
            <a:tailEnd/>
          </a:ln>
        </p:spPr>
        <p:txBody>
          <a:bodyPr anchor="ctr"/>
          <a:lstStyle/>
          <a:p>
            <a:pPr defTabSz="914400">
              <a:lnSpc>
                <a:spcPct val="80000"/>
              </a:lnSpc>
              <a:buClrTx/>
              <a:buSzTx/>
              <a:defRPr/>
            </a:pPr>
            <a:r>
              <a:rPr lang="en-US" sz="2800" b="1" dirty="0">
                <a:solidFill>
                  <a:schemeClr val="tx1"/>
                </a:solidFill>
                <a:latin typeface="Candara" pitchFamily="34" charset="0"/>
                <a:ea typeface="+mj-ea"/>
                <a:cs typeface="Arial" pitchFamily="34" charset="0"/>
              </a:rPr>
              <a:t>Control Flow -  Containers</a:t>
            </a:r>
          </a:p>
        </p:txBody>
      </p:sp>
      <p:sp>
        <p:nvSpPr>
          <p:cNvPr id="10243" name="Content Placeholder 12"/>
          <p:cNvSpPr>
            <a:spLocks/>
          </p:cNvSpPr>
          <p:nvPr/>
        </p:nvSpPr>
        <p:spPr bwMode="auto">
          <a:xfrm>
            <a:off x="304800" y="1219200"/>
            <a:ext cx="8226425" cy="5027613"/>
          </a:xfrm>
          <a:prstGeom prst="rect">
            <a:avLst/>
          </a:prstGeom>
          <a:noFill/>
          <a:ln w="9525">
            <a:noFill/>
            <a:miter lim="800000"/>
            <a:headEnd/>
            <a:tailEnd/>
          </a:ln>
        </p:spPr>
        <p:txBody>
          <a:bodyPr/>
          <a:lstStyle/>
          <a:p>
            <a:pPr marL="342900" indent="-342900" defTabSz="914400">
              <a:spcBef>
                <a:spcPct val="20000"/>
              </a:spcBef>
              <a:buClr>
                <a:srgbClr val="00A1E4"/>
              </a:buClr>
              <a:buSzTx/>
              <a:buFont typeface="Wingdings" pitchFamily="2" charset="2"/>
              <a:buChar char="Ø"/>
              <a:defRPr/>
            </a:pPr>
            <a:r>
              <a:rPr lang="en-IN" b="1" dirty="0">
                <a:solidFill>
                  <a:schemeClr val="tx1"/>
                </a:solidFill>
                <a:latin typeface="Candara" panose="020E0502030303020204" pitchFamily="34" charset="0"/>
                <a:ea typeface="+mn-ea"/>
                <a:cs typeface="+mn-cs"/>
              </a:rPr>
              <a:t>Containers provide structure in packages and services to tasks in the control flow. </a:t>
            </a:r>
          </a:p>
          <a:p>
            <a:pPr marL="342900" indent="-342900" defTabSz="914400">
              <a:spcBef>
                <a:spcPct val="20000"/>
              </a:spcBef>
              <a:buClr>
                <a:srgbClr val="00A1E4"/>
              </a:buClr>
              <a:buSzTx/>
              <a:buFont typeface="Wingdings" pitchFamily="2" charset="2"/>
              <a:buChar char="Ø"/>
              <a:defRPr/>
            </a:pPr>
            <a:r>
              <a:rPr lang="en-IN" b="1" dirty="0">
                <a:solidFill>
                  <a:schemeClr val="tx1"/>
                </a:solidFill>
                <a:latin typeface="Candara" panose="020E0502030303020204" pitchFamily="34" charset="0"/>
                <a:ea typeface="+mn-ea"/>
                <a:cs typeface="+mn-cs"/>
              </a:rPr>
              <a:t>Integration Services includes the following container types, for grouping tasks and implementing repeating control flows: </a:t>
            </a:r>
          </a:p>
          <a:p>
            <a:pPr lvl="1" defTabSz="914400">
              <a:spcBef>
                <a:spcPct val="20000"/>
              </a:spcBef>
              <a:buClr>
                <a:srgbClr val="00A1E4"/>
              </a:buClr>
              <a:buSzTx/>
              <a:buFont typeface="Arial" panose="020B0604020202020204" pitchFamily="34" charset="0"/>
              <a:buChar char="–"/>
              <a:defRPr/>
            </a:pPr>
            <a:r>
              <a:rPr lang="en-IN" sz="1600" dirty="0">
                <a:solidFill>
                  <a:schemeClr val="tx1"/>
                </a:solidFill>
                <a:latin typeface="Candara" panose="020E0502030303020204" pitchFamily="34" charset="0"/>
                <a:ea typeface="+mn-ea"/>
                <a:cs typeface="+mn-cs"/>
              </a:rPr>
              <a:t>For Each Loop container enumerates a collection and repeats its control flow for each member of the collection.</a:t>
            </a:r>
          </a:p>
          <a:p>
            <a:pPr lvl="1" defTabSz="914400">
              <a:spcBef>
                <a:spcPct val="20000"/>
              </a:spcBef>
              <a:buClr>
                <a:srgbClr val="00A1E4"/>
              </a:buClr>
              <a:buSzTx/>
              <a:buFont typeface="Arial" panose="020B0604020202020204" pitchFamily="34" charset="0"/>
              <a:buChar char="–"/>
              <a:defRPr/>
            </a:pPr>
            <a:r>
              <a:rPr lang="en-IN" sz="1600" dirty="0">
                <a:solidFill>
                  <a:schemeClr val="tx1"/>
                </a:solidFill>
                <a:latin typeface="Candara" panose="020E0502030303020204" pitchFamily="34" charset="0"/>
                <a:ea typeface="+mn-ea"/>
                <a:cs typeface="+mn-cs"/>
              </a:rPr>
              <a:t>For Loop container repeats its control flow until a specified expression evaluates to False.</a:t>
            </a:r>
          </a:p>
          <a:p>
            <a:pPr lvl="1" defTabSz="914400">
              <a:spcBef>
                <a:spcPct val="20000"/>
              </a:spcBef>
              <a:buClr>
                <a:srgbClr val="00A1E4"/>
              </a:buClr>
              <a:buSzTx/>
              <a:buFont typeface="Arial" panose="020B0604020202020204" pitchFamily="34" charset="0"/>
              <a:buChar char="–"/>
              <a:defRPr/>
            </a:pPr>
            <a:r>
              <a:rPr lang="en-IN" sz="1600" dirty="0">
                <a:solidFill>
                  <a:schemeClr val="tx1"/>
                </a:solidFill>
                <a:latin typeface="Candara" panose="020E0502030303020204" pitchFamily="34" charset="0"/>
                <a:ea typeface="+mn-ea"/>
                <a:cs typeface="+mn-cs"/>
              </a:rPr>
              <a:t>Sequence container lets you define a subset of the control flow within a container and to manage tasks and containers as a unit.</a:t>
            </a:r>
          </a:p>
        </p:txBody>
      </p:sp>
      <p:sp>
        <p:nvSpPr>
          <p:cNvPr id="2" name="Footer Placeholder 1"/>
          <p:cNvSpPr>
            <a:spLocks noGrp="1"/>
          </p:cNvSpPr>
          <p:nvPr>
            <p:ph type="ftr" sz="quarter" idx="11"/>
          </p:nvPr>
        </p:nvSpPr>
        <p:spPr/>
        <p:txBody>
          <a:bodyPr/>
          <a:lstStyle/>
          <a:p>
            <a:endParaRPr lang="en-US"/>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p:cNvSpPr>
          <p:nvPr/>
        </p:nvSpPr>
        <p:spPr bwMode="auto">
          <a:xfrm>
            <a:off x="304800" y="198438"/>
            <a:ext cx="8153400" cy="715962"/>
          </a:xfrm>
          <a:prstGeom prst="rect">
            <a:avLst/>
          </a:prstGeom>
          <a:noFill/>
          <a:ln w="9525">
            <a:noFill/>
            <a:miter lim="800000"/>
            <a:headEnd/>
            <a:tailEnd/>
          </a:ln>
        </p:spPr>
        <p:txBody>
          <a:bodyPr anchor="ctr"/>
          <a:lstStyle/>
          <a:p>
            <a:pPr defTabSz="914400" eaLnBrk="0" hangingPunct="0">
              <a:lnSpc>
                <a:spcPct val="80000"/>
              </a:lnSpc>
              <a:buClrTx/>
              <a:buSzTx/>
              <a:defRPr/>
            </a:pPr>
            <a:r>
              <a:rPr lang="en-US" sz="2800" b="1" dirty="0">
                <a:solidFill>
                  <a:schemeClr val="tx1"/>
                </a:solidFill>
                <a:latin typeface="Candara" pitchFamily="34" charset="0"/>
                <a:ea typeface="+mj-ea"/>
                <a:cs typeface="Arial" pitchFamily="34" charset="0"/>
              </a:rPr>
              <a:t>For Each Loop Container</a:t>
            </a:r>
          </a:p>
        </p:txBody>
      </p:sp>
      <p:sp>
        <p:nvSpPr>
          <p:cNvPr id="11267" name="Content Placeholder 12"/>
          <p:cNvSpPr>
            <a:spLocks/>
          </p:cNvSpPr>
          <p:nvPr/>
        </p:nvSpPr>
        <p:spPr bwMode="auto">
          <a:xfrm>
            <a:off x="304800" y="1219200"/>
            <a:ext cx="8226425" cy="5027613"/>
          </a:xfrm>
          <a:prstGeom prst="rect">
            <a:avLst/>
          </a:prstGeom>
          <a:noFill/>
          <a:ln w="9525">
            <a:noFill/>
            <a:miter lim="800000"/>
            <a:headEnd/>
            <a:tailEnd/>
          </a:ln>
        </p:spPr>
        <p:txBody>
          <a:bodyPr/>
          <a:lstStyle/>
          <a:p>
            <a:pPr marL="342900" indent="-342900" defTabSz="914400">
              <a:spcBef>
                <a:spcPct val="20000"/>
              </a:spcBef>
              <a:buClr>
                <a:srgbClr val="00A1E4"/>
              </a:buClr>
              <a:buSzTx/>
              <a:buFont typeface="Wingdings" pitchFamily="2" charset="2"/>
              <a:buChar char="Ø"/>
              <a:defRPr/>
            </a:pPr>
            <a:r>
              <a:rPr lang="en-IN" b="1" dirty="0">
                <a:solidFill>
                  <a:schemeClr val="tx1"/>
                </a:solidFill>
                <a:latin typeface="Candara" panose="020E0502030303020204" pitchFamily="34" charset="0"/>
                <a:ea typeface="+mn-ea"/>
                <a:cs typeface="+mn-cs"/>
              </a:rPr>
              <a:t>For Each ADO enumerator to enumerate rows in tables. For example, you can get the rows in an ADO </a:t>
            </a:r>
            <a:r>
              <a:rPr lang="en-IN" b="1" dirty="0" err="1">
                <a:solidFill>
                  <a:schemeClr val="tx1"/>
                </a:solidFill>
                <a:latin typeface="Candara" panose="020E0502030303020204" pitchFamily="34" charset="0"/>
                <a:ea typeface="+mn-ea"/>
                <a:cs typeface="+mn-cs"/>
              </a:rPr>
              <a:t>recordset</a:t>
            </a:r>
            <a:r>
              <a:rPr lang="en-IN" b="1" dirty="0">
                <a:solidFill>
                  <a:schemeClr val="tx1"/>
                </a:solidFill>
                <a:latin typeface="Candara" panose="020E0502030303020204" pitchFamily="34" charset="0"/>
                <a:ea typeface="+mn-ea"/>
                <a:cs typeface="+mn-cs"/>
              </a:rPr>
              <a:t>.</a:t>
            </a:r>
          </a:p>
          <a:p>
            <a:pPr marL="342900" indent="-342900" defTabSz="914400">
              <a:spcBef>
                <a:spcPct val="20000"/>
              </a:spcBef>
              <a:buClr>
                <a:srgbClr val="00A1E4"/>
              </a:buClr>
              <a:buSzTx/>
              <a:buFont typeface="Wingdings" pitchFamily="2" charset="2"/>
              <a:buChar char="Ø"/>
              <a:defRPr/>
            </a:pPr>
            <a:r>
              <a:rPr lang="en-IN" b="1" dirty="0">
                <a:solidFill>
                  <a:schemeClr val="tx1"/>
                </a:solidFill>
                <a:latin typeface="Candara" panose="020E0502030303020204" pitchFamily="34" charset="0"/>
                <a:ea typeface="+mn-ea"/>
                <a:cs typeface="+mn-cs"/>
              </a:rPr>
              <a:t>For Each Item enumerator to enumerate items that are collections. For example, you can enumerate the names of executables and working directories that an Execute Process task uses</a:t>
            </a:r>
          </a:p>
          <a:p>
            <a:pPr marL="342900" indent="-342900" defTabSz="914400">
              <a:spcBef>
                <a:spcPct val="20000"/>
              </a:spcBef>
              <a:buClr>
                <a:srgbClr val="00A1E4"/>
              </a:buClr>
              <a:buSzTx/>
              <a:buFont typeface="Wingdings" pitchFamily="2" charset="2"/>
              <a:buChar char="Ø"/>
              <a:defRPr/>
            </a:pPr>
            <a:r>
              <a:rPr lang="en-IN" b="1" dirty="0">
                <a:solidFill>
                  <a:schemeClr val="tx1"/>
                </a:solidFill>
                <a:latin typeface="Candara" panose="020E0502030303020204" pitchFamily="34" charset="0"/>
                <a:ea typeface="+mn-ea"/>
                <a:cs typeface="+mn-cs"/>
              </a:rPr>
              <a:t>For Each File enumerator to enumerate files in a folder. The enumerator can traverse subfolders. For example, you can read all the files that have the *.log file name extension in the Windows folder and its subfolders.</a:t>
            </a:r>
          </a:p>
        </p:txBody>
      </p:sp>
      <p:sp>
        <p:nvSpPr>
          <p:cNvPr id="2" name="Footer Placeholder 1"/>
          <p:cNvSpPr>
            <a:spLocks noGrp="1"/>
          </p:cNvSpPr>
          <p:nvPr>
            <p:ph type="ftr" sz="quarter" idx="11"/>
          </p:nvPr>
        </p:nvSpPr>
        <p:spPr/>
        <p:txBody>
          <a:bodyPr/>
          <a:lstStyle/>
          <a:p>
            <a:endParaRPr lang="en-US"/>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2D42766825A7A4D9E7844F6D32835D8" ma:contentTypeVersion="3" ma:contentTypeDescription="Create a new document." ma:contentTypeScope="" ma:versionID="a980464af0fc8c5246c1d3d1ad7420a1">
  <xsd:schema xmlns:xsd="http://www.w3.org/2001/XMLSchema" xmlns:xs="http://www.w3.org/2001/XMLSchema" xmlns:p="http://schemas.microsoft.com/office/2006/metadata/properties" xmlns:ns2="01b831b9-3b76-4cc4-bea4-fddf9c228127" xmlns:ns3="952a6df7-b138-4f89-9bc4-e7a874ea3254" targetNamespace="http://schemas.microsoft.com/office/2006/metadata/properties" ma:root="true" ma:fieldsID="7b2480600c7413d04465fa744959e35f" ns2:_="" ns3:_="">
    <xsd:import namespace="01b831b9-3b76-4cc4-bea4-fddf9c228127"/>
    <xsd:import namespace="952a6df7-b138-4f89-9bc4-e7a874ea3254"/>
    <xsd:element name="properties">
      <xsd:complexType>
        <xsd:sequence>
          <xsd:element name="documentManagement">
            <xsd:complexType>
              <xsd:all>
                <xsd:element ref="ns2:Material_x0020_Type"/>
                <xsd:element ref="ns2:Levels"/>
                <xsd:element ref="ns2:Category"/>
                <xsd:element ref="ns3: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b831b9-3b76-4cc4-bea4-fddf9c228127" elementFormDefault="qualified">
    <xsd:import namespace="http://schemas.microsoft.com/office/2006/documentManagement/types"/>
    <xsd:import namespace="http://schemas.microsoft.com/office/infopath/2007/PartnerControls"/>
    <xsd:element name="Material_x0020_Type" ma:index="8" ma:displayName="Material Type" ma:default="Demos"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Levels" ma:index="9" ma:displayName="Levels" ma:default="L1" ma:format="Dropdown" ma:internalName="Levels">
      <xsd:simpleType>
        <xsd:restriction base="dms:Choice">
          <xsd:enumeration value="L1"/>
          <xsd:enumeration value="L2"/>
          <xsd:enumeration value="L3"/>
          <xsd:enumeration value="General"/>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11"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LongProperties xmlns="http://schemas.microsoft.com/office/2006/metadata/longProperties"/>
</file>

<file path=customXml/item4.xml><?xml version="1.0" encoding="utf-8"?>
<p:properties xmlns:p="http://schemas.microsoft.com/office/2006/metadata/properties" xmlns:xsi="http://www.w3.org/2001/XMLSchema-instance">
  <documentManagement>
    <Category xmlns="01b831b9-3b76-4cc4-bea4-fddf9c228127">Module Artifact</Category>
    <Levels xmlns="01b831b9-3b76-4cc4-bea4-fddf9c228127">L1</Levels>
    <FolderName xmlns="952a6df7-b138-4f89-9bc4-e7a874ea3254" xsi:nil="true"/>
    <Material_x0020_Type xmlns="01b831b9-3b76-4cc4-bea4-fddf9c228127">Class book</Material_x0020_Type>
  </documentManagement>
</p:properties>
</file>

<file path=customXml/itemProps1.xml><?xml version="1.0" encoding="utf-8"?>
<ds:datastoreItem xmlns:ds="http://schemas.openxmlformats.org/officeDocument/2006/customXml" ds:itemID="{76F725A9-6996-463B-9EB3-6DC9202EBCA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1b831b9-3b76-4cc4-bea4-fddf9c228127"/>
    <ds:schemaRef ds:uri="952a6df7-b138-4f89-9bc4-e7a874ea32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B1DF085-DAA5-43D5-989B-0249D35144C4}">
  <ds:schemaRefs>
    <ds:schemaRef ds:uri="http://schemas.microsoft.com/sharepoint/v3/contenttype/forms"/>
  </ds:schemaRefs>
</ds:datastoreItem>
</file>

<file path=customXml/itemProps3.xml><?xml version="1.0" encoding="utf-8"?>
<ds:datastoreItem xmlns:ds="http://schemas.openxmlformats.org/officeDocument/2006/customXml" ds:itemID="{4785481B-FC13-48EB-A5C7-D5363F7E3E94}">
  <ds:schemaRefs>
    <ds:schemaRef ds:uri="http://schemas.microsoft.com/office/2006/metadata/longProperties"/>
  </ds:schemaRefs>
</ds:datastoreItem>
</file>

<file path=customXml/itemProps4.xml><?xml version="1.0" encoding="utf-8"?>
<ds:datastoreItem xmlns:ds="http://schemas.openxmlformats.org/officeDocument/2006/customXml" ds:itemID="{3B5F8444-6268-4D27-A3B0-F8F811B6188E}">
  <ds:schemaRefs>
    <ds:schemaRef ds:uri="http://schemas.microsoft.com/office/2006/metadata/properties"/>
    <ds:schemaRef ds:uri="01b831b9-3b76-4cc4-bea4-fddf9c228127"/>
    <ds:schemaRef ds:uri="952a6df7-b138-4f89-9bc4-e7a874ea3254"/>
  </ds:schemaRefs>
</ds:datastoreItem>
</file>

<file path=docProps/app.xml><?xml version="1.0" encoding="utf-8"?>
<Properties xmlns="http://schemas.openxmlformats.org/officeDocument/2006/extended-properties" xmlns:vt="http://schemas.openxmlformats.org/officeDocument/2006/docPropsVTypes">
  <TotalTime>4665</TotalTime>
  <Words>2572</Words>
  <Application>Microsoft Office PowerPoint</Application>
  <PresentationFormat>On-screen Show (4:3)</PresentationFormat>
  <Paragraphs>216</Paragraphs>
  <Slides>29</Slides>
  <Notes>29</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2_Office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Ajit Jog</dc:creator>
  <cp:lastModifiedBy>Anjana K Pathare</cp:lastModifiedBy>
  <cp:revision>589</cp:revision>
  <cp:lastPrinted>1601-01-01T00:00:00Z</cp:lastPrinted>
  <dcterms:created xsi:type="dcterms:W3CDTF">2008-08-26T07:57:12Z</dcterms:created>
  <dcterms:modified xsi:type="dcterms:W3CDTF">2016-06-06T04:15:18Z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ies>
</file>