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4"/>
  </p:sldMasterIdLst>
  <p:notesMasterIdLst>
    <p:notesMasterId r:id="rId14"/>
  </p:notesMasterIdLst>
  <p:handoutMasterIdLst>
    <p:handoutMasterId r:id="rId15"/>
  </p:handoutMasterIdLst>
  <p:sldIdLst>
    <p:sldId id="265" r:id="rId5"/>
    <p:sldId id="267" r:id="rId6"/>
    <p:sldId id="268" r:id="rId7"/>
    <p:sldId id="269" r:id="rId8"/>
    <p:sldId id="270" r:id="rId9"/>
    <p:sldId id="271" r:id="rId10"/>
    <p:sldId id="272" r:id="rId11"/>
    <p:sldId id="273" r:id="rId12"/>
    <p:sldId id="27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86513" autoAdjust="0"/>
  </p:normalViewPr>
  <p:slideViewPr>
    <p:cSldViewPr snapToGrid="0" showGuides="1">
      <p:cViewPr>
        <p:scale>
          <a:sx n="66" d="100"/>
          <a:sy n="66" d="100"/>
        </p:scale>
        <p:origin x="-1200" y="-636"/>
      </p:cViewPr>
      <p:guideLst>
        <p:guide orient="horz" pos="633"/>
        <p:guide orient="horz" pos="761"/>
        <p:guide pos="18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0" d="100"/>
          <a:sy n="80" d="100"/>
        </p:scale>
        <p:origin x="-1974" y="-96"/>
      </p:cViewPr>
      <p:guideLst>
        <p:guide orient="horz" pos="2668"/>
        <p:guide orient="horz" pos="2592"/>
        <p:guide pos="1049"/>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smtClean="0"/>
              <a:t>DBMS/SQL				                  Getting Started with Database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7/14/2014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653625"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165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097500" y="457200"/>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37506" y="152401"/>
            <a:ext cx="6504607" cy="227610"/>
          </a:xfrm>
          <a:prstGeom prst="rect">
            <a:avLst/>
          </a:prstGeom>
          <a:noFill/>
          <a:ln w="9525">
            <a:noFill/>
            <a:miter lim="800000"/>
            <a:headEnd/>
            <a:tailEnd/>
          </a:ln>
          <a:effectLst/>
        </p:spPr>
        <p:txBody>
          <a:bodyPr lIns="92446" tIns="46223" rIns="92446" bIns="46223" anchor="ctr" anchorCtr="0"/>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Candara" pitchFamily="34" charset="0"/>
                <a:ea typeface="ＭＳ Ｐゴシック" pitchFamily="34" charset="-128"/>
                <a:cs typeface="Arial" pitchFamily="34" charset="0"/>
              </a:rPr>
              <a:t>SSIS 				</a:t>
            </a:r>
            <a:r>
              <a:rPr lang="en-US" sz="1200" b="1" baseline="0" dirty="0" smtClean="0">
                <a:solidFill>
                  <a:schemeClr val="tx1"/>
                </a:solidFill>
                <a:latin typeface="Candara" pitchFamily="34" charset="0"/>
                <a:ea typeface="ＭＳ Ｐゴシック" pitchFamily="34" charset="-128"/>
                <a:cs typeface="Arial" pitchFamily="34" charset="0"/>
              </a:rPr>
              <a:t>           </a:t>
            </a:r>
            <a:r>
              <a:rPr lang="en-US" sz="1200" b="1" dirty="0" smtClean="0">
                <a:solidFill>
                  <a:schemeClr val="tx1"/>
                </a:solidFill>
                <a:latin typeface="Candara" pitchFamily="34" charset="0"/>
                <a:ea typeface="ＭＳ Ｐゴシック" pitchFamily="34" charset="-128"/>
                <a:cs typeface="Arial" pitchFamily="34" charset="0"/>
              </a:rPr>
              <a:t>Handling Package Execution Errors</a:t>
            </a:r>
            <a:endParaRPr lang="en-US" sz="1200" b="1" dirty="0">
              <a:solidFill>
                <a:schemeClr val="tx1"/>
              </a:solidFill>
              <a:latin typeface="Candara" pitchFamily="34" charset="0"/>
              <a:cs typeface="Arial" pitchFamily="34" charset="0"/>
            </a:endParaRPr>
          </a:p>
        </p:txBody>
      </p:sp>
      <p:sp>
        <p:nvSpPr>
          <p:cNvPr id="12" name="Rectangle 14"/>
          <p:cNvSpPr>
            <a:spLocks noChangeArrowheads="1"/>
          </p:cNvSpPr>
          <p:nvPr/>
        </p:nvSpPr>
        <p:spPr bwMode="auto">
          <a:xfrm>
            <a:off x="3606535" y="8353552"/>
            <a:ext cx="2762530" cy="279810"/>
          </a:xfrm>
          <a:prstGeom prst="rect">
            <a:avLst/>
          </a:prstGeom>
          <a:noFill/>
          <a:ln w="9525">
            <a:noFill/>
            <a:miter lim="800000"/>
            <a:headEnd/>
            <a:tailEnd/>
          </a:ln>
          <a:effectLst/>
        </p:spPr>
        <p:txBody>
          <a:bodyPr lIns="92446" tIns="46223" rIns="92446" bIns="46223" anchor="ctr" anchorCtr="0"/>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ndara" pitchFamily="34" charset="0"/>
                <a:cs typeface="Arial" pitchFamily="34" charset="0"/>
              </a:rPr>
              <a:t>		 Page 03-</a:t>
            </a:r>
            <a:fld id="{BD9FB300-F9DC-4669-88F4-967ABA23CC04}" type="slidenum">
              <a:rPr lang="en-US" sz="1200" smtClean="0">
                <a:latin typeface="Candar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200" dirty="0" smtClean="0">
                <a:latin typeface="Candara" pitchFamily="34" charset="0"/>
                <a:cs typeface="Arial" pitchFamily="34" charset="0"/>
              </a:rPr>
              <a:t> </a:t>
            </a: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000" kern="1200">
        <a:solidFill>
          <a:schemeClr val="tx1"/>
        </a:solidFill>
        <a:latin typeface="Candara" pitchFamily="34" charset="0"/>
        <a:ea typeface="+mn-ea"/>
        <a:cs typeface="Arial" pitchFamily="34" charset="0"/>
      </a:defRPr>
    </a:lvl1pPr>
    <a:lvl2pPr marL="457200" algn="l" defTabSz="914400" rtl="0" eaLnBrk="1" latinLnBrk="0" hangingPunct="1">
      <a:defRPr sz="1000" kern="1200">
        <a:solidFill>
          <a:schemeClr val="tx1"/>
        </a:solidFill>
        <a:latin typeface="Candara" pitchFamily="34" charset="0"/>
        <a:ea typeface="+mn-ea"/>
        <a:cs typeface="Arial" pitchFamily="34" charset="0"/>
      </a:defRPr>
    </a:lvl2pPr>
    <a:lvl3pPr marL="914400" algn="l" defTabSz="914400" rtl="0" eaLnBrk="1" latinLnBrk="0" hangingPunct="1">
      <a:defRPr sz="1000" kern="1200">
        <a:solidFill>
          <a:schemeClr val="tx1"/>
        </a:solidFill>
        <a:latin typeface="Candara" pitchFamily="34" charset="0"/>
        <a:ea typeface="+mn-ea"/>
        <a:cs typeface="Arial" pitchFamily="34" charset="0"/>
      </a:defRPr>
    </a:lvl3pPr>
    <a:lvl4pPr marL="1371600" algn="l" defTabSz="914400" rtl="0" eaLnBrk="1" latinLnBrk="0" hangingPunct="1">
      <a:defRPr sz="1000" kern="1200">
        <a:solidFill>
          <a:schemeClr val="tx1"/>
        </a:solidFill>
        <a:latin typeface="Candara" pitchFamily="34" charset="0"/>
        <a:ea typeface="+mn-ea"/>
        <a:cs typeface="Arial" pitchFamily="34" charset="0"/>
      </a:defRPr>
    </a:lvl4pPr>
    <a:lvl5pPr marL="1828800" algn="l" defTabSz="914400" rtl="0" eaLnBrk="1" latinLnBrk="0" hangingPunct="1">
      <a:defRPr sz="10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4350" y="673925"/>
            <a:ext cx="4572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20" name="Rectangle 3"/>
          <p:cNvSpPr txBox="1">
            <a:spLocks noGrp="1" noRot="1" noChangeAspect="1" noChangeArrowheads="1" noTextEdit="1"/>
          </p:cNvSpPr>
          <p:nvPr>
            <p:ph type="sldImg"/>
          </p:nvPr>
        </p:nvSpPr>
        <p:spPr>
          <a:xfrm>
            <a:off x="1661338" y="602288"/>
            <a:ext cx="4670425" cy="3503612"/>
          </a:xfr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8" name="Rectangle 3"/>
          <p:cNvSpPr txBox="1">
            <a:spLocks noGrp="1" noRot="1" noChangeAspect="1" noChangeArrowheads="1" noTextEdit="1"/>
          </p:cNvSpPr>
          <p:nvPr>
            <p:ph type="sldImg"/>
          </p:nvPr>
        </p:nvSpPr>
        <p:spPr>
          <a:xfrm>
            <a:off x="1651300" y="673925"/>
            <a:ext cx="4572000" cy="3429000"/>
          </a:xfrm>
          <a:ln/>
        </p:spPr>
      </p:sp>
      <p:sp>
        <p:nvSpPr>
          <p:cNvPr id="36869" name="Rectangle 5"/>
          <p:cNvSpPr>
            <a:spLocks noGrp="1" noChangeArrowheads="1"/>
          </p:cNvSpPr>
          <p:nvPr>
            <p:ph type="body" idx="1"/>
          </p:nvPr>
        </p:nvSpPr>
        <p:spPr>
          <a:noFill/>
          <a:ln/>
        </p:spPr>
        <p:txBody>
          <a:bodyPr/>
          <a:lstStyle/>
          <a:p>
            <a:r>
              <a:rPr lang="en-IN" b="1" dirty="0" smtClean="0"/>
              <a:t>Error and Truncation Options </a:t>
            </a:r>
          </a:p>
          <a:p>
            <a:r>
              <a:rPr lang="en-IN" dirty="0" smtClean="0"/>
              <a:t>Errors </a:t>
            </a:r>
            <a:r>
              <a:rPr lang="en-IN" dirty="0" smtClean="0"/>
              <a:t>fall into one of two categories: errors or truncations. An error indicates an unequivocal failure, and generates a NULL result. Such errors can include data conversion errors or expression evaluation errors. For example, an attempt to convert a string that contains alphabetical characters to a number causes an error. Data conversions, expression evaluations, and assignments of expression results to variables, properties, and data columns may fail because of illegal casts and incompatible data types. For more information see, Cast (SSIS), Implicit Data Type Conversion in Expressions, and Integration Services Data Types.</a:t>
            </a:r>
          </a:p>
          <a:p>
            <a:r>
              <a:rPr lang="en-IN" dirty="0" smtClean="0"/>
              <a:t>A truncation is less serious than an error. A truncation generates results that might be usable or even desirable. You can elect to treat truncations as errors or as acceptable conditions. For example, if you are inserting a 15-character string into a column that is only one character wide, you can elect to truncate the string.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Rectangle 3"/>
          <p:cNvSpPr txBox="1">
            <a:spLocks noGrp="1" noRot="1" noChangeAspect="1" noChangeArrowheads="1" noTextEdit="1"/>
          </p:cNvSpPr>
          <p:nvPr>
            <p:ph type="sldImg"/>
          </p:nvPr>
        </p:nvSpPr>
        <p:spPr>
          <a:xfrm>
            <a:off x="1651300" y="673925"/>
            <a:ext cx="4572000" cy="3429000"/>
          </a:xfrm>
          <a:ln/>
        </p:spPr>
      </p:sp>
      <p:sp>
        <p:nvSpPr>
          <p:cNvPr id="136195" name="Rectangle 3"/>
          <p:cNvSpPr>
            <a:spLocks noGrp="1" noChangeArrowheads="1"/>
          </p:cNvSpPr>
          <p:nvPr>
            <p:ph type="body" idx="1"/>
          </p:nvPr>
        </p:nvSpPr>
        <p:spPr>
          <a:noFill/>
          <a:ln/>
        </p:spPr>
        <p:txBody>
          <a:bodyPr/>
          <a:lstStyle/>
          <a:p>
            <a:r>
              <a:rPr lang="en-IN" dirty="0" smtClean="0"/>
              <a:t>You can configure how sources, transformations, and destinations handle errors and truncations. </a:t>
            </a:r>
          </a:p>
          <a:p>
            <a:r>
              <a:rPr lang="en-IN" dirty="0" smtClean="0"/>
              <a:t>The </a:t>
            </a:r>
            <a:r>
              <a:rPr lang="en-IN" dirty="0" smtClean="0"/>
              <a:t>following describes the options.</a:t>
            </a:r>
          </a:p>
          <a:p>
            <a:pPr>
              <a:buFont typeface="Times New Roman" pitchFamily="18" charset="0"/>
              <a:buChar char="•"/>
            </a:pPr>
            <a:r>
              <a:rPr lang="en-IN" b="1" dirty="0" smtClean="0"/>
              <a:t>Fail </a:t>
            </a:r>
            <a:r>
              <a:rPr lang="en-IN" b="1" dirty="0" smtClean="0"/>
              <a:t>Component:</a:t>
            </a:r>
            <a:r>
              <a:rPr lang="en-IN" dirty="0" smtClean="0"/>
              <a:t>  The Data Flow task fails when an error or a truncation occurs. Failure is the default option for an error and a truncation.</a:t>
            </a:r>
          </a:p>
          <a:p>
            <a:pPr>
              <a:buFont typeface="Times New Roman" pitchFamily="18" charset="0"/>
              <a:buChar char="•"/>
            </a:pPr>
            <a:r>
              <a:rPr lang="en-IN" b="1" dirty="0" smtClean="0"/>
              <a:t>Ignore Failure:     </a:t>
            </a:r>
            <a:r>
              <a:rPr lang="en-IN" dirty="0" smtClean="0"/>
              <a:t>The error or the truncation is ignored and the data row is directed to the output of the transformation or source. </a:t>
            </a:r>
          </a:p>
          <a:p>
            <a:pPr>
              <a:buFont typeface="Times New Roman" pitchFamily="18" charset="0"/>
              <a:buChar char="•"/>
            </a:pPr>
            <a:r>
              <a:rPr lang="en-IN" b="1" dirty="0" smtClean="0"/>
              <a:t>Redirect Row:      </a:t>
            </a:r>
            <a:r>
              <a:rPr lang="en-IN" dirty="0" smtClean="0"/>
              <a:t>The error or the truncation data row is directed to the error output of the source, transformation, or destination.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3"/>
          <p:cNvSpPr txBox="1">
            <a:spLocks noGrp="1" noRot="1" noChangeAspect="1" noChangeArrowheads="1" noTextEdit="1"/>
          </p:cNvSpPr>
          <p:nvPr>
            <p:ph type="sldImg"/>
          </p:nvPr>
        </p:nvSpPr>
        <p:spPr>
          <a:xfrm>
            <a:off x="1651300" y="673925"/>
            <a:ext cx="4572000" cy="3429000"/>
          </a:xfrm>
          <a:ln/>
        </p:spPr>
      </p:sp>
      <p:sp>
        <p:nvSpPr>
          <p:cNvPr id="134147" name="Rectangle 3"/>
          <p:cNvSpPr>
            <a:spLocks noGrp="1" noChangeArrowheads="1"/>
          </p:cNvSpPr>
          <p:nvPr>
            <p:ph type="body" idx="1"/>
          </p:nvPr>
        </p:nvSpPr>
        <p:spPr>
          <a:noFill/>
          <a:ln/>
        </p:spPr>
        <p:txBody>
          <a:bodyPr/>
          <a:lstStyle/>
          <a:p>
            <a:r>
              <a:rPr lang="en-IN" smtClean="0"/>
              <a:t>In addition to the data columns, the error output includes the </a:t>
            </a:r>
            <a:r>
              <a:rPr lang="en-IN" b="1" smtClean="0"/>
              <a:t>ErrorCode</a:t>
            </a:r>
            <a:r>
              <a:rPr lang="en-IN" smtClean="0"/>
              <a:t> and </a:t>
            </a:r>
            <a:r>
              <a:rPr lang="en-IN" b="1" smtClean="0"/>
              <a:t>ErrorColumn</a:t>
            </a:r>
            <a:r>
              <a:rPr lang="en-IN" smtClean="0"/>
              <a:t> columns. The </a:t>
            </a:r>
            <a:r>
              <a:rPr lang="en-IN" b="1" smtClean="0"/>
              <a:t>ErrorCode</a:t>
            </a:r>
            <a:r>
              <a:rPr lang="en-IN" smtClean="0"/>
              <a:t> column identifies the error and the </a:t>
            </a:r>
            <a:r>
              <a:rPr lang="en-IN" b="1" smtClean="0"/>
              <a:t>ErrorColumn</a:t>
            </a:r>
            <a:r>
              <a:rPr lang="en-IN" smtClean="0"/>
              <a:t> contains the lineage identifier of the error column. To view the metadata of these columns, click the path that connects the error output to the next component in the data flow. Under some circumstances, the value of the </a:t>
            </a:r>
            <a:r>
              <a:rPr lang="en-IN" b="1" smtClean="0"/>
              <a:t>ErrorColumn</a:t>
            </a:r>
            <a:r>
              <a:rPr lang="en-IN" smtClean="0"/>
              <a:t> column is set to zero. This occurs when the error condition affects the entire row instead of a single column.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3"/>
          <p:cNvSpPr txBox="1">
            <a:spLocks noGrp="1" noRot="1" noChangeAspect="1" noChangeArrowheads="1" noTextEdit="1"/>
          </p:cNvSpPr>
          <p:nvPr>
            <p:ph type="sldImg"/>
          </p:nvPr>
        </p:nvSpPr>
        <p:spPr>
          <a:xfrm>
            <a:off x="1651300" y="673925"/>
            <a:ext cx="4572000" cy="3429000"/>
          </a:xfrm>
          <a:ln/>
        </p:spPr>
      </p:sp>
      <p:sp>
        <p:nvSpPr>
          <p:cNvPr id="138243" name="Rectangle 3"/>
          <p:cNvSpPr>
            <a:spLocks noGrp="1" noChangeArrowheads="1"/>
          </p:cNvSpPr>
          <p:nvPr>
            <p:ph type="body" idx="1"/>
          </p:nvPr>
        </p:nvSpPr>
        <p:spPr>
          <a:noFill/>
          <a:ln/>
        </p:spPr>
        <p:txBody>
          <a:bodyPr/>
          <a:lstStyle/>
          <a:p>
            <a:endParaRPr lang="en-I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90" name="Rectangle 3"/>
          <p:cNvSpPr txBox="1">
            <a:spLocks noGrp="1" noRot="1" noChangeAspect="1" noChangeArrowheads="1" noTextEdit="1"/>
          </p:cNvSpPr>
          <p:nvPr>
            <p:ph type="sldImg"/>
          </p:nvPr>
        </p:nvSpPr>
        <p:spPr>
          <a:xfrm>
            <a:off x="1651300" y="673925"/>
            <a:ext cx="4572000" cy="3429000"/>
          </a:xfrm>
          <a:ln/>
        </p:spPr>
      </p:sp>
      <p:sp>
        <p:nvSpPr>
          <p:cNvPr id="140291" name="Rectangle 3"/>
          <p:cNvSpPr>
            <a:spLocks noGrp="1" noChangeArrowheads="1"/>
          </p:cNvSpPr>
          <p:nvPr>
            <p:ph type="body" idx="1"/>
          </p:nvPr>
        </p:nvSpPr>
        <p:spPr>
          <a:noFill/>
          <a:ln/>
        </p:spPr>
        <p:txBody>
          <a:bodyPr/>
          <a:lstStyle/>
          <a:p>
            <a:r>
              <a:rPr lang="en-IN" dirty="0" smtClean="0"/>
              <a:t>There are lots of event/event handlers which we can make use of during the package execution. Among all those events/event handlers, two of them are very important </a:t>
            </a:r>
            <a:r>
              <a:rPr lang="en-IN" dirty="0" err="1" smtClean="0"/>
              <a:t>for</a:t>
            </a:r>
            <a:r>
              <a:rPr lang="en-IN" b="1" dirty="0" err="1" smtClean="0"/>
              <a:t>logging</a:t>
            </a:r>
            <a:r>
              <a:rPr lang="en-IN" b="1" dirty="0" smtClean="0"/>
              <a:t> the custom errors; </a:t>
            </a:r>
            <a:r>
              <a:rPr lang="en-IN" dirty="0" smtClean="0"/>
              <a:t>which may occur due to failure of some of the tasks of a package.</a:t>
            </a:r>
          </a:p>
          <a:p>
            <a:r>
              <a:rPr lang="en-IN" dirty="0" smtClean="0"/>
              <a:t/>
            </a:r>
            <a:br>
              <a:rPr lang="en-IN" dirty="0" smtClean="0"/>
            </a:br>
            <a:r>
              <a:rPr lang="en-IN" dirty="0" smtClean="0"/>
              <a:t>We </a:t>
            </a:r>
            <a:r>
              <a:rPr lang="en-IN" dirty="0" smtClean="0"/>
              <a:t>may be required to log such errors once upon the failure of the complete package or we may want it for each &amp; every task failed during the package execution.</a:t>
            </a:r>
          </a:p>
          <a:p>
            <a:r>
              <a:rPr lang="en-IN" dirty="0" smtClean="0"/>
              <a:t>So depending upon these requirements we have two types of event handlers in SSIS:</a:t>
            </a:r>
          </a:p>
          <a:p>
            <a:r>
              <a:rPr lang="en-IN" dirty="0" smtClean="0"/>
              <a:t>1.      </a:t>
            </a:r>
            <a:r>
              <a:rPr lang="en-IN" b="1" dirty="0" err="1" smtClean="0"/>
              <a:t>OnError</a:t>
            </a:r>
            <a:endParaRPr lang="en-IN" dirty="0" smtClean="0"/>
          </a:p>
          <a:p>
            <a:r>
              <a:rPr lang="en-IN" dirty="0" smtClean="0"/>
              <a:t>2.      </a:t>
            </a:r>
            <a:r>
              <a:rPr lang="en-IN" b="1" dirty="0" err="1" smtClean="0"/>
              <a:t>OnTaskFailed</a:t>
            </a:r>
            <a:endParaRPr lang="en-IN" b="1"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2" name="Rectangle 1"/>
          <p:cNvSpPr txBox="1">
            <a:spLocks noGrp="1" noRot="1" noChangeAspect="1" noChangeArrowheads="1" noTextEdit="1"/>
          </p:cNvSpPr>
          <p:nvPr>
            <p:ph type="sldImg"/>
          </p:nvPr>
        </p:nvSpPr>
        <p:spPr>
          <a:xfrm>
            <a:off x="1661338" y="602288"/>
            <a:ext cx="4670425" cy="3503612"/>
          </a:xfr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6" name="Rectangle 1"/>
          <p:cNvSpPr txBox="1">
            <a:spLocks noGrp="1" noRot="1" noChangeAspect="1" noChangeArrowheads="1" noTextEdit="1"/>
          </p:cNvSpPr>
          <p:nvPr>
            <p:ph type="sldImg"/>
          </p:nvPr>
        </p:nvSpPr>
        <p:spPr>
          <a:xfrm>
            <a:off x="1649463" y="602288"/>
            <a:ext cx="4670425" cy="3503612"/>
          </a:xfrm>
          <a:ln/>
        </p:spPr>
      </p:sp>
      <p:sp>
        <p:nvSpPr>
          <p:cNvPr id="59415" name="Rectangle 2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7/14/2014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27942"/>
          </a:xfrm>
        </p:spPr>
        <p:txBody>
          <a:bodyPr/>
          <a:lstStyle>
            <a:lvl1pPr>
              <a:defRPr b="1"/>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7/14/2014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69746" y="1193574"/>
            <a:ext cx="2057400" cy="4918075"/>
          </a:xfrm>
        </p:spPr>
        <p:txBody>
          <a:bodyPr vert="eaVert"/>
          <a:lstStyle>
            <a:lvl1pPr>
              <a:defRPr b="1"/>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97546" y="1193574"/>
            <a:ext cx="6019800" cy="491807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7/14/2014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074997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hasCustomPrompt="1"/>
          </p:nvPr>
        </p:nvSpPr>
        <p:spPr>
          <a:xfrm>
            <a:off x="1672070" y="3000836"/>
            <a:ext cx="5652089" cy="1143008"/>
          </a:xfrm>
        </p:spPr>
        <p:txBody>
          <a:bodyPr wrap="square" anchor="t" anchorCtr="0">
            <a:noAutofit/>
          </a:bodyPr>
          <a:lstStyle>
            <a:lvl1pPr marL="0" indent="0" algn="l">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 template</a:t>
            </a:r>
            <a:endParaRPr lang="en-IN" dirty="0"/>
          </a:p>
        </p:txBody>
      </p:sp>
      <p:sp>
        <p:nvSpPr>
          <p:cNvPr id="2" name="Title 1"/>
          <p:cNvSpPr>
            <a:spLocks noGrp="1"/>
          </p:cNvSpPr>
          <p:nvPr>
            <p:ph type="ctrTitle" hasCustomPrompt="1"/>
          </p:nvPr>
        </p:nvSpPr>
        <p:spPr>
          <a:xfrm>
            <a:off x="1672070" y="1687056"/>
            <a:ext cx="5652089" cy="1285884"/>
          </a:xfrm>
          <a:prstGeom prst="rect">
            <a:avLst/>
          </a:prstGeom>
        </p:spPr>
        <p:txBody>
          <a:bodyPr anchor="ctr" anchorCtr="0"/>
          <a:lstStyle>
            <a:lvl1pPr>
              <a:lnSpc>
                <a:spcPts val="4200"/>
              </a:lnSpc>
              <a:defRPr sz="4000">
                <a:solidFill>
                  <a:schemeClr val="tx2"/>
                </a:solidFill>
              </a:defRPr>
            </a:lvl1pPr>
          </a:lstStyle>
          <a:p>
            <a:r>
              <a:rPr lang="en-US" dirty="0" smtClean="0"/>
              <a:t>Click to edit Master title style template</a:t>
            </a:r>
            <a:endParaRPr lang="en-IN" dirty="0"/>
          </a:p>
        </p:txBody>
      </p:sp>
      <p:pic>
        <p:nvPicPr>
          <p:cNvPr id="8" name="Picture 7" descr="bark-side.png"/>
          <p:cNvPicPr>
            <a:picLocks noChangeAspect="1"/>
          </p:cNvPicPr>
          <p:nvPr userDrawn="1"/>
        </p:nvPicPr>
        <p:blipFill>
          <a:blip r:embed="rId2" cstate="print"/>
          <a:srcRect l="42368" t="28241" r="39297" b="25987"/>
          <a:stretch>
            <a:fillRect/>
          </a:stretch>
        </p:blipFill>
        <p:spPr>
          <a:xfrm>
            <a:off x="-9144" y="-9144"/>
            <a:ext cx="1060825" cy="3531140"/>
          </a:xfrm>
          <a:prstGeom prst="rect">
            <a:avLst/>
          </a:prstGeom>
        </p:spPr>
      </p:pic>
      <p:pic>
        <p:nvPicPr>
          <p:cNvPr id="9" name="Picture 8" descr="logo.png"/>
          <p:cNvPicPr>
            <a:picLocks noChangeAspect="1"/>
          </p:cNvPicPr>
          <p:nvPr userDrawn="1"/>
        </p:nvPicPr>
        <p:blipFill>
          <a:blip r:embed="rId3"/>
          <a:stretch>
            <a:fillRect/>
          </a:stretch>
        </p:blipFill>
        <p:spPr>
          <a:xfrm>
            <a:off x="7359110" y="274036"/>
            <a:ext cx="1450834" cy="576168"/>
          </a:xfrm>
          <a:prstGeom prst="rect">
            <a:avLst/>
          </a:prstGeom>
        </p:spPr>
      </p:pic>
      <p:pic>
        <p:nvPicPr>
          <p:cNvPr id="11" name="Picture 10" descr="iLEARN_logo.jpg"/>
          <p:cNvPicPr>
            <a:picLocks noChangeAspect="1"/>
          </p:cNvPicPr>
          <p:nvPr userDrawn="1"/>
        </p:nvPicPr>
        <p:blipFill>
          <a:blip r:embed="rId4" cstate="print"/>
          <a:stretch>
            <a:fillRect/>
          </a:stretch>
        </p:blipFill>
        <p:spPr>
          <a:xfrm>
            <a:off x="7458077" y="6163505"/>
            <a:ext cx="1415290" cy="5400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214422"/>
            <a:ext cx="8229600" cy="4892040"/>
          </a:xfrm>
        </p:spPr>
        <p:txBody>
          <a:bodyPr/>
          <a:lstStyle>
            <a:lvl1pPr marL="347663" indent="-347663">
              <a:buClr>
                <a:srgbClr val="FF9900"/>
              </a:buClr>
              <a:defRPr sz="2000" b="1">
                <a:solidFill>
                  <a:schemeClr val="tx2"/>
                </a:solidFill>
              </a:defRPr>
            </a:lvl1pPr>
            <a:lvl2pPr marL="739775" indent="-292100">
              <a:buClr>
                <a:srgbClr val="FF9900"/>
              </a:buClr>
              <a:defRPr sz="1800">
                <a:solidFill>
                  <a:schemeClr val="tx2"/>
                </a:solidFill>
              </a:defRPr>
            </a:lvl2pPr>
            <a:lvl3pPr marL="1089025" indent="-279400" algn="l" defTabSz="914400" rtl="0" eaLnBrk="1" latinLnBrk="0" hangingPunct="1">
              <a:spcBef>
                <a:spcPct val="20000"/>
              </a:spcBef>
              <a:buClr>
                <a:srgbClr val="FF9900"/>
              </a:buClr>
              <a:buFont typeface="Arial" pitchFamily="34" charset="0"/>
              <a:defRPr lang="en-US" sz="1600" kern="1200" dirty="0" smtClean="0">
                <a:solidFill>
                  <a:schemeClr val="tx2"/>
                </a:solidFill>
                <a:latin typeface="Arial" pitchFamily="34" charset="0"/>
                <a:ea typeface="+mn-ea"/>
                <a:cs typeface="Arial" pitchFamily="34" charset="0"/>
              </a:defRPr>
            </a:lvl3pPr>
            <a:lvl4pPr marL="1422400" indent="-260350" algn="l" defTabSz="914400" rtl="0" eaLnBrk="1" latinLnBrk="0" hangingPunct="1">
              <a:spcBef>
                <a:spcPct val="20000"/>
              </a:spcBef>
              <a:buClr>
                <a:srgbClr val="FF9900"/>
              </a:buClr>
              <a:buFont typeface="Arial" pitchFamily="34" charset="0"/>
              <a:defRPr lang="en-US" sz="1400" kern="1200" dirty="0" smtClean="0">
                <a:solidFill>
                  <a:schemeClr val="tx2"/>
                </a:solidFill>
                <a:latin typeface="Arial" pitchFamily="34" charset="0"/>
                <a:ea typeface="+mn-ea"/>
                <a:cs typeface="Arial" pitchFamily="34" charset="0"/>
              </a:defRPr>
            </a:lvl4pPr>
            <a:lvl5pPr marL="1771650" indent="-131763">
              <a:buClr>
                <a:srgbClr val="FF9900"/>
              </a:buClr>
              <a:defRPr lang="en-IN" sz="1200" kern="1200" dirty="0">
                <a:solidFill>
                  <a:schemeClr val="tx2"/>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marL="1076325" lvl="2" indent="-266700" algn="l" defTabSz="914400" rtl="0" eaLnBrk="1" latinLnBrk="0" hangingPunct="1">
              <a:spcBef>
                <a:spcPct val="20000"/>
              </a:spcBef>
              <a:buClr>
                <a:srgbClr val="FF9900"/>
              </a:buClr>
              <a:buFont typeface="Arial" pitchFamily="34" charset="0"/>
              <a:buChar char="•"/>
            </a:pPr>
            <a:r>
              <a:rPr lang="en-US" dirty="0" smtClean="0"/>
              <a:t>Third level</a:t>
            </a:r>
          </a:p>
          <a:p>
            <a:pPr marL="1438275" lvl="3" indent="-276225" algn="l" defTabSz="914400" rtl="0" eaLnBrk="1" latinLnBrk="0" hangingPunct="1">
              <a:spcBef>
                <a:spcPct val="20000"/>
              </a:spcBef>
              <a:buClr>
                <a:srgbClr val="FF9900"/>
              </a:buClr>
              <a:buFont typeface="Arial" pitchFamily="34" charset="0"/>
              <a:buChar char="–"/>
            </a:pPr>
            <a:r>
              <a:rPr lang="en-US" dirty="0" smtClean="0"/>
              <a:t>Fourth level</a:t>
            </a:r>
          </a:p>
          <a:p>
            <a:pPr marL="1790700" lvl="4" indent="-266700" algn="l" defTabSz="914400" rtl="0" eaLnBrk="1" latinLnBrk="0" hangingPunct="1">
              <a:spcBef>
                <a:spcPct val="20000"/>
              </a:spcBef>
              <a:buClr>
                <a:srgbClr val="FF9900"/>
              </a:buClr>
              <a:buFont typeface="Arial" pitchFamily="34" charset="0"/>
              <a:buChar char="»"/>
            </a:pPr>
            <a:r>
              <a:rPr lang="en-US" dirty="0" smtClean="0"/>
              <a:t>Fifth level</a:t>
            </a:r>
            <a:endParaRPr lang="en-IN" dirty="0"/>
          </a:p>
        </p:txBody>
      </p:sp>
      <p:sp>
        <p:nvSpPr>
          <p:cNvPr id="4" name="Title Placeholder 1"/>
          <p:cNvSpPr>
            <a:spLocks noGrp="1"/>
          </p:cNvSpPr>
          <p:nvPr>
            <p:ph type="title"/>
          </p:nvPr>
        </p:nvSpPr>
        <p:spPr>
          <a:xfrm>
            <a:off x="285720" y="64008"/>
            <a:ext cx="6858048" cy="857255"/>
          </a:xfrm>
          <a:prstGeom prst="rect">
            <a:avLst/>
          </a:prstGeom>
        </p:spPr>
        <p:txBody>
          <a:bodyPr vert="horz" lIns="91440" tIns="45720" rIns="91440" bIns="45720" rtlCol="0" anchor="ctr" anchorCtr="0">
            <a:noAutofit/>
          </a:bodyPr>
          <a:lstStyle/>
          <a:p>
            <a:r>
              <a:rPr lang="en-US" dirty="0" smtClean="0"/>
              <a:t>Click to edit Master title style</a:t>
            </a:r>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71484"/>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93688" y="1208088"/>
            <a:ext cx="8229600" cy="4525963"/>
          </a:xfrm>
        </p:spPr>
        <p:txBody>
          <a:bodyPr/>
          <a:lstStyle>
            <a:lvl1pPr marL="342900" indent="-342900" algn="l" defTabSz="914400" rtl="0" eaLnBrk="1" latinLnBrk="0" hangingPunct="1">
              <a:spcBef>
                <a:spcPct val="20000"/>
              </a:spcBef>
              <a:buClr>
                <a:srgbClr val="00A1E4"/>
              </a:buClr>
              <a:buFont typeface="Wingdings" pitchFamily="2" charset="2"/>
              <a:buChar char="Ø"/>
              <a:defRPr lang="en-US" sz="1800" b="1" kern="1200" dirty="0" smtClean="0">
                <a:solidFill>
                  <a:schemeClr val="tx1"/>
                </a:solidFill>
                <a:latin typeface="Candara" panose="020E0502030303020204" pitchFamily="34" charset="0"/>
                <a:ea typeface="+mn-ea"/>
                <a:cs typeface="+mn-cs"/>
              </a:defRPr>
            </a:lvl1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7/14/2014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7/14/2014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42456"/>
          </a:xfrm>
        </p:spPr>
        <p:txBody>
          <a:bodyPr/>
          <a:lstStyle>
            <a:lvl1pPr>
              <a:defRPr b="1"/>
            </a:lvl1pPr>
          </a:lstStyle>
          <a:p>
            <a:r>
              <a:rPr lang="en-US" smtClean="0"/>
              <a:t>Click to edit Master title style</a:t>
            </a:r>
            <a:endParaRPr lang="en-US"/>
          </a:p>
        </p:txBody>
      </p:sp>
      <p:sp>
        <p:nvSpPr>
          <p:cNvPr id="3" name="Content Placeholder 2"/>
          <p:cNvSpPr>
            <a:spLocks noGrp="1"/>
          </p:cNvSpPr>
          <p:nvPr>
            <p:ph sz="half" idx="1"/>
          </p:nvPr>
        </p:nvSpPr>
        <p:spPr>
          <a:xfrm>
            <a:off x="283032" y="1193808"/>
            <a:ext cx="4038600" cy="4525963"/>
          </a:xfrm>
        </p:spPr>
        <p:txBody>
          <a:bodyPr/>
          <a:lstStyle>
            <a:lvl1pPr>
              <a:defRPr sz="1800">
                <a:solidFill>
                  <a:schemeClr val="tx1"/>
                </a:solidFill>
              </a:defRPr>
            </a:lvl1pPr>
            <a:lvl2pPr>
              <a:defRPr sz="1600">
                <a:solidFill>
                  <a:schemeClr val="tx1"/>
                </a:solidFill>
              </a:defRPr>
            </a:lvl2pPr>
            <a:lvl3pPr>
              <a:defRPr sz="1200">
                <a:solidFill>
                  <a:schemeClr val="tx1"/>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474032" y="1193808"/>
            <a:ext cx="4038600" cy="4525963"/>
          </a:xfrm>
        </p:spPr>
        <p:txBody>
          <a:bodyPr/>
          <a:lstStyle>
            <a:lvl1pPr>
              <a:defRPr sz="1800"/>
            </a:lvl1pPr>
            <a:lvl2pPr>
              <a:defRPr sz="1600"/>
            </a:lvl2pPr>
            <a:lvl3pPr>
              <a:defRPr sz="12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7/14/2014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42456"/>
          </a:xfrm>
        </p:spPr>
        <p:txBody>
          <a:bodyPr/>
          <a:lstStyle>
            <a:lvl1pPr>
              <a:defRPr b="1"/>
            </a:lvl1pPr>
          </a:lstStyle>
          <a:p>
            <a:r>
              <a:rPr lang="en-US" dirty="0" smtClean="0"/>
              <a:t>Click to edit Master title style</a:t>
            </a:r>
            <a:endParaRPr lang="en-US" dirty="0"/>
          </a:p>
        </p:txBody>
      </p:sp>
      <p:sp>
        <p:nvSpPr>
          <p:cNvPr id="3" name="Text Placeholder 2"/>
          <p:cNvSpPr>
            <a:spLocks noGrp="1"/>
          </p:cNvSpPr>
          <p:nvPr>
            <p:ph type="body" idx="1"/>
          </p:nvPr>
        </p:nvSpPr>
        <p:spPr>
          <a:xfrm>
            <a:off x="293688" y="1208088"/>
            <a:ext cx="4040188" cy="639762"/>
          </a:xfrm>
        </p:spPr>
        <p:txBody>
          <a:bodyPr anchor="ctr" anchorCtr="0">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83032" y="1957165"/>
            <a:ext cx="4040188" cy="3951288"/>
          </a:xfrm>
        </p:spPr>
        <p:txBody>
          <a:bodyPr/>
          <a:lstStyle>
            <a:lvl1pPr>
              <a:defRPr sz="1800"/>
            </a:lvl1pPr>
            <a:lvl2pPr>
              <a:defRPr sz="1600"/>
            </a:lvl2pPr>
            <a:lvl3pPr>
              <a:defRPr sz="12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3"/>
          </p:nvPr>
        </p:nvSpPr>
        <p:spPr>
          <a:xfrm>
            <a:off x="4688568" y="1208088"/>
            <a:ext cx="4041775" cy="639762"/>
          </a:xfrm>
        </p:spPr>
        <p:txBody>
          <a:bodyPr anchor="ctr" anchorCtr="0">
            <a:normAutofit/>
          </a:bodyPr>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1957165"/>
            <a:ext cx="4041775" cy="3951288"/>
          </a:xfrm>
        </p:spPr>
        <p:txBody>
          <a:bodyPr>
            <a:normAutofit/>
          </a:bodyPr>
          <a:lstStyle>
            <a:lvl1pPr algn="l" defTabSz="914400" rtl="0" eaLnBrk="1" latinLnBrk="0" hangingPunct="1">
              <a:spcBef>
                <a:spcPct val="20000"/>
              </a:spcBef>
              <a:buClr>
                <a:srgbClr val="00A1E4"/>
              </a:buClr>
              <a:defRPr lang="en-US" sz="1800" b="1" kern="1200" dirty="0" smtClean="0">
                <a:solidFill>
                  <a:schemeClr val="tx1"/>
                </a:solidFill>
                <a:latin typeface="Candara" panose="020E0502030303020204" pitchFamily="34" charset="0"/>
                <a:ea typeface="+mn-ea"/>
                <a:cs typeface="+mn-cs"/>
              </a:defRPr>
            </a:lvl1pPr>
            <a:lvl2pPr algn="l" defTabSz="914400" rtl="0" eaLnBrk="1" latinLnBrk="0" hangingPunct="1">
              <a:spcBef>
                <a:spcPct val="20000"/>
              </a:spcBef>
              <a:buClr>
                <a:srgbClr val="00A1E4"/>
              </a:buClr>
              <a:defRPr lang="en-US" sz="1600" b="1" kern="1200" dirty="0" smtClean="0">
                <a:solidFill>
                  <a:schemeClr val="tx1"/>
                </a:solidFill>
                <a:latin typeface="Candara" panose="020E0502030303020204" pitchFamily="34" charset="0"/>
                <a:ea typeface="+mn-ea"/>
                <a:cs typeface="+mn-cs"/>
              </a:defRPr>
            </a:lvl2pPr>
            <a:lvl3pPr algn="l" defTabSz="914400" rtl="0" eaLnBrk="1" latinLnBrk="0" hangingPunct="1">
              <a:spcBef>
                <a:spcPct val="20000"/>
              </a:spcBef>
              <a:buClr>
                <a:srgbClr val="00A1E4"/>
              </a:buClr>
              <a:defRPr lang="en-US" sz="1200" b="1" kern="1200" dirty="0" smtClean="0">
                <a:solidFill>
                  <a:schemeClr val="tx1"/>
                </a:solidFill>
                <a:latin typeface="Candara" panose="020E0502030303020204" pitchFamily="34" charset="0"/>
                <a:ea typeface="+mn-ea"/>
                <a:cs typeface="+mn-cs"/>
              </a:defRPr>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7/14/2014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42456"/>
          </a:xfrm>
        </p:spPr>
        <p:txBody>
          <a:bodyPr/>
          <a:lstStyle>
            <a:lvl1pPr>
              <a:defRPr b="1"/>
            </a:lvl1p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7/14/2014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7/14/2014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3688" y="1208088"/>
            <a:ext cx="3008313" cy="517525"/>
          </a:xfrm>
        </p:spPr>
        <p:txBody>
          <a:bodyPr anchor="ctr" anchorCtr="0">
            <a:noAutofit/>
          </a:bodyPr>
          <a:lstStyle>
            <a:lvl1pPr algn="l">
              <a:defRPr sz="18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1208088"/>
            <a:ext cx="5111750" cy="4918075"/>
          </a:xfrm>
        </p:spPr>
        <p:txBody>
          <a:bodyPr/>
          <a:lstStyle>
            <a:lvl1pPr>
              <a:defRPr sz="1800"/>
            </a:lvl1pPr>
            <a:lvl2pPr>
              <a:defRPr sz="1600"/>
            </a:lvl2pPr>
            <a:lvl3pPr>
              <a:defRPr sz="12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293688" y="1843314"/>
            <a:ext cx="3008313" cy="40506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7/14/2014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208087"/>
            <a:ext cx="5486400" cy="35194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7/14/2014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93688" y="1208088"/>
            <a:ext cx="8229600" cy="4525963"/>
          </a:xfrm>
          <a:prstGeom prst="rect">
            <a:avLst/>
          </a:prstGeom>
        </p:spPr>
        <p:txBody>
          <a:bodyPr vert="horz" lIns="91440" tIns="45720" rIns="91440" bIns="45720" rtlCol="0">
            <a:normAutofit/>
          </a:bodyPr>
          <a:lstStyle/>
          <a:p>
            <a:pPr lvl="0"/>
            <a:r>
              <a:rPr lang="en-US" dirty="0" smtClean="0"/>
              <a:t>Click to edit Master text styles</a:t>
            </a:r>
          </a:p>
          <a:p>
            <a:pPr marL="741363" lvl="1" indent="-284163" algn="l" defTabSz="914400" rtl="0" eaLnBrk="1" latinLnBrk="0" hangingPunct="1">
              <a:spcBef>
                <a:spcPct val="20000"/>
              </a:spcBef>
              <a:buClr>
                <a:srgbClr val="00A1E4"/>
              </a:buClr>
              <a:buFont typeface="Arial" panose="020B0604020202020204" pitchFamily="34" charset="0"/>
              <a:buChar char="–"/>
            </a:pPr>
            <a:r>
              <a:rPr lang="en-US" dirty="0" smtClean="0"/>
              <a:t>Second level</a:t>
            </a:r>
          </a:p>
          <a:p>
            <a:pPr marL="1079500" lvl="2" indent="-169863" algn="l" defTabSz="914400" rtl="0" eaLnBrk="1" latinLnBrk="0" hangingPunct="1">
              <a:spcBef>
                <a:spcPct val="20000"/>
              </a:spcBef>
              <a:buClr>
                <a:srgbClr val="00A1E4"/>
              </a:buClr>
              <a:buFont typeface="Arial" panose="020B0604020202020204" pitchFamily="34" charset="0"/>
              <a:buChar char="•"/>
            </a:pPr>
            <a:r>
              <a:rPr lang="en-US" dirty="0" smtClean="0"/>
              <a:t>Third level</a:t>
            </a:r>
            <a:endParaRPr lang="en-US" dirty="0"/>
          </a:p>
        </p:txBody>
      </p:sp>
      <p:sp>
        <p:nvSpPr>
          <p:cNvPr id="7" name="Rectangle 20"/>
          <p:cNvSpPr txBox="1">
            <a:spLocks noChangeArrowheads="1"/>
          </p:cNvSpPr>
          <p:nvPr userDrawn="1"/>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July 14, 2014</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userDrawn="1"/>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userDrawn="1"/>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userDrawn="1"/>
        </p:nvPicPr>
        <p:blipFill>
          <a:blip r:embed="rId15">
            <a:extLst>
              <a:ext uri="{28A0092B-C50C-407E-A947-70E740481C1C}">
                <a14:useLocalDpi xmlns:a14="http://schemas.microsoft.com/office/drawing/2010/main" xmlns="" val="0"/>
              </a:ext>
            </a:extLst>
          </a:blip>
          <a:stretch>
            <a:fillRect/>
          </a:stretch>
        </p:blipFill>
        <p:spPr>
          <a:xfrm>
            <a:off x="7954832" y="6270978"/>
            <a:ext cx="1036768" cy="462843"/>
          </a:xfrm>
          <a:prstGeom prst="rect">
            <a:avLst/>
          </a:prstGeom>
        </p:spPr>
      </p:pic>
      <p:cxnSp>
        <p:nvCxnSpPr>
          <p:cNvPr id="11" name="Straight Connector 10"/>
          <p:cNvCxnSpPr/>
          <p:nvPr userDrawn="1"/>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16">
            <a:extLst>
              <a:ext uri="{28A0092B-C50C-407E-A947-70E740481C1C}">
                <a14:useLocalDpi xmlns:a14="http://schemas.microsoft.com/office/drawing/2010/main" xmlns=""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xmlns="" val="2428377541"/>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5" r:id="rId12"/>
    <p:sldLayoutId id="2147483656" r:id="rId13"/>
  </p:sldLayoutIdLst>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lang="en-US" sz="1800" b="1" kern="1200" dirty="0" smtClean="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lang="en-US" sz="1600" kern="1200" dirty="0" smtClean="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lang="en-US" sz="1200" kern="1200" dirty="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1149555" y="2296656"/>
            <a:ext cx="5652089" cy="649744"/>
          </a:xfrm>
        </p:spPr>
        <p:txBody>
          <a:bodyPr/>
          <a:lstStyle/>
          <a:p>
            <a:r>
              <a:rPr lang="en-US" dirty="0" smtClean="0">
                <a:ea typeface="ＭＳ Ｐゴシック" pitchFamily="34" charset="-128"/>
              </a:rPr>
              <a:t>SSIS</a:t>
            </a:r>
            <a:endParaRPr lang="en-US" dirty="0"/>
          </a:p>
        </p:txBody>
      </p:sp>
      <p:sp>
        <p:nvSpPr>
          <p:cNvPr id="12" name="Subtitle 11"/>
          <p:cNvSpPr>
            <a:spLocks noGrp="1"/>
          </p:cNvSpPr>
          <p:nvPr>
            <p:ph type="subTitle" idx="1"/>
          </p:nvPr>
        </p:nvSpPr>
        <p:spPr>
          <a:xfrm>
            <a:off x="1106013" y="3073408"/>
            <a:ext cx="5652089" cy="1143008"/>
          </a:xfrm>
        </p:spPr>
        <p:txBody>
          <a:bodyPr/>
          <a:lstStyle/>
          <a:p>
            <a:pPr>
              <a:buClrTx/>
            </a:pPr>
            <a:r>
              <a:rPr lang="en-US" dirty="0" smtClean="0">
                <a:ea typeface="ＭＳ Ｐゴシック" pitchFamily="34" charset="-128"/>
              </a:rPr>
              <a:t>Lesson 3. Handling Package Execution Errors</a:t>
            </a:r>
            <a:endParaRPr lang="en-US" dirty="0">
              <a:ea typeface="ＭＳ Ｐゴシック" pitchFamily="34"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Title 1"/>
          <p:cNvSpPr>
            <a:spLocks/>
          </p:cNvSpPr>
          <p:nvPr/>
        </p:nvSpPr>
        <p:spPr bwMode="auto">
          <a:xfrm>
            <a:off x="413653" y="174171"/>
            <a:ext cx="8153400" cy="715963"/>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Lesson Objectives</a:t>
            </a:r>
          </a:p>
        </p:txBody>
      </p:sp>
      <p:sp>
        <p:nvSpPr>
          <p:cNvPr id="13" name="Content Placeholder 12"/>
          <p:cNvSpPr>
            <a:spLocks/>
          </p:cNvSpPr>
          <p:nvPr/>
        </p:nvSpPr>
        <p:spPr bwMode="auto">
          <a:xfrm>
            <a:off x="319088" y="1233488"/>
            <a:ext cx="6538912"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US" b="1" dirty="0">
                <a:latin typeface="Candara" panose="020E0502030303020204" pitchFamily="34" charset="0"/>
              </a:rPr>
              <a:t>After completing this module you will be able to:</a:t>
            </a:r>
          </a:p>
          <a:p>
            <a:pPr marL="742950" lvl="1" indent="-285750">
              <a:spcBef>
                <a:spcPct val="20000"/>
              </a:spcBef>
              <a:buClr>
                <a:srgbClr val="00A1E4"/>
              </a:buClr>
              <a:buSzTx/>
              <a:buFont typeface="Arial" panose="020B0604020202020204" pitchFamily="34" charset="0"/>
              <a:buChar char="–"/>
            </a:pPr>
            <a:r>
              <a:rPr lang="en-US" sz="1600" dirty="0">
                <a:latin typeface="Candara" panose="020E0502030303020204" pitchFamily="34" charset="0"/>
              </a:rPr>
              <a:t>Common reasons for failure in the package execution</a:t>
            </a:r>
          </a:p>
          <a:p>
            <a:pPr marL="742950" lvl="1" indent="-285750">
              <a:spcBef>
                <a:spcPct val="20000"/>
              </a:spcBef>
              <a:buClr>
                <a:srgbClr val="00A1E4"/>
              </a:buClr>
              <a:buSzTx/>
              <a:buFont typeface="Arial" panose="020B0604020202020204" pitchFamily="34" charset="0"/>
              <a:buChar char="–"/>
            </a:pPr>
            <a:r>
              <a:rPr lang="en-US" sz="1600" dirty="0">
                <a:latin typeface="Candara" panose="020E0502030303020204" pitchFamily="34" charset="0"/>
              </a:rPr>
              <a:t>Predefined Error Handling options for row processing errors</a:t>
            </a:r>
          </a:p>
          <a:p>
            <a:pPr marL="742950" lvl="1" indent="-285750">
              <a:spcBef>
                <a:spcPct val="20000"/>
              </a:spcBef>
              <a:buClr>
                <a:srgbClr val="00A1E4"/>
              </a:buClr>
              <a:buSzTx/>
              <a:buFont typeface="Arial" panose="020B0604020202020204" pitchFamily="34" charset="0"/>
              <a:buChar char="–"/>
            </a:pPr>
            <a:r>
              <a:rPr lang="en-US" sz="1600" dirty="0">
                <a:latin typeface="Candara" panose="020E0502030303020204" pitchFamily="34" charset="0"/>
              </a:rPr>
              <a:t>Using Event Handlers for error handling.</a:t>
            </a:r>
          </a:p>
          <a:p>
            <a:pPr lvl="2" defTabSz="914400" eaLnBrk="0" hangingPunct="0">
              <a:spcBef>
                <a:spcPct val="20000"/>
              </a:spcBef>
              <a:buClrTx/>
              <a:buSzTx/>
              <a:buFont typeface="Arial" pitchFamily="34" charset="0"/>
              <a:buChar char="•"/>
            </a:pPr>
            <a:endParaRPr lang="en-US" sz="1600" dirty="0">
              <a:solidFill>
                <a:schemeClr val="tx2"/>
              </a:solidFill>
              <a:latin typeface="Arial" pitchFamily="34" charset="0"/>
              <a:cs typeface="Arial" pitchFamily="34" charset="0"/>
            </a:endParaRPr>
          </a:p>
          <a:p>
            <a:pPr lvl="2" defTabSz="914400" eaLnBrk="0" hangingPunct="0">
              <a:spcBef>
                <a:spcPct val="20000"/>
              </a:spcBef>
              <a:buClrTx/>
              <a:buSzTx/>
              <a:buFont typeface="Arial" pitchFamily="34" charset="0"/>
              <a:buChar char="•"/>
            </a:pPr>
            <a:endParaRPr lang="en-US" sz="1600" dirty="0">
              <a:solidFill>
                <a:schemeClr val="tx2"/>
              </a:solidFill>
              <a:latin typeface="Arial" pitchFamily="34" charset="0"/>
              <a:cs typeface="Arial" pitchFamily="34" charset="0"/>
            </a:endParaRPr>
          </a:p>
        </p:txBody>
      </p:sp>
      <p:grpSp>
        <p:nvGrpSpPr>
          <p:cNvPr id="2" name="Group 8"/>
          <p:cNvGrpSpPr>
            <a:grpSpLocks/>
          </p:cNvGrpSpPr>
          <p:nvPr/>
        </p:nvGrpSpPr>
        <p:grpSpPr bwMode="auto">
          <a:xfrm>
            <a:off x="7123113" y="1447800"/>
            <a:ext cx="1716087" cy="1471613"/>
            <a:chOff x="4176" y="993"/>
            <a:chExt cx="1273" cy="1119"/>
          </a:xfrm>
        </p:grpSpPr>
        <p:sp>
          <p:nvSpPr>
            <p:cNvPr id="5129" name="Rectangle 9"/>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solidFill>
                  <a:schemeClr val="tx2"/>
                </a:solidFill>
                <a:latin typeface="Arial" pitchFamily="34" charset="0"/>
                <a:cs typeface="Arial" pitchFamily="34" charset="0"/>
              </a:endParaRPr>
            </a:p>
          </p:txBody>
        </p:sp>
        <p:pic>
          <p:nvPicPr>
            <p:cNvPr id="5130" name="Picture 10" descr="objectives"/>
            <p:cNvPicPr>
              <a:picLocks noChangeAspect="1" noChangeArrowheads="1"/>
            </p:cNvPicPr>
            <p:nvPr/>
          </p:nvPicPr>
          <p:blipFill>
            <a:blip r:embed="rId3"/>
            <a:srcRect/>
            <a:stretch>
              <a:fillRect/>
            </a:stretch>
          </p:blipFill>
          <p:spPr bwMode="auto">
            <a:xfrm>
              <a:off x="4284" y="1080"/>
              <a:ext cx="1056" cy="960"/>
            </a:xfrm>
            <a:prstGeom prst="rect">
              <a:avLst/>
            </a:prstGeom>
            <a:noFill/>
          </p:spPr>
        </p:pic>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Errors in SSIS Package Execution</a:t>
            </a:r>
          </a:p>
        </p:txBody>
      </p:sp>
      <p:sp>
        <p:nvSpPr>
          <p:cNvPr id="13"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When a data flow component extracts data from sources, applies a transformation to column data or loads data into destinations, errors can occur. </a:t>
            </a: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Errors frequently occur because of unexpected data value</a:t>
            </a:r>
          </a:p>
          <a:p>
            <a:pPr marL="742950" lvl="1" indent="-285750">
              <a:spcBef>
                <a:spcPct val="20000"/>
              </a:spcBef>
              <a:buClr>
                <a:srgbClr val="00A1E4"/>
              </a:buClr>
              <a:buSzTx/>
              <a:buFont typeface="Arial" panose="020B0604020202020204" pitchFamily="34" charset="0"/>
              <a:buChar char="–"/>
            </a:pPr>
            <a:r>
              <a:rPr lang="en-IN" sz="1600" dirty="0">
                <a:latin typeface="Candara" panose="020E0502030303020204" pitchFamily="34" charset="0"/>
              </a:rPr>
              <a:t>For example, a data conversion fails because a column contains a string instead of a number</a:t>
            </a:r>
          </a:p>
          <a:p>
            <a:pPr marL="742950" lvl="1" indent="-285750">
              <a:spcBef>
                <a:spcPct val="20000"/>
              </a:spcBef>
              <a:buClr>
                <a:srgbClr val="00A1E4"/>
              </a:buClr>
              <a:buSzTx/>
              <a:buFont typeface="Arial" panose="020B0604020202020204" pitchFamily="34" charset="0"/>
              <a:buChar char="–"/>
            </a:pPr>
            <a:r>
              <a:rPr lang="en-IN" sz="1600" dirty="0">
                <a:latin typeface="Candara" panose="020E0502030303020204" pitchFamily="34" charset="0"/>
              </a:rPr>
              <a:t>an insertion into a database column fails because the data is a date and the column has a numeric data type or </a:t>
            </a:r>
          </a:p>
          <a:p>
            <a:pPr marL="742950" lvl="1" indent="-285750">
              <a:spcBef>
                <a:spcPct val="20000"/>
              </a:spcBef>
              <a:buClr>
                <a:srgbClr val="00A1E4"/>
              </a:buClr>
              <a:buSzTx/>
              <a:buFont typeface="Arial" panose="020B0604020202020204" pitchFamily="34" charset="0"/>
              <a:buChar char="–"/>
            </a:pPr>
            <a:r>
              <a:rPr lang="en-IN" sz="1600" dirty="0">
                <a:latin typeface="Candara" panose="020E0502030303020204" pitchFamily="34" charset="0"/>
              </a:rPr>
              <a:t>an expression fails to evaluate because a column value is zero, resulting in a mathematical operation that is not valid.</a:t>
            </a:r>
          </a:p>
          <a:p>
            <a:pPr marL="342900" indent="-342900" defTabSz="914400" eaLnBrk="0" hangingPunct="0">
              <a:spcBef>
                <a:spcPct val="20000"/>
              </a:spcBef>
              <a:buClrTx/>
              <a:buSzTx/>
              <a:buFont typeface="Arial" pitchFamily="34" charset="0"/>
              <a:buChar char="•"/>
            </a:pPr>
            <a:endParaRPr lang="en-IN" sz="2000" b="1" dirty="0">
              <a:solidFill>
                <a:schemeClr val="tx2"/>
              </a:solidFill>
              <a:latin typeface="Arial" pitchFamily="34" charset="0"/>
              <a:cs typeface="Arial" pitchFamily="34" charset="0"/>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Error Handling in SSIS Package Execution</a:t>
            </a:r>
          </a:p>
        </p:txBody>
      </p:sp>
      <p:sp>
        <p:nvSpPr>
          <p:cNvPr id="13"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Many data flow components support error outputs, which let you control how the component handles row-level errors in both incoming and outgoing data. </a:t>
            </a: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You specify how the component behaves when truncation happens or an error occurs by setting options on individual columns in the input or output.</a:t>
            </a:r>
          </a:p>
          <a:p>
            <a:pPr marL="742950" lvl="1" indent="-285750">
              <a:spcBef>
                <a:spcPct val="20000"/>
              </a:spcBef>
              <a:buClr>
                <a:srgbClr val="00A1E4"/>
              </a:buClr>
              <a:buSzTx/>
              <a:buFont typeface="Arial" panose="020B0604020202020204" pitchFamily="34" charset="0"/>
              <a:buChar char="–"/>
            </a:pPr>
            <a:r>
              <a:rPr lang="en-IN" sz="1600" dirty="0" smtClean="0">
                <a:latin typeface="Candara" panose="020E0502030303020204" pitchFamily="34" charset="0"/>
              </a:rPr>
              <a:t>Example you can specify that the component should fail if customer name data is truncated, but ignore errors on another column that contains less important data.</a:t>
            </a:r>
          </a:p>
          <a:p>
            <a:pPr marL="342900" indent="-342900" defTabSz="914400" eaLnBrk="0" hangingPunct="0">
              <a:spcBef>
                <a:spcPct val="20000"/>
              </a:spcBef>
              <a:buClrTx/>
              <a:buSzTx/>
              <a:buFont typeface="Arial" pitchFamily="34" charset="0"/>
              <a:buChar char="•"/>
            </a:pPr>
            <a:endParaRPr lang="en-IN" sz="2000" b="1" dirty="0">
              <a:solidFill>
                <a:schemeClr val="tx2"/>
              </a:solidFill>
              <a:latin typeface="Arial" pitchFamily="34" charset="0"/>
              <a:cs typeface="Arial" pitchFamily="34" charset="0"/>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Error Redirect Output</a:t>
            </a:r>
          </a:p>
        </p:txBody>
      </p:sp>
      <p:pic>
        <p:nvPicPr>
          <p:cNvPr id="133125" name="Picture 5" descr="Data flow with error output"/>
          <p:cNvPicPr>
            <a:picLocks noChangeAspect="1" noChangeArrowheads="1"/>
          </p:cNvPicPr>
          <p:nvPr/>
        </p:nvPicPr>
        <p:blipFill>
          <a:blip r:embed="rId3"/>
          <a:srcRect/>
          <a:stretch>
            <a:fillRect/>
          </a:stretch>
        </p:blipFill>
        <p:spPr bwMode="auto">
          <a:xfrm>
            <a:off x="293688" y="1208088"/>
            <a:ext cx="5257800" cy="4175125"/>
          </a:xfrm>
          <a:prstGeom prst="rect">
            <a:avLst/>
          </a:prstGeom>
          <a:noFill/>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Row Redirection Error Handling in SSIS</a:t>
            </a:r>
          </a:p>
        </p:txBody>
      </p:sp>
      <p:sp>
        <p:nvSpPr>
          <p:cNvPr id="13"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Row Redirection error handling method in SSIS, prevents the SSIS package from abandoning the execution, which might require a restart or re-execution of the package.</a:t>
            </a:r>
          </a:p>
          <a:p>
            <a:pPr marL="342900" indent="-342900">
              <a:spcBef>
                <a:spcPct val="20000"/>
              </a:spcBef>
              <a:buClr>
                <a:srgbClr val="00A1E4"/>
              </a:buClr>
              <a:buSzTx/>
              <a:buFont typeface="Wingdings" pitchFamily="2" charset="2"/>
              <a:buChar char="Ø"/>
            </a:pPr>
            <a:r>
              <a:rPr lang="en-US" b="1" dirty="0">
                <a:latin typeface="Candara" panose="020E0502030303020204" pitchFamily="34" charset="0"/>
              </a:rPr>
              <a:t>The planning for re-execution could be tedious and time consuming in large data handling SSIS packages.</a:t>
            </a:r>
            <a:endParaRPr lang="en-IN" b="1" dirty="0">
              <a:latin typeface="Candara" panose="020E0502030303020204" pitchFamily="34" charset="0"/>
            </a:endParaRPr>
          </a:p>
          <a:p>
            <a:pPr marL="342900" indent="-342900">
              <a:spcBef>
                <a:spcPct val="20000"/>
              </a:spcBef>
              <a:buClr>
                <a:srgbClr val="00A1E4"/>
              </a:buClr>
              <a:buSzTx/>
              <a:buFont typeface="Wingdings" pitchFamily="2" charset="2"/>
              <a:buChar char="Ø"/>
            </a:pPr>
            <a:r>
              <a:rPr lang="en-US" b="1" dirty="0">
                <a:latin typeface="Candara" panose="020E0502030303020204" pitchFamily="34" charset="0"/>
              </a:rPr>
              <a:t>Instead the rows which failed transformation, can be redirected to a specific destination which can be dealt with separately.</a:t>
            </a:r>
          </a:p>
          <a:p>
            <a:pPr marL="342900" indent="-342900" defTabSz="914400" eaLnBrk="0" hangingPunct="0">
              <a:spcBef>
                <a:spcPct val="20000"/>
              </a:spcBef>
              <a:buClrTx/>
              <a:buSzTx/>
              <a:buFont typeface="Arial" pitchFamily="34" charset="0"/>
              <a:buChar char="•"/>
            </a:pPr>
            <a:endParaRPr lang="en-IN" sz="2000" b="1" dirty="0">
              <a:solidFill>
                <a:schemeClr val="tx2"/>
              </a:solidFill>
              <a:latin typeface="Arial" pitchFamily="34" charset="0"/>
              <a:cs typeface="Arial" pitchFamily="34" charset="0"/>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Error Handling using Event Handlers in SSIS</a:t>
            </a:r>
          </a:p>
        </p:txBody>
      </p:sp>
      <p:sp>
        <p:nvSpPr>
          <p:cNvPr id="13"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Events provide a way to report errors, warnings, and other information, such as task progress or status, to the containing package. </a:t>
            </a: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The package provides event handlers for managing event notifications</a:t>
            </a:r>
          </a:p>
          <a:p>
            <a:pPr marL="342900" indent="-342900">
              <a:spcBef>
                <a:spcPct val="20000"/>
              </a:spcBef>
              <a:buClr>
                <a:srgbClr val="00A1E4"/>
              </a:buClr>
              <a:buSzTx/>
              <a:buFont typeface="Wingdings" pitchFamily="2" charset="2"/>
              <a:buChar char="Ø"/>
            </a:pPr>
            <a:r>
              <a:rPr lang="en-US" b="1" dirty="0">
                <a:latin typeface="Candara" panose="020E0502030303020204" pitchFamily="34" charset="0"/>
              </a:rPr>
              <a:t>SSIS supports </a:t>
            </a:r>
            <a:r>
              <a:rPr lang="en-US" b="1" dirty="0" err="1">
                <a:latin typeface="Candara" panose="020E0502030303020204" pitchFamily="34" charset="0"/>
              </a:rPr>
              <a:t>OnError</a:t>
            </a:r>
            <a:r>
              <a:rPr lang="en-US" b="1" dirty="0">
                <a:latin typeface="Candara" panose="020E0502030303020204" pitchFamily="34" charset="0"/>
              </a:rPr>
              <a:t> event and </a:t>
            </a:r>
            <a:r>
              <a:rPr lang="en-US" b="1" dirty="0" err="1">
                <a:latin typeface="Candara" panose="020E0502030303020204" pitchFamily="34" charset="0"/>
              </a:rPr>
              <a:t>OnTaskFailed</a:t>
            </a:r>
            <a:r>
              <a:rPr lang="en-US" b="1" dirty="0">
                <a:latin typeface="Candara" panose="020E0502030303020204" pitchFamily="34" charset="0"/>
              </a:rPr>
              <a:t> events which are called whenever error occurs in a task or the task fails.</a:t>
            </a:r>
          </a:p>
          <a:p>
            <a:pPr marL="342900" indent="-342900">
              <a:spcBef>
                <a:spcPct val="20000"/>
              </a:spcBef>
              <a:buClr>
                <a:srgbClr val="00A1E4"/>
              </a:buClr>
              <a:buSzTx/>
              <a:buFont typeface="Wingdings" pitchFamily="2" charset="2"/>
              <a:buChar char="Ø"/>
            </a:pPr>
            <a:r>
              <a:rPr lang="en-US" b="1" dirty="0">
                <a:latin typeface="Candara" panose="020E0502030303020204" pitchFamily="34" charset="0"/>
              </a:rPr>
              <a:t>We can define event handlers for these events and take a custom action whenever error occurs or a particular task fails.</a:t>
            </a:r>
          </a:p>
          <a:p>
            <a:pPr marL="742950" lvl="1" indent="-285750">
              <a:spcBef>
                <a:spcPct val="20000"/>
              </a:spcBef>
              <a:buClr>
                <a:srgbClr val="00A1E4"/>
              </a:buClr>
              <a:buSzTx/>
              <a:buFont typeface="Arial" panose="020B0604020202020204" pitchFamily="34" charset="0"/>
              <a:buChar char="–"/>
            </a:pPr>
            <a:r>
              <a:rPr lang="en-US" sz="1600" dirty="0">
                <a:latin typeface="Candara" panose="020E0502030303020204" pitchFamily="34" charset="0"/>
              </a:rPr>
              <a:t>Like undoing the activities</a:t>
            </a:r>
          </a:p>
          <a:p>
            <a:pPr marL="742950" lvl="1" indent="-285750">
              <a:spcBef>
                <a:spcPct val="20000"/>
              </a:spcBef>
              <a:buClr>
                <a:srgbClr val="00A1E4"/>
              </a:buClr>
              <a:buSzTx/>
              <a:buFont typeface="Arial" panose="020B0604020202020204" pitchFamily="34" charset="0"/>
              <a:buChar char="–"/>
            </a:pPr>
            <a:r>
              <a:rPr lang="en-US" sz="1600" dirty="0">
                <a:latin typeface="Candara" panose="020E0502030303020204" pitchFamily="34" charset="0"/>
              </a:rPr>
              <a:t>Send a </a:t>
            </a:r>
            <a:r>
              <a:rPr lang="en-US" sz="1600" dirty="0" err="1">
                <a:latin typeface="Candara" panose="020E0502030303020204" pitchFamily="34" charset="0"/>
              </a:rPr>
              <a:t>sms</a:t>
            </a:r>
            <a:r>
              <a:rPr lang="en-US" sz="1600" dirty="0">
                <a:latin typeface="Candara" panose="020E0502030303020204" pitchFamily="34" charset="0"/>
              </a:rPr>
              <a:t> or a mail to the concerned personnel. etc</a:t>
            </a:r>
          </a:p>
          <a:p>
            <a:pPr marL="342900" indent="-342900" defTabSz="914400" eaLnBrk="0" hangingPunct="0">
              <a:spcBef>
                <a:spcPct val="20000"/>
              </a:spcBef>
              <a:buClrTx/>
              <a:buSzTx/>
              <a:buFont typeface="Arial" pitchFamily="34" charset="0"/>
              <a:buChar char="•"/>
            </a:pPr>
            <a:endParaRPr lang="en-IN" sz="2000" b="1" dirty="0">
              <a:solidFill>
                <a:schemeClr val="tx2"/>
              </a:solidFill>
              <a:latin typeface="Arial" pitchFamily="34" charset="0"/>
              <a:cs typeface="Arial" pitchFamily="34" charset="0"/>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smtClean="0">
                <a:latin typeface="Candara" pitchFamily="34" charset="0"/>
                <a:ea typeface="ヒラギノ角ゴ Pro W3"/>
                <a:cs typeface="Arial" pitchFamily="34" charset="0"/>
              </a:rPr>
              <a:t>Lesson </a:t>
            </a:r>
            <a:r>
              <a:rPr lang="en-US" sz="2800" b="1" dirty="0">
                <a:latin typeface="Candara" pitchFamily="34" charset="0"/>
                <a:ea typeface="ヒラギノ角ゴ Pro W3"/>
                <a:cs typeface="Arial" pitchFamily="34" charset="0"/>
              </a:rPr>
              <a:t>Summary</a:t>
            </a:r>
          </a:p>
        </p:txBody>
      </p:sp>
      <p:sp>
        <p:nvSpPr>
          <p:cNvPr id="13"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US" b="1" dirty="0" smtClean="0">
                <a:latin typeface="Candara" panose="020E0502030303020204" pitchFamily="34" charset="0"/>
              </a:rPr>
              <a:t>From this chapter we learnt:</a:t>
            </a:r>
          </a:p>
          <a:p>
            <a:pPr marL="742950" lvl="1" indent="-285750">
              <a:spcBef>
                <a:spcPct val="20000"/>
              </a:spcBef>
              <a:buClr>
                <a:srgbClr val="00A1E4"/>
              </a:buClr>
              <a:buSzTx/>
              <a:buFont typeface="Arial" panose="020B0604020202020204" pitchFamily="34" charset="0"/>
              <a:buChar char="–"/>
            </a:pPr>
            <a:r>
              <a:rPr lang="en-US" sz="1600" dirty="0" smtClean="0">
                <a:latin typeface="Candara" panose="020E0502030303020204" pitchFamily="34" charset="0"/>
              </a:rPr>
              <a:t>Common reasons for failure in the package execution</a:t>
            </a:r>
          </a:p>
          <a:p>
            <a:pPr marL="742950" lvl="1" indent="-285750">
              <a:spcBef>
                <a:spcPct val="20000"/>
              </a:spcBef>
              <a:buClr>
                <a:srgbClr val="00A1E4"/>
              </a:buClr>
              <a:buSzTx/>
              <a:buFont typeface="Arial" panose="020B0604020202020204" pitchFamily="34" charset="0"/>
              <a:buChar char="–"/>
            </a:pPr>
            <a:r>
              <a:rPr lang="en-US" sz="1600" dirty="0" smtClean="0">
                <a:latin typeface="Candara" panose="020E0502030303020204" pitchFamily="34" charset="0"/>
              </a:rPr>
              <a:t>Predefined Error Handling options for row processing errors</a:t>
            </a:r>
          </a:p>
          <a:p>
            <a:pPr marL="742950" lvl="1" indent="-285750">
              <a:spcBef>
                <a:spcPct val="20000"/>
              </a:spcBef>
              <a:buClr>
                <a:srgbClr val="00A1E4"/>
              </a:buClr>
              <a:buSzTx/>
              <a:buFont typeface="Arial" panose="020B0604020202020204" pitchFamily="34" charset="0"/>
              <a:buChar char="–"/>
            </a:pPr>
            <a:r>
              <a:rPr lang="en-US" sz="1600" dirty="0" smtClean="0">
                <a:latin typeface="Candara" panose="020E0502030303020204" pitchFamily="34" charset="0"/>
              </a:rPr>
              <a:t>Using Event Handlers for error handling.</a:t>
            </a:r>
            <a:endParaRPr lang="en-US" sz="1600" dirty="0">
              <a:latin typeface="Candara" panose="020E050203030302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7123113" y="1576388"/>
            <a:ext cx="1868487" cy="1471612"/>
            <a:chOff x="4176" y="993"/>
            <a:chExt cx="1273" cy="1119"/>
          </a:xfrm>
        </p:grpSpPr>
        <p:sp>
          <p:nvSpPr>
            <p:cNvPr id="29704"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solidFill>
                  <a:schemeClr val="tx2"/>
                </a:solidFill>
                <a:latin typeface="Arial" pitchFamily="34" charset="0"/>
                <a:cs typeface="Arial" pitchFamily="34" charset="0"/>
              </a:endParaRPr>
            </a:p>
          </p:txBody>
        </p:sp>
        <p:pic>
          <p:nvPicPr>
            <p:cNvPr id="29705" name="Picture 9" descr="knowledgecheck"/>
            <p:cNvPicPr>
              <a:picLocks noChangeAspect="1" noChangeArrowheads="1"/>
            </p:cNvPicPr>
            <p:nvPr/>
          </p:nvPicPr>
          <p:blipFill>
            <a:blip r:embed="rId3"/>
            <a:srcRect/>
            <a:stretch>
              <a:fillRect/>
            </a:stretch>
          </p:blipFill>
          <p:spPr bwMode="auto">
            <a:xfrm>
              <a:off x="4338" y="1074"/>
              <a:ext cx="949" cy="960"/>
            </a:xfrm>
            <a:prstGeom prst="rect">
              <a:avLst/>
            </a:prstGeom>
            <a:noFill/>
          </p:spPr>
        </p:pic>
      </p:grpSp>
      <p:sp>
        <p:nvSpPr>
          <p:cNvPr id="13" name="Content Placeholder 12"/>
          <p:cNvSpPr>
            <a:spLocks/>
          </p:cNvSpPr>
          <p:nvPr/>
        </p:nvSpPr>
        <p:spPr bwMode="auto">
          <a:xfrm>
            <a:off x="304800" y="1219200"/>
            <a:ext cx="6629400" cy="5027613"/>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US" b="1" dirty="0">
                <a:latin typeface="Candara" panose="020E0502030303020204" pitchFamily="34" charset="0"/>
              </a:rPr>
              <a:t>Question 1: </a:t>
            </a:r>
            <a:r>
              <a:rPr lang="en-IN" b="1" dirty="0">
                <a:latin typeface="Candara" panose="020E0502030303020204" pitchFamily="34" charset="0"/>
              </a:rPr>
              <a:t>______________ error handling method in SSIS, prevents the SSIS package from abandoning the execution, which might require a restart or re-execution of the package</a:t>
            </a:r>
            <a:r>
              <a:rPr lang="en-IN" b="1" dirty="0" smtClean="0">
                <a:latin typeface="Candara" panose="020E0502030303020204" pitchFamily="34" charset="0"/>
              </a:rPr>
              <a:t>.</a:t>
            </a:r>
            <a:endParaRPr lang="en-US" b="1" dirty="0">
              <a:latin typeface="Candara" panose="020E0502030303020204" pitchFamily="34" charset="0"/>
            </a:endParaRPr>
          </a:p>
          <a:p>
            <a:pPr marL="342900" indent="-342900">
              <a:spcBef>
                <a:spcPct val="20000"/>
              </a:spcBef>
              <a:buClr>
                <a:srgbClr val="00A1E4"/>
              </a:buClr>
              <a:buSzTx/>
              <a:buFont typeface="Wingdings" pitchFamily="2" charset="2"/>
              <a:buChar char="Ø"/>
            </a:pPr>
            <a:r>
              <a:rPr lang="en-US" b="1" dirty="0">
                <a:latin typeface="Candara" panose="020E0502030303020204" pitchFamily="34" charset="0"/>
              </a:rPr>
              <a:t>Question 2: SSIS supports ___________ event and _______________ events which are called whenever error occurs in a task or the task fails.</a:t>
            </a:r>
          </a:p>
          <a:p>
            <a:pPr marL="342900" indent="-342900" defTabSz="914400" eaLnBrk="0" hangingPunct="0">
              <a:spcBef>
                <a:spcPct val="20000"/>
              </a:spcBef>
              <a:buClrTx/>
              <a:buSzTx/>
              <a:buFont typeface="Arial" pitchFamily="34" charset="0"/>
              <a:buChar char="•"/>
            </a:pPr>
            <a:endParaRPr lang="en-US" dirty="0">
              <a:solidFill>
                <a:schemeClr val="tx2"/>
              </a:solidFill>
              <a:latin typeface="Arial" pitchFamily="34" charset="0"/>
              <a:cs typeface="Arial" pitchFamily="34" charset="0"/>
            </a:endParaRPr>
          </a:p>
          <a:p>
            <a:pPr marL="342900" indent="-342900" defTabSz="914400" eaLnBrk="0" hangingPunct="0">
              <a:spcBef>
                <a:spcPct val="20000"/>
              </a:spcBef>
              <a:buClrTx/>
              <a:buSzTx/>
              <a:buFont typeface="Arial" pitchFamily="34" charset="0"/>
              <a:buChar char="•"/>
            </a:pPr>
            <a:endParaRPr lang="en-US" dirty="0">
              <a:solidFill>
                <a:schemeClr val="tx2"/>
              </a:solidFill>
              <a:latin typeface="Arial" pitchFamily="34" charset="0"/>
              <a:cs typeface="Arial" pitchFamily="34" charset="0"/>
            </a:endParaRPr>
          </a:p>
        </p:txBody>
      </p:sp>
      <p:sp>
        <p:nvSpPr>
          <p:cNvPr id="29707"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Review Question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ategory xmlns="01b831b9-3b76-4cc4-bea4-fddf9c228127">Module Artifact</Category>
    <Levels xmlns="01b831b9-3b76-4cc4-bea4-fddf9c228127">L1</Levels>
    <Material_x0020_Type xmlns="01b831b9-3b76-4cc4-bea4-fddf9c228127">Class book</Material_x0020_Type>
    <FolderName xmlns="952a6df7-b138-4f89-9bc4-e7a874ea325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2D42766825A7A4D9E7844F6D32835D8" ma:contentTypeVersion="3" ma:contentTypeDescription="Create a new document." ma:contentTypeScope="" ma:versionID="a980464af0fc8c5246c1d3d1ad7420a1">
  <xsd:schema xmlns:xsd="http://www.w3.org/2001/XMLSchema" xmlns:xs="http://www.w3.org/2001/XMLSchema" xmlns:p="http://schemas.microsoft.com/office/2006/metadata/properties" xmlns:ns2="01b831b9-3b76-4cc4-bea4-fddf9c228127" xmlns:ns3="952a6df7-b138-4f89-9bc4-e7a874ea3254" targetNamespace="http://schemas.microsoft.com/office/2006/metadata/properties" ma:root="true" ma:fieldsID="7b2480600c7413d04465fa744959e35f" ns2:_="" ns3:_="">
    <xsd:import namespace="01b831b9-3b76-4cc4-bea4-fddf9c228127"/>
    <xsd:import namespace="952a6df7-b138-4f89-9bc4-e7a874ea3254"/>
    <xsd:element name="properties">
      <xsd:complexType>
        <xsd:sequence>
          <xsd:element name="documentManagement">
            <xsd:complexType>
              <xsd:all>
                <xsd:element ref="ns2:Material_x0020_Type"/>
                <xsd:element ref="ns2:Levels"/>
                <xsd:element ref="ns2:Category"/>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b831b9-3b76-4cc4-bea4-fddf9c228127" elementFormDefault="qualified">
    <xsd:import namespace="http://schemas.microsoft.com/office/2006/documentManagement/types"/>
    <xsd:import namespace="http://schemas.microsoft.com/office/infopath/2007/PartnerControls"/>
    <xsd:element name="Material_x0020_Type" ma:index="8"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Levels" ma:index="9" ma:displayName="Levels" ma:default="L1" ma:format="Dropdown" ma:internalName="Levels">
      <xsd:simpleType>
        <xsd:restriction base="dms:Choice">
          <xsd:enumeration value="L1"/>
          <xsd:enumeration value="L2"/>
          <xsd:enumeration value="L3"/>
          <xsd:enumeration value="General"/>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01b831b9-3b76-4cc4-bea4-fddf9c228127"/>
    <ds:schemaRef ds:uri="952a6df7-b138-4f89-9bc4-e7a874ea3254"/>
  </ds:schemaRefs>
</ds:datastoreItem>
</file>

<file path=customXml/itemProps3.xml><?xml version="1.0" encoding="utf-8"?>
<ds:datastoreItem xmlns:ds="http://schemas.openxmlformats.org/officeDocument/2006/customXml" ds:itemID="{96A29DA9-E40F-4B77-9470-5F8B1F8268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b831b9-3b76-4cc4-bea4-fddf9c228127"/>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2264</TotalTime>
  <Words>889</Words>
  <Application>Microsoft Office PowerPoint</Application>
  <PresentationFormat>On-screen Show (4:3)</PresentationFormat>
  <Paragraphs>51</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2_Office Theme</vt:lpstr>
      <vt:lpstr>SSIS</vt:lpstr>
      <vt:lpstr>Slide 2</vt:lpstr>
      <vt:lpstr>Slide 3</vt:lpstr>
      <vt:lpstr>Slide 4</vt:lpstr>
      <vt:lpstr>Slide 5</vt:lpstr>
      <vt:lpstr>Slide 6</vt:lpstr>
      <vt:lpstr>Slide 7</vt:lpstr>
      <vt:lpstr>Slide 8</vt:lpstr>
      <vt:lpstr>Slide 9</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SSIS</dc:title>
  <dc:creator>iGATE</dc:creator>
  <cp:lastModifiedBy>misaldin</cp:lastModifiedBy>
  <cp:revision>218</cp:revision>
  <dcterms:created xsi:type="dcterms:W3CDTF">2012-05-18T02:59:15Z</dcterms:created>
  <dcterms:modified xsi:type="dcterms:W3CDTF">2014-07-14T10:16:31Z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0x01010072D42766825A7A4D9E7844F6D32835D8</vt:lpwstr>
  </property>
  <property fmtid="{D5CDD505-2E9C-101B-9397-08002B2CF9AE}" pid="4" name="_SourceUrl">
    <vt:lpwstr/>
  </property>
</Properties>
</file>