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5"/>
  </p:notesMasterIdLst>
  <p:handoutMasterIdLst>
    <p:handoutMasterId r:id="rId16"/>
  </p:handoutMasterIdLst>
  <p:sldIdLst>
    <p:sldId id="265" r:id="rId5"/>
    <p:sldId id="267" r:id="rId6"/>
    <p:sldId id="268" r:id="rId7"/>
    <p:sldId id="269" r:id="rId8"/>
    <p:sldId id="270" r:id="rId9"/>
    <p:sldId id="271" r:id="rId10"/>
    <p:sldId id="272" r:id="rId11"/>
    <p:sldId id="273" r:id="rId12"/>
    <p:sldId id="274"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6513" autoAdjust="0"/>
  </p:normalViewPr>
  <p:slideViewPr>
    <p:cSldViewPr snapToGrid="0" showGuides="1">
      <p:cViewPr>
        <p:scale>
          <a:sx n="66" d="100"/>
          <a:sy n="66" d="100"/>
        </p:scale>
        <p:origin x="-1200" y="-636"/>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668"/>
        <p:guide orient="horz" pos="2592"/>
        <p:guide pos="398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48625"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754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1925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25631" y="152401"/>
            <a:ext cx="6516482" cy="239486"/>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SSIS                                   	                       </a:t>
            </a:r>
            <a:r>
              <a:rPr lang="en-US" sz="1200" b="1" dirty="0" smtClean="0">
                <a:latin typeface="Candara" pitchFamily="34" charset="0"/>
                <a:ea typeface="ＭＳ Ｐゴシック" pitchFamily="34" charset="-128"/>
                <a:cs typeface="Arial" pitchFamily="34" charset="0"/>
              </a:rPr>
              <a:t>                                      </a:t>
            </a:r>
            <a:r>
              <a:rPr lang="en-US" sz="1200" b="1" dirty="0" smtClean="0">
                <a:latin typeface="Candara" pitchFamily="34" charset="0"/>
                <a:cs typeface="Arial" pitchFamily="34" charset="0"/>
              </a:rPr>
              <a:t>Transaction Support and Checkpoints</a:t>
            </a:r>
            <a:endParaRPr lang="en-US" sz="1200" b="1" dirty="0">
              <a:latin typeface="Candara" pitchFamily="34" charset="0"/>
              <a:cs typeface="Arial" pitchFamily="34" charset="0"/>
            </a:endParaRPr>
          </a:p>
        </p:txBody>
      </p:sp>
      <p:sp>
        <p:nvSpPr>
          <p:cNvPr id="12" name="Rectangle 14"/>
          <p:cNvSpPr>
            <a:spLocks noChangeArrowheads="1"/>
          </p:cNvSpPr>
          <p:nvPr/>
        </p:nvSpPr>
        <p:spPr bwMode="auto">
          <a:xfrm>
            <a:off x="3713412" y="8365426"/>
            <a:ext cx="2762530" cy="196683"/>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04-</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49350" y="673925"/>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6" name="Rectangle 1"/>
          <p:cNvSpPr txBox="1">
            <a:spLocks noGrp="1" noRot="1" noChangeAspect="1" noChangeArrowheads="1" noTextEdit="1"/>
          </p:cNvSpPr>
          <p:nvPr>
            <p:ph type="sldImg"/>
          </p:nvPr>
        </p:nvSpPr>
        <p:spPr>
          <a:xfrm>
            <a:off x="1756339" y="602288"/>
            <a:ext cx="4563500" cy="3503612"/>
          </a:xfrm>
          <a:ln/>
        </p:spPr>
      </p:sp>
      <p:sp>
        <p:nvSpPr>
          <p:cNvPr id="59415" name="Rectangle 2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20" name="Rectangle 3"/>
          <p:cNvSpPr txBox="1">
            <a:spLocks noGrp="1" noRot="1" noChangeAspect="1" noChangeArrowheads="1" noTextEdit="1"/>
          </p:cNvSpPr>
          <p:nvPr>
            <p:ph type="sldImg"/>
          </p:nvPr>
        </p:nvSpPr>
        <p:spPr>
          <a:xfrm>
            <a:off x="1756339" y="602288"/>
            <a:ext cx="4563500"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8" name="Rectangle 3"/>
          <p:cNvSpPr txBox="1">
            <a:spLocks noGrp="1" noRot="1" noChangeAspect="1" noChangeArrowheads="1" noTextEdit="1"/>
          </p:cNvSpPr>
          <p:nvPr>
            <p:ph type="sldImg"/>
          </p:nvPr>
        </p:nvSpPr>
        <p:spPr>
          <a:xfrm>
            <a:off x="1746300" y="673925"/>
            <a:ext cx="4572000" cy="3429000"/>
          </a:xfrm>
          <a:ln/>
        </p:spPr>
      </p:sp>
      <p:sp>
        <p:nvSpPr>
          <p:cNvPr id="36869" name="Rectangle 5"/>
          <p:cNvSpPr>
            <a:spLocks noGrp="1" noChangeArrowheads="1"/>
          </p:cNvSpPr>
          <p:nvPr>
            <p:ph type="body" idx="1"/>
          </p:nvPr>
        </p:nvSpPr>
        <p:spPr>
          <a:noFill/>
          <a:ln/>
        </p:spPr>
        <p:txBody>
          <a:bodyPr>
            <a:normAutofit/>
          </a:bodyPr>
          <a:lstStyle/>
          <a:p>
            <a:pPr marL="190500" indent="-190500"/>
            <a:r>
              <a:rPr lang="en-US" b="1" smtClean="0">
                <a:cs typeface="Arial" pitchFamily="34" charset="0"/>
              </a:rPr>
              <a:t>Transaction support:</a:t>
            </a:r>
          </a:p>
          <a:p>
            <a:pPr marL="190500" indent="-190500"/>
            <a:endParaRPr lang="en-IN" b="1" smtClean="0">
              <a:cs typeface="Arial" pitchFamily="34" charset="0"/>
            </a:endParaRPr>
          </a:p>
          <a:p>
            <a:pPr marL="190500" indent="-190500">
              <a:buFont typeface="Times New Roman" pitchFamily="18" charset="0"/>
              <a:buChar char="•"/>
            </a:pPr>
            <a:r>
              <a:rPr lang="en-IN" smtClean="0">
                <a:cs typeface="Arial" pitchFamily="34" charset="0"/>
              </a:rPr>
              <a:t>For example, a package with multiple Data Flow Tasks, each updating and inserting data into a different database table, can use a transaction to guarantee that all the changes performed in the data flows are committed or rolled back.</a:t>
            </a:r>
          </a:p>
          <a:p>
            <a:pPr marL="190500" indent="-190500">
              <a:buFont typeface="Times New Roman" pitchFamily="18" charset="0"/>
              <a:buChar char="•"/>
            </a:pPr>
            <a:r>
              <a:rPr lang="en-IN" smtClean="0">
                <a:cs typeface="Arial" pitchFamily="34" charset="0"/>
              </a:rPr>
              <a:t>Distributed transactions carry this concept a step further, by letting you bind disparate operations on multiple operating systems into a single transaction.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3"/>
          <p:cNvSpPr txBox="1">
            <a:spLocks noGrp="1" noRot="1" noChangeAspect="1" noChangeArrowheads="1" noTextEdit="1"/>
          </p:cNvSpPr>
          <p:nvPr>
            <p:ph type="sldImg"/>
          </p:nvPr>
        </p:nvSpPr>
        <p:spPr>
          <a:xfrm>
            <a:off x="1746300" y="673925"/>
            <a:ext cx="4572000" cy="3429000"/>
          </a:xfrm>
          <a:ln/>
        </p:spPr>
      </p:sp>
      <p:sp>
        <p:nvSpPr>
          <p:cNvPr id="136195" name="Rectangle 3"/>
          <p:cNvSpPr>
            <a:spLocks noGrp="1" noChangeArrowheads="1"/>
          </p:cNvSpPr>
          <p:nvPr>
            <p:ph type="body" idx="1"/>
          </p:nvPr>
        </p:nvSpPr>
        <p:spPr>
          <a:noFill/>
          <a:ln/>
        </p:spPr>
        <p:txBody>
          <a:bodyPr>
            <a:normAutofit/>
          </a:bodyPr>
          <a:lstStyle/>
          <a:p>
            <a:r>
              <a:rPr lang="en-IN" b="1" dirty="0" smtClean="0">
                <a:cs typeface="Arial" pitchFamily="34" charset="0"/>
              </a:rPr>
              <a:t>Integration Services provides three options for configuring transactions</a:t>
            </a:r>
            <a:r>
              <a:rPr lang="en-IN" dirty="0" smtClean="0">
                <a:cs typeface="Arial" pitchFamily="34" charset="0"/>
              </a:rPr>
              <a:t>: </a:t>
            </a:r>
            <a:r>
              <a:rPr lang="en-IN" dirty="0" err="1" smtClean="0">
                <a:cs typeface="Arial" pitchFamily="34" charset="0"/>
              </a:rPr>
              <a:t>NotSupported</a:t>
            </a:r>
            <a:r>
              <a:rPr lang="en-IN" dirty="0" smtClean="0">
                <a:cs typeface="Arial" pitchFamily="34" charset="0"/>
              </a:rPr>
              <a:t>, Supported, and Required.</a:t>
            </a:r>
          </a:p>
          <a:p>
            <a:endParaRPr lang="en-IN" dirty="0" smtClean="0">
              <a:cs typeface="Arial" pitchFamily="34" charset="0"/>
            </a:endParaRPr>
          </a:p>
          <a:p>
            <a:r>
              <a:rPr lang="en-IN" b="1" dirty="0" smtClean="0"/>
              <a:t>Required </a:t>
            </a:r>
            <a:r>
              <a:rPr lang="en-IN" dirty="0" smtClean="0"/>
              <a:t>indicates that the container starts a transaction, unless one is already started by its parent container. If a transaction already exists, the container joins the transaction. For example, if a package that is not configured to support transactions includes a Sequence container that uses the Required option, the Sequence container would start its own transaction. If the package were configured to use the Required option, the Sequence container would join the package transaction.</a:t>
            </a:r>
          </a:p>
          <a:p>
            <a:endParaRPr lang="en-IN" dirty="0" smtClean="0"/>
          </a:p>
          <a:p>
            <a:r>
              <a:rPr lang="en-IN" b="1" dirty="0" smtClean="0"/>
              <a:t>Supported</a:t>
            </a:r>
            <a:r>
              <a:rPr lang="en-IN" dirty="0" smtClean="0"/>
              <a:t> </a:t>
            </a:r>
            <a:r>
              <a:rPr lang="en-IN" dirty="0" smtClean="0"/>
              <a:t>indicates that the container does not start a transaction, but joins any transaction started by its parent container. For example, if a package with four Execute SQL tasks starts a transaction and all four tasks use the Supported option, the database updates performed by the Execute SQL tasks are rolled back if any task fails. If the package does not start a transaction, the four Execute SQL tasks are not bound by a transaction, and no database updates except the ones performed by the failed task are rolled back. </a:t>
            </a:r>
          </a:p>
          <a:p>
            <a:endParaRPr lang="en-IN" dirty="0" smtClean="0"/>
          </a:p>
          <a:p>
            <a:r>
              <a:rPr lang="en-IN" b="1" dirty="0" err="1" smtClean="0"/>
              <a:t>NotSupported</a:t>
            </a:r>
            <a:r>
              <a:rPr lang="en-IN" dirty="0" smtClean="0"/>
              <a:t> indicates that the container does not start a transaction or join an existing transaction. A transaction started by a parent container does not affect child containers that have been configured to not support transactions. For example, if a package is configured to start a transaction and a For Loop container in the package uses the </a:t>
            </a:r>
            <a:r>
              <a:rPr lang="en-IN" dirty="0" err="1" smtClean="0"/>
              <a:t>NotSupported</a:t>
            </a:r>
            <a:r>
              <a:rPr lang="en-IN" dirty="0" smtClean="0"/>
              <a:t> option, none of the tasks in the For Loop can roll back if they fail. </a:t>
            </a:r>
          </a:p>
          <a:p>
            <a:endParaRPr lang="en-IN" dirty="0" smtClean="0"/>
          </a:p>
          <a:p>
            <a:endParaRPr lang="en-IN" dirty="0" smtClean="0"/>
          </a:p>
          <a:p>
            <a:endParaRPr lang="en-IN" dirty="0"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
          <p:cNvSpPr txBox="1">
            <a:spLocks noGrp="1" noRot="1" noChangeAspect="1" noChangeArrowheads="1" noTextEdit="1"/>
          </p:cNvSpPr>
          <p:nvPr>
            <p:ph type="sldImg"/>
          </p:nvPr>
        </p:nvSpPr>
        <p:spPr>
          <a:xfrm>
            <a:off x="1746300" y="673925"/>
            <a:ext cx="4572000" cy="3429000"/>
          </a:xfrm>
          <a:ln/>
        </p:spPr>
      </p:sp>
      <p:sp>
        <p:nvSpPr>
          <p:cNvPr id="142339" name="Rectangle 3"/>
          <p:cNvSpPr>
            <a:spLocks noGrp="1" noChangeArrowheads="1"/>
          </p:cNvSpPr>
          <p:nvPr>
            <p:ph type="body" idx="1"/>
          </p:nvPr>
        </p:nvSpPr>
        <p:spPr>
          <a:noFill/>
          <a:ln/>
        </p:spPr>
        <p:txBody>
          <a:bodyPr/>
          <a:lstStyle/>
          <a:p>
            <a:endParaRPr lang="en-IN" sz="800"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3"/>
          <p:cNvSpPr txBox="1">
            <a:spLocks noGrp="1" noRot="1" noChangeAspect="1" noChangeArrowheads="1" noTextEdit="1"/>
          </p:cNvSpPr>
          <p:nvPr>
            <p:ph type="sldImg"/>
          </p:nvPr>
        </p:nvSpPr>
        <p:spPr>
          <a:xfrm>
            <a:off x="1746300" y="673925"/>
            <a:ext cx="4572000" cy="3429000"/>
          </a:xfrm>
          <a:ln/>
        </p:spPr>
      </p:sp>
      <p:sp>
        <p:nvSpPr>
          <p:cNvPr id="144387" name="Rectangle 3"/>
          <p:cNvSpPr>
            <a:spLocks noGrp="1" noChangeArrowheads="1"/>
          </p:cNvSpPr>
          <p:nvPr>
            <p:ph type="body" idx="1"/>
          </p:nvPr>
        </p:nvSpPr>
        <p:spPr>
          <a:noFill/>
          <a:ln/>
        </p:spPr>
        <p:txBody>
          <a:bodyPr/>
          <a:lstStyle/>
          <a:p>
            <a:endParaRPr lang="en-IN" sz="800"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3"/>
          <p:cNvSpPr txBox="1">
            <a:spLocks noGrp="1" noRot="1" noChangeAspect="1" noChangeArrowheads="1" noTextEdit="1"/>
          </p:cNvSpPr>
          <p:nvPr>
            <p:ph type="sldImg"/>
          </p:nvPr>
        </p:nvSpPr>
        <p:spPr>
          <a:xfrm>
            <a:off x="1746300" y="673925"/>
            <a:ext cx="4572000" cy="3429000"/>
          </a:xfrm>
          <a:ln/>
        </p:spPr>
      </p:sp>
      <p:sp>
        <p:nvSpPr>
          <p:cNvPr id="146435" name="Rectangle 3"/>
          <p:cNvSpPr>
            <a:spLocks noGrp="1" noChangeArrowheads="1"/>
          </p:cNvSpPr>
          <p:nvPr>
            <p:ph type="body" idx="1"/>
          </p:nvPr>
        </p:nvSpPr>
        <p:spPr>
          <a:noFill/>
          <a:ln/>
        </p:spPr>
        <p:txBody>
          <a:bodyPr/>
          <a:lstStyle/>
          <a:p>
            <a:r>
              <a:rPr lang="en-IN" b="1" smtClean="0"/>
              <a:t>Defining Restart Points </a:t>
            </a:r>
          </a:p>
          <a:p>
            <a:endParaRPr lang="en-IN" b="1" smtClean="0"/>
          </a:p>
          <a:p>
            <a:r>
              <a:rPr lang="en-IN" smtClean="0"/>
              <a:t>If a package is configured to use checkpoints, Integration Services captures the restart point in the checkpoint file. The type of container that fails and the implementation of features such as transactions affect the restart point that is recorded in the checkpoint file. The current values of variables are also captured in the checkpoint file.</a:t>
            </a:r>
          </a:p>
          <a:p>
            <a:endParaRPr lang="en-US" smtClean="0"/>
          </a:p>
          <a:p>
            <a:r>
              <a:rPr lang="en-IN" smtClean="0"/>
              <a:t>The task host container, which encapsulates a single task, is the smallest atomic unit of work that can be restarted. The For each Loop container and a transacted container are also treated as atomic units of work. If a package is stopped while a transacted container is running, the transaction ends and any work performed by the container is rolled back. When the package is restarted, the container that failed is rerun. The completion of any child containers of transacted container is not recorded in the checkpoint file. Therefore, when the package is restarted, the transacted container and its child containers run again</a:t>
            </a:r>
          </a:p>
          <a:p>
            <a:endParaRPr lang="en-US" smtClean="0"/>
          </a:p>
          <a:p>
            <a:r>
              <a:rPr lang="en-IN" smtClean="0"/>
              <a:t>When a package is restarted the Foreach Loop containers and its child containers are run again. If a child container in the loop runs successfully, it is not recorded in the checkpoint file, instead it is rerun. If the package is restarted the package configurations are not reloaded, instead the package uses the configuration information written to the checkpoint file. This ensures that the package uses the same configurations when it is rerun as the time it failed. </a:t>
            </a:r>
          </a:p>
          <a:p>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3"/>
          <p:cNvSpPr txBox="1">
            <a:spLocks noGrp="1" noRot="1" noChangeAspect="1" noChangeArrowheads="1" noTextEdit="1"/>
          </p:cNvSpPr>
          <p:nvPr>
            <p:ph type="sldImg"/>
          </p:nvPr>
        </p:nvSpPr>
        <p:spPr>
          <a:xfrm>
            <a:off x="1746300" y="673925"/>
            <a:ext cx="4572000" cy="3429000"/>
          </a:xfrm>
          <a:ln/>
        </p:spPr>
      </p:sp>
      <p:sp>
        <p:nvSpPr>
          <p:cNvPr id="148483" name="Rectangle 3"/>
          <p:cNvSpPr>
            <a:spLocks noGrp="1" noChangeArrowheads="1"/>
          </p:cNvSpPr>
          <p:nvPr>
            <p:ph type="body" idx="1"/>
          </p:nvPr>
        </p:nvSpPr>
        <p:spPr>
          <a:noFill/>
          <a:ln/>
        </p:spPr>
        <p:txBody>
          <a:bodyPr/>
          <a:lstStyle/>
          <a:p>
            <a:r>
              <a:rPr lang="en-IN" b="1" dirty="0" smtClean="0"/>
              <a:t>Configuring a Package to Restart </a:t>
            </a:r>
          </a:p>
          <a:p>
            <a:r>
              <a:rPr lang="en-IN" dirty="0" smtClean="0"/>
              <a:t>The checkpoint file includes the execution results of all completed containers, the current values of system and user-defined variables, and package configuration information. The file also includes the unique identifier of the package. To successfully restart a package, the package identifier in the checkpoint file and the package must match; otherwise the restart fails. This prevents a package from using a checkpoint file written by a different package version. If the package runs successfully, after it is restarted the checkpoint file is deleted.</a:t>
            </a:r>
          </a:p>
          <a:p>
            <a:endParaRPr lang="en-IN" dirty="0" smtClean="0"/>
          </a:p>
          <a:p>
            <a:r>
              <a:rPr lang="en-IN" dirty="0" smtClean="0"/>
              <a:t>The following table lists the package properties that you set to implement checkpoints.</a:t>
            </a:r>
            <a:endParaRPr lang="en-IN" b="1" dirty="0" smtClean="0"/>
          </a:p>
          <a:p>
            <a:pPr>
              <a:buFont typeface="Times New Roman" pitchFamily="18" charset="0"/>
              <a:buChar char="•"/>
            </a:pPr>
            <a:r>
              <a:rPr lang="en-IN" b="1" dirty="0" err="1" smtClean="0"/>
              <a:t>CheckpointFileName</a:t>
            </a:r>
            <a:r>
              <a:rPr lang="en-IN" dirty="0" smtClean="0"/>
              <a:t> Specifies the name of the checkpoint file.</a:t>
            </a:r>
          </a:p>
          <a:p>
            <a:pPr>
              <a:buFont typeface="Times New Roman" pitchFamily="18" charset="0"/>
              <a:buChar char="•"/>
            </a:pPr>
            <a:r>
              <a:rPr lang="en-IN" b="1" dirty="0" err="1" smtClean="0"/>
              <a:t>CheckpointUsage</a:t>
            </a:r>
            <a:r>
              <a:rPr lang="en-IN" dirty="0" smtClean="0"/>
              <a:t> Specifies whether checkpoints are used.</a:t>
            </a:r>
          </a:p>
          <a:p>
            <a:pPr>
              <a:buFont typeface="Times New Roman" pitchFamily="18" charset="0"/>
              <a:buChar char="•"/>
            </a:pPr>
            <a:r>
              <a:rPr lang="en-IN" b="1" dirty="0" err="1" smtClean="0"/>
              <a:t>SaveCheckpoints</a:t>
            </a:r>
            <a:r>
              <a:rPr lang="en-IN" dirty="0" smtClean="0"/>
              <a:t> Indicates whether the package saves checkpoints. This property must be set to True to restart a package from a point of failure.</a:t>
            </a:r>
          </a:p>
          <a:p>
            <a:endParaRPr lang="en-US" dirty="0" smtClean="0"/>
          </a:p>
          <a:p>
            <a:r>
              <a:rPr lang="en-IN" sz="1400" b="1" u="sng" dirty="0" smtClean="0"/>
              <a:t>Note:</a:t>
            </a:r>
            <a:r>
              <a:rPr lang="en-IN" b="1" dirty="0" smtClean="0"/>
              <a:t> </a:t>
            </a:r>
            <a:r>
              <a:rPr lang="en-IN" dirty="0" smtClean="0"/>
              <a:t>Using checkpoints and transactions in the same package could cause unexpected results. For example, when a package fails and restarts from a checkpoint, the package might repeat a transaction that has already been successfully committed.</a:t>
            </a:r>
          </a:p>
          <a:p>
            <a:endParaRPr lang="en-I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2" name="Rectangle 1"/>
          <p:cNvSpPr txBox="1">
            <a:spLocks noGrp="1" noRot="1" noChangeAspect="1" noChangeArrowheads="1" noTextEdit="1"/>
          </p:cNvSpPr>
          <p:nvPr>
            <p:ph type="sldImg"/>
          </p:nvPr>
        </p:nvSpPr>
        <p:spPr>
          <a:xfrm>
            <a:off x="1756339" y="602288"/>
            <a:ext cx="4563500" cy="3503612"/>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14,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49555" y="2296656"/>
            <a:ext cx="5652089" cy="649744"/>
          </a:xfrm>
        </p:spPr>
        <p:txBody>
          <a:bodyPr/>
          <a:lstStyle/>
          <a:p>
            <a:r>
              <a:rPr lang="en-US" dirty="0" smtClean="0">
                <a:ea typeface="ＭＳ Ｐゴシック" pitchFamily="34" charset="-128"/>
              </a:rPr>
              <a:t>SSIS</a:t>
            </a:r>
            <a:endParaRPr lang="en-US" dirty="0"/>
          </a:p>
        </p:txBody>
      </p:sp>
      <p:sp>
        <p:nvSpPr>
          <p:cNvPr id="12" name="Subtitle 11"/>
          <p:cNvSpPr>
            <a:spLocks noGrp="1"/>
          </p:cNvSpPr>
          <p:nvPr>
            <p:ph type="subTitle" idx="1"/>
          </p:nvPr>
        </p:nvSpPr>
        <p:spPr>
          <a:xfrm>
            <a:off x="1106013" y="3073408"/>
            <a:ext cx="5652089" cy="1143008"/>
          </a:xfrm>
        </p:spPr>
        <p:txBody>
          <a:bodyPr>
            <a:normAutofit/>
          </a:bodyPr>
          <a:lstStyle/>
          <a:p>
            <a:pPr>
              <a:buClrTx/>
            </a:pPr>
            <a:r>
              <a:rPr lang="en-US" dirty="0" smtClean="0">
                <a:ea typeface="ＭＳ Ｐゴシック" pitchFamily="34" charset="-128"/>
              </a:rPr>
              <a:t>Lesson 4. </a:t>
            </a:r>
            <a:r>
              <a:rPr lang="en-US" dirty="0" smtClean="0"/>
              <a:t>Transaction Support and Checkpoints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7162800" y="1371600"/>
            <a:ext cx="1868488" cy="1471613"/>
            <a:chOff x="4176" y="993"/>
            <a:chExt cx="1273" cy="1119"/>
          </a:xfrm>
        </p:grpSpPr>
        <p:sp>
          <p:nvSpPr>
            <p:cNvPr id="2970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29705"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
        <p:nvSpPr>
          <p:cNvPr id="13" name="Content Placeholder 12"/>
          <p:cNvSpPr>
            <a:spLocks/>
          </p:cNvSpPr>
          <p:nvPr/>
        </p:nvSpPr>
        <p:spPr bwMode="auto">
          <a:xfrm>
            <a:off x="319088" y="1233488"/>
            <a:ext cx="66151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1: </a:t>
            </a:r>
            <a:r>
              <a:rPr lang="en-IN" b="1" dirty="0">
                <a:latin typeface="Candara" panose="020E0502030303020204" pitchFamily="34" charset="0"/>
              </a:rPr>
              <a:t>Packages, For Loop, </a:t>
            </a:r>
            <a:r>
              <a:rPr lang="en-IN" b="1" dirty="0" err="1">
                <a:latin typeface="Candara" panose="020E0502030303020204" pitchFamily="34" charset="0"/>
              </a:rPr>
              <a:t>Foreach</a:t>
            </a:r>
            <a:r>
              <a:rPr lang="en-IN" b="1" dirty="0">
                <a:latin typeface="Candara" panose="020E0502030303020204" pitchFamily="34" charset="0"/>
              </a:rPr>
              <a:t> Loop, Sequence containers and the task hosts that encapsulate each task can be configured to use transactions.</a:t>
            </a:r>
          </a:p>
          <a:p>
            <a:pPr marL="742950" lvl="1" indent="-285750">
              <a:spcBef>
                <a:spcPct val="20000"/>
              </a:spcBef>
              <a:buClr>
                <a:srgbClr val="00A1E4"/>
              </a:buClr>
              <a:buFont typeface="Arial" panose="020B0604020202020204" pitchFamily="34" charset="0"/>
              <a:buChar char="–"/>
            </a:pPr>
            <a:r>
              <a:rPr lang="en-US" sz="1600" dirty="0" smtClean="0">
                <a:latin typeface="Candara" panose="020E0502030303020204" pitchFamily="34" charset="0"/>
              </a:rPr>
              <a:t>True/False</a:t>
            </a:r>
            <a:endParaRPr lang="en-US" sz="1600" dirty="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a:latin typeface="Candara" panose="020E0502030303020204" pitchFamily="34" charset="0"/>
              </a:rPr>
              <a:t>Question 2: </a:t>
            </a:r>
            <a:r>
              <a:rPr lang="en-IN" b="1" dirty="0">
                <a:latin typeface="Candara" panose="020E0502030303020204" pitchFamily="34" charset="0"/>
              </a:rPr>
              <a:t>Checkpoints can be used to avoid repeating the downloading and uploading activity of large files.</a:t>
            </a:r>
          </a:p>
          <a:p>
            <a:pPr marL="742950" lvl="1" indent="-285750">
              <a:spcBef>
                <a:spcPct val="20000"/>
              </a:spcBef>
              <a:buClr>
                <a:srgbClr val="00A1E4"/>
              </a:buClr>
              <a:buFont typeface="Arial" panose="020B0604020202020204" pitchFamily="34" charset="0"/>
              <a:buChar char="–"/>
            </a:pPr>
            <a:r>
              <a:rPr lang="en-US" sz="1600" dirty="0" smtClean="0">
                <a:latin typeface="Candara" panose="020E0502030303020204" pitchFamily="34" charset="0"/>
              </a:rPr>
              <a:t>True/False</a:t>
            </a:r>
            <a:endParaRPr lang="en-IN" sz="1600"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Question 3:A package can run another package by using the ____________________ task</a:t>
            </a:r>
            <a:endParaRPr lang="en-US" b="1" dirty="0">
              <a:latin typeface="Candara" panose="020E0502030303020204" pitchFamily="34" charset="0"/>
            </a:endParaRPr>
          </a:p>
        </p:txBody>
      </p:sp>
      <p:sp>
        <p:nvSpPr>
          <p:cNvPr id="2970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Review Question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itle 1"/>
          <p:cNvSpPr>
            <a:spLocks/>
          </p:cNvSpPr>
          <p:nvPr/>
        </p:nvSpPr>
        <p:spPr bwMode="auto">
          <a:xfrm>
            <a:off x="283029" y="203200"/>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Lesson Objectives</a:t>
            </a:r>
          </a:p>
        </p:txBody>
      </p:sp>
      <p:sp>
        <p:nvSpPr>
          <p:cNvPr id="13" name="Content Placeholder 12"/>
          <p:cNvSpPr>
            <a:spLocks/>
          </p:cNvSpPr>
          <p:nvPr/>
        </p:nvSpPr>
        <p:spPr bwMode="auto">
          <a:xfrm>
            <a:off x="319088" y="1233488"/>
            <a:ext cx="6538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After completing this module you will be able to:</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Using Transaction Support for Atomicity</a:t>
            </a:r>
          </a:p>
          <a:p>
            <a:pPr marL="1143000" lvl="2" indent="-228600">
              <a:spcBef>
                <a:spcPct val="20000"/>
              </a:spcBef>
              <a:buClr>
                <a:srgbClr val="00A1E4"/>
              </a:buClr>
              <a:buSzTx/>
              <a:buFont typeface="Arial" panose="020B0604020202020204" pitchFamily="34" charset="0"/>
              <a:buChar char="•"/>
            </a:pPr>
            <a:r>
              <a:rPr lang="en-US" sz="1200" dirty="0">
                <a:latin typeface="Candara" panose="020E0502030303020204" pitchFamily="34" charset="0"/>
              </a:rPr>
              <a:t>Inherited Transaction</a:t>
            </a:r>
          </a:p>
          <a:p>
            <a:pPr marL="1143000" lvl="2" indent="-228600">
              <a:spcBef>
                <a:spcPct val="20000"/>
              </a:spcBef>
              <a:buClr>
                <a:srgbClr val="00A1E4"/>
              </a:buClr>
              <a:buSzTx/>
              <a:buFont typeface="Arial" panose="020B0604020202020204" pitchFamily="34" charset="0"/>
              <a:buChar char="•"/>
            </a:pPr>
            <a:r>
              <a:rPr lang="en-US" sz="1200" dirty="0">
                <a:latin typeface="Candara" panose="020E0502030303020204" pitchFamily="34" charset="0"/>
              </a:rPr>
              <a:t>Multiple Transaction</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Resuming Package Execution with Checkpoints</a:t>
            </a: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p:txBody>
      </p:sp>
      <p:grpSp>
        <p:nvGrpSpPr>
          <p:cNvPr id="2" name="Group 8"/>
          <p:cNvGrpSpPr>
            <a:grpSpLocks/>
          </p:cNvGrpSpPr>
          <p:nvPr/>
        </p:nvGrpSpPr>
        <p:grpSpPr bwMode="auto">
          <a:xfrm>
            <a:off x="7123113" y="1447800"/>
            <a:ext cx="1716087" cy="1471613"/>
            <a:chOff x="4176" y="993"/>
            <a:chExt cx="1273" cy="1119"/>
          </a:xfrm>
        </p:grpSpPr>
        <p:sp>
          <p:nvSpPr>
            <p:cNvPr id="5129"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5130"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Transaction Support for Atomicity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Packages use transactions to bind the database actions that tasks perform into atomic units, and by doing this maintain data integrity.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Because all the database actions that are part of a transaction are committed or rolled back together, you can ensure that data remains in a consistent state.</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Transaction Support for Atomicity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You can use transactions in packages for the following purposes:</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Gather the results of several tasks into a single transaction to ensure consistent updates. For example, information about orders and line items that is stored in two different tables can be uploaded by two tasks that succeed or fail together.</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Ensure consistent updates on multiple database servers. For example, a customer address can be changed in two different online transaction processing (OLTP) systems, all in the context of one transaction.</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Packages, For Loop, </a:t>
            </a:r>
            <a:r>
              <a:rPr lang="en-IN" b="1" dirty="0" err="1">
                <a:latin typeface="Candara" panose="020E0502030303020204" pitchFamily="34" charset="0"/>
              </a:rPr>
              <a:t>Foreach</a:t>
            </a:r>
            <a:r>
              <a:rPr lang="en-IN" b="1" dirty="0">
                <a:latin typeface="Candara" panose="020E0502030303020204" pitchFamily="34" charset="0"/>
              </a:rPr>
              <a:t> Loop, Sequence containers and the task hosts that encapsulate each task can be configured to use transactions.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Inherited Transactions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 package can run another package by using the Execute Package task. The child package so executed  may create its own package transaction, or it may inherit the parent package transaction</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 child package inherits the parent package transaction if both of the following are true: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The package is invoked by an Execute Package task.</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The Execute Package task that invoked the package also joined the parent package transaction. </a:t>
            </a:r>
          </a:p>
          <a:p>
            <a:pPr marL="342900" indent="-342900">
              <a:spcBef>
                <a:spcPct val="20000"/>
              </a:spcBef>
              <a:buClr>
                <a:srgbClr val="00A1E4"/>
              </a:buClr>
              <a:buFont typeface="Wingdings" pitchFamily="2" charset="2"/>
              <a:buChar char="Ø"/>
            </a:pPr>
            <a:r>
              <a:rPr lang="en-IN" b="1" dirty="0" smtClean="0">
                <a:latin typeface="Candara" panose="020E0502030303020204" pitchFamily="34" charset="0"/>
              </a:rPr>
              <a:t>Containers</a:t>
            </a:r>
            <a:r>
              <a:rPr lang="en-IN" b="1" dirty="0">
                <a:latin typeface="Candara" panose="020E0502030303020204" pitchFamily="34" charset="0"/>
              </a:rPr>
              <a:t> and tasks in the child package cannot join the </a:t>
            </a:r>
            <a:r>
              <a:rPr lang="en-IN" b="1" dirty="0" smtClean="0">
                <a:latin typeface="Candara" panose="020E0502030303020204" pitchFamily="34" charset="0"/>
              </a:rPr>
              <a:t>parent package transaction unless the child package itself joins the transaction</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Multiple Transactions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It is possible for a package to include unrelated transactions in an Integration Services package</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Any time if a container in the middle of a nested container hierarchy does not support transactions, the child containers in it in the hierarchy start separate transactions if they are configured to support transactions.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transactions commit or roll back in order from the innermost task in the nested container hierarchy to the package. However, after the inner transaction commits, it does not roll back if an outer transaction is aborted.</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Resume Package Execution with Checkpoint</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Integration Services can restart failed packages from the point of failure, instead of rerunning the whole package.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If a package is configured to use checkpoints, information about package execution is written to a checkpoint file. When the failed package is rerun, the checkpoint file is used to restart the package from the point of failure.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If the package runs successfully, the checkpoint file is deleted, and then re-created the next time the package is run.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Resume Package Execution with Checkpoint</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Checkpoints can be used in following situations</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Avoid repeating the downloading and uploading of large files.</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For example, a package that downloads multiple large files by using an FTP task for each download can be restarted after the downloading of a single file fails and then download only that file</a:t>
            </a:r>
            <a:r>
              <a:rPr lang="en-IN" sz="1600" dirty="0" smtClean="0">
                <a:latin typeface="Candara" panose="020E0502030303020204" pitchFamily="34" charset="0"/>
              </a:rPr>
              <a:t>.</a:t>
            </a:r>
            <a:endParaRPr lang="en-IN" sz="1600" dirty="0">
              <a:latin typeface="Candara" panose="020E0502030303020204" pitchFamily="34" charset="0"/>
            </a:endParaRPr>
          </a:p>
          <a:p>
            <a:pPr marL="342900" indent="-342900">
              <a:spcBef>
                <a:spcPct val="20000"/>
              </a:spcBef>
              <a:buClr>
                <a:srgbClr val="00A1E4"/>
              </a:buClr>
              <a:buFont typeface="Wingdings" pitchFamily="2" charset="2"/>
              <a:buChar char="Ø"/>
            </a:pPr>
            <a:r>
              <a:rPr lang="en-IN" b="1" dirty="0">
                <a:latin typeface="Candara" panose="020E0502030303020204" pitchFamily="34" charset="0"/>
              </a:rPr>
              <a:t>Avoid repeating the loading of large amounts of data. </a:t>
            </a:r>
          </a:p>
          <a:p>
            <a:pPr marL="742950" lvl="1" indent="-285750">
              <a:spcBef>
                <a:spcPct val="20000"/>
              </a:spcBef>
              <a:buClr>
                <a:srgbClr val="00A1E4"/>
              </a:buClr>
              <a:buFont typeface="Arial" panose="020B0604020202020204" pitchFamily="34" charset="0"/>
              <a:buChar char="–"/>
            </a:pPr>
            <a:r>
              <a:rPr lang="en-IN" sz="1600" dirty="0">
                <a:latin typeface="Candara" panose="020E0502030303020204" pitchFamily="34" charset="0"/>
              </a:rPr>
              <a:t>For example, a package that performs bulk inserts into dimension tables in a data warehouse using a different Bulk Insert task.</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Summary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US" b="1" dirty="0">
                <a:latin typeface="Candara" panose="020E0502030303020204" pitchFamily="34" charset="0"/>
              </a:rPr>
              <a:t>From this chapter we learnt:</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Using Transaction Support for Atomicity</a:t>
            </a:r>
          </a:p>
          <a:p>
            <a:pPr marL="1143000" lvl="2" indent="-228600">
              <a:spcBef>
                <a:spcPct val="20000"/>
              </a:spcBef>
              <a:buClr>
                <a:srgbClr val="00A1E4"/>
              </a:buClr>
              <a:buSzTx/>
              <a:buFont typeface="Arial" panose="020B0604020202020204" pitchFamily="34" charset="0"/>
              <a:buChar char="•"/>
            </a:pPr>
            <a:r>
              <a:rPr lang="en-US" sz="1200" dirty="0">
                <a:latin typeface="Candara" panose="020E0502030303020204" pitchFamily="34" charset="0"/>
              </a:rPr>
              <a:t>Inherited Transaction</a:t>
            </a:r>
          </a:p>
          <a:p>
            <a:pPr marL="1143000" lvl="2" indent="-228600">
              <a:spcBef>
                <a:spcPct val="20000"/>
              </a:spcBef>
              <a:buClr>
                <a:srgbClr val="00A1E4"/>
              </a:buClr>
              <a:buSzTx/>
              <a:buFont typeface="Arial" panose="020B0604020202020204" pitchFamily="34" charset="0"/>
              <a:buChar char="•"/>
            </a:pPr>
            <a:r>
              <a:rPr lang="en-US" sz="1200" dirty="0">
                <a:latin typeface="Candara" panose="020E0502030303020204" pitchFamily="34" charset="0"/>
              </a:rPr>
              <a:t>Multiple Transaction</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Resuming Package Execution with Checkpoints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Class book</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customXml/itemProps3.xml><?xml version="1.0" encoding="utf-8"?>
<ds:datastoreItem xmlns:ds="http://schemas.openxmlformats.org/officeDocument/2006/customXml" ds:itemID="{BEFCB637-5C16-43E9-9C6B-7FC0E28DF3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2282</TotalTime>
  <Words>1468</Words>
  <Application>Microsoft Office PowerPoint</Application>
  <PresentationFormat>On-screen Show (4:3)</PresentationFormat>
  <Paragraphs>76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2_Office Theme</vt:lpstr>
      <vt:lpstr>SSIS</vt:lpstr>
      <vt:lpstr>Slide 2</vt:lpstr>
      <vt:lpstr>Slide 3</vt:lpstr>
      <vt:lpstr>Slide 4</vt:lpstr>
      <vt:lpstr>Slide 5</vt:lpstr>
      <vt:lpstr>Slide 6</vt:lpstr>
      <vt:lpstr>Slide 7</vt:lpstr>
      <vt:lpstr>Slide 8</vt:lpstr>
      <vt:lpstr>Slide 9</vt:lpstr>
      <vt:lpstr>Slide 10</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dc:title>
  <dc:creator>iGATE</dc:creator>
  <cp:lastModifiedBy>misaldin</cp:lastModifiedBy>
  <cp:revision>222</cp:revision>
  <dcterms:created xsi:type="dcterms:W3CDTF">2012-05-18T02:59:15Z</dcterms:created>
  <dcterms:modified xsi:type="dcterms:W3CDTF">2014-07-14T10:42:17Z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