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17"/>
  </p:notesMasterIdLst>
  <p:handoutMasterIdLst>
    <p:handoutMasterId r:id="rId18"/>
  </p:handoutMasterIdLst>
  <p:sldIdLst>
    <p:sldId id="265" r:id="rId5"/>
    <p:sldId id="267" r:id="rId6"/>
    <p:sldId id="268" r:id="rId7"/>
    <p:sldId id="269" r:id="rId8"/>
    <p:sldId id="270" r:id="rId9"/>
    <p:sldId id="271" r:id="rId10"/>
    <p:sldId id="272" r:id="rId11"/>
    <p:sldId id="273" r:id="rId12"/>
    <p:sldId id="274" r:id="rId13"/>
    <p:sldId id="275"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86513" autoAdjust="0"/>
  </p:normalViewPr>
  <p:slideViewPr>
    <p:cSldViewPr snapToGrid="0" showGuides="1">
      <p:cViewPr>
        <p:scale>
          <a:sx n="66" d="100"/>
          <a:sy n="66" d="100"/>
        </p:scale>
        <p:origin x="-1200" y="-636"/>
      </p:cViewPr>
      <p:guideLst>
        <p:guide orient="horz" pos="633"/>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668"/>
        <p:guide orient="horz" pos="2592"/>
        <p:guide pos="101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06125"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612050" y="4235826"/>
            <a:ext cx="4586881" cy="433815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168750"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9382" y="152401"/>
            <a:ext cx="6492731" cy="263236"/>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ea typeface="ＭＳ Ｐゴシック" pitchFamily="34" charset="-128"/>
                <a:cs typeface="Arial" pitchFamily="34" charset="0"/>
              </a:rPr>
              <a:t>SSIS 		</a:t>
            </a:r>
            <a:r>
              <a:rPr lang="en-US" sz="1200" b="1" baseline="0" dirty="0" smtClean="0">
                <a:latin typeface="Candara" pitchFamily="34" charset="0"/>
                <a:ea typeface="ＭＳ Ｐゴシック" pitchFamily="34" charset="-128"/>
                <a:cs typeface="Arial" pitchFamily="34" charset="0"/>
              </a:rPr>
              <a:t>                              </a:t>
            </a:r>
            <a:r>
              <a:rPr lang="en-IN" sz="1200" b="1" dirty="0" smtClean="0">
                <a:latin typeface="Candara" pitchFamily="34" charset="0"/>
                <a:cs typeface="Arial" pitchFamily="34" charset="0"/>
              </a:rPr>
              <a:t>Managing </a:t>
            </a:r>
            <a:r>
              <a:rPr lang="en-IN" sz="1200" b="1" dirty="0" smtClean="0">
                <a:latin typeface="Candara" pitchFamily="34" charset="0"/>
                <a:cs typeface="Arial" pitchFamily="34" charset="0"/>
              </a:rPr>
              <a:t>Package Execution with Configuration </a:t>
            </a:r>
            <a:r>
              <a:rPr lang="en-IN" sz="1200" b="1" dirty="0" smtClean="0">
                <a:latin typeface="Candara" pitchFamily="34" charset="0"/>
                <a:cs typeface="Arial" pitchFamily="34" charset="0"/>
              </a:rPr>
              <a:t>File</a:t>
            </a:r>
            <a:endParaRPr lang="en-US" sz="1200" b="1" dirty="0" smtClean="0">
              <a:latin typeface="Candara" pitchFamily="34" charset="0"/>
              <a:ea typeface="ＭＳ Ｐゴシック" pitchFamily="34" charset="-128"/>
              <a:cs typeface="Arial" pitchFamily="34" charset="0"/>
            </a:endParaRPr>
          </a:p>
        </p:txBody>
      </p:sp>
      <p:sp>
        <p:nvSpPr>
          <p:cNvPr id="12" name="Rectangle 14"/>
          <p:cNvSpPr>
            <a:spLocks noChangeArrowheads="1"/>
          </p:cNvSpPr>
          <p:nvPr/>
        </p:nvSpPr>
        <p:spPr bwMode="auto">
          <a:xfrm>
            <a:off x="3475918" y="8579183"/>
            <a:ext cx="2762530" cy="220434"/>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05-</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850" y="685800"/>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3"/>
          <p:cNvSpPr txBox="1">
            <a:spLocks noGrp="1" noRot="1" noChangeAspect="1" noChangeArrowheads="1" noTextEdit="1"/>
          </p:cNvSpPr>
          <p:nvPr>
            <p:ph type="sldImg"/>
          </p:nvPr>
        </p:nvSpPr>
        <p:spPr>
          <a:xfrm>
            <a:off x="1603800" y="673925"/>
            <a:ext cx="4572000" cy="3429000"/>
          </a:xfrm>
          <a:ln/>
        </p:spPr>
      </p:sp>
      <p:sp>
        <p:nvSpPr>
          <p:cNvPr id="160771" name="Rectangle 3"/>
          <p:cNvSpPr>
            <a:spLocks noGrp="1" noChangeArrowheads="1"/>
          </p:cNvSpPr>
          <p:nvPr>
            <p:ph type="body" idx="1"/>
          </p:nvPr>
        </p:nvSpPr>
        <p:spPr>
          <a:noFill/>
          <a:ln/>
        </p:spPr>
        <p:txBody>
          <a:bodyPr/>
          <a:lstStyle/>
          <a:p>
            <a:r>
              <a:rPr lang="en-IN" b="1" dirty="0" smtClean="0"/>
              <a:t>The Table fields are used as follows:</a:t>
            </a:r>
          </a:p>
          <a:p>
            <a:endParaRPr lang="en-IN" b="1" dirty="0" smtClean="0"/>
          </a:p>
          <a:p>
            <a:r>
              <a:rPr lang="en-IN" dirty="0" err="1" smtClean="0"/>
              <a:t>ConfigurationFilter</a:t>
            </a:r>
            <a:r>
              <a:rPr lang="en-IN" dirty="0" smtClean="0"/>
              <a:t>: This field is used by SSIS to indentify a set of property/values pairs that are part of the same configuration entry in the Package Configurations Organizer.</a:t>
            </a:r>
          </a:p>
          <a:p>
            <a:r>
              <a:rPr lang="en-IN" dirty="0" err="1" smtClean="0"/>
              <a:t>ConfigurationValue</a:t>
            </a:r>
            <a:r>
              <a:rPr lang="en-IN" dirty="0" smtClean="0"/>
              <a:t>: It stores the value that is used to update the package property specified in </a:t>
            </a:r>
            <a:r>
              <a:rPr lang="en-IN" dirty="0" err="1" smtClean="0"/>
              <a:t>PackagePath</a:t>
            </a:r>
            <a:r>
              <a:rPr lang="en-IN" dirty="0" smtClean="0"/>
              <a:t> column.</a:t>
            </a:r>
          </a:p>
          <a:p>
            <a:r>
              <a:rPr lang="en-IN" dirty="0" err="1" smtClean="0"/>
              <a:t>PackagePath</a:t>
            </a:r>
            <a:r>
              <a:rPr lang="en-IN" dirty="0" smtClean="0"/>
              <a:t>: The path that point to the property being configured.</a:t>
            </a:r>
          </a:p>
          <a:p>
            <a:r>
              <a:rPr lang="en-IN" dirty="0" err="1" smtClean="0"/>
              <a:t>ConfiguredValueType</a:t>
            </a:r>
            <a:r>
              <a:rPr lang="en-IN" dirty="0" smtClean="0"/>
              <a:t>: the SSIS data type of the property being configured.</a:t>
            </a:r>
          </a:p>
          <a:p>
            <a:endParaRPr lang="en-US" dirty="0" smtClean="0"/>
          </a:p>
          <a:p>
            <a:r>
              <a:rPr lang="en-IN" dirty="0" smtClean="0"/>
              <a:t>With the direct method, the connection information, configuration table and filter are stored inside of the package. The indirect method instead allows storing that information in an environment variable.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2" name="Rectangle 1"/>
          <p:cNvSpPr txBox="1">
            <a:spLocks noGrp="1" noRot="1" noChangeAspect="1" noChangeArrowheads="1" noTextEdit="1"/>
          </p:cNvSpPr>
          <p:nvPr>
            <p:ph type="sldImg"/>
          </p:nvPr>
        </p:nvSpPr>
        <p:spPr>
          <a:xfrm>
            <a:off x="1613838" y="602288"/>
            <a:ext cx="4670425" cy="3503612"/>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6" name="Rectangle 1"/>
          <p:cNvSpPr txBox="1">
            <a:spLocks noGrp="1" noRot="1" noChangeAspect="1" noChangeArrowheads="1" noTextEdit="1"/>
          </p:cNvSpPr>
          <p:nvPr>
            <p:ph type="sldImg"/>
          </p:nvPr>
        </p:nvSpPr>
        <p:spPr>
          <a:xfrm>
            <a:off x="1613838" y="602288"/>
            <a:ext cx="4670425" cy="3503612"/>
          </a:xfrm>
          <a:ln/>
        </p:spPr>
      </p:sp>
      <p:sp>
        <p:nvSpPr>
          <p:cNvPr id="59415" name="Rectangle 2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20" name="Rectangle 3"/>
          <p:cNvSpPr txBox="1">
            <a:spLocks noGrp="1" noRot="1" noChangeAspect="1" noChangeArrowheads="1" noTextEdit="1"/>
          </p:cNvSpPr>
          <p:nvPr>
            <p:ph type="sldImg"/>
          </p:nvPr>
        </p:nvSpPr>
        <p:spPr>
          <a:xfrm>
            <a:off x="1613838" y="6022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8" name="Rectangle 3"/>
          <p:cNvSpPr txBox="1">
            <a:spLocks noGrp="1" noRot="1" noChangeAspect="1" noChangeArrowheads="1" noTextEdit="1"/>
          </p:cNvSpPr>
          <p:nvPr>
            <p:ph type="sldImg"/>
          </p:nvPr>
        </p:nvSpPr>
        <p:spPr>
          <a:xfrm>
            <a:off x="1603800" y="673925"/>
            <a:ext cx="4572000" cy="3429000"/>
          </a:xfrm>
          <a:ln/>
        </p:spPr>
      </p:sp>
      <p:sp>
        <p:nvSpPr>
          <p:cNvPr id="36869" name="Rectangle 5"/>
          <p:cNvSpPr>
            <a:spLocks noGrp="1" noChangeArrowheads="1"/>
          </p:cNvSpPr>
          <p:nvPr>
            <p:ph type="body" idx="1"/>
          </p:nvPr>
        </p:nvSpPr>
        <p:spPr>
          <a:noFill/>
          <a:ln/>
        </p:spPr>
        <p:txBody>
          <a:bodyPr>
            <a:normAutofit/>
          </a:bodyPr>
          <a:lstStyle/>
          <a:p>
            <a:pPr marL="190500" indent="-190500">
              <a:lnSpc>
                <a:spcPct val="80000"/>
              </a:lnSpc>
            </a:pPr>
            <a:r>
              <a:rPr lang="en-US" b="1" dirty="0" smtClean="0"/>
              <a:t>Package Configuration</a:t>
            </a:r>
          </a:p>
          <a:p>
            <a:pPr marL="190500" indent="-190500">
              <a:lnSpc>
                <a:spcPct val="80000"/>
              </a:lnSpc>
            </a:pPr>
            <a:endParaRPr lang="en-IN" dirty="0" smtClean="0"/>
          </a:p>
          <a:p>
            <a:pPr marL="190500" indent="-190500">
              <a:lnSpc>
                <a:spcPct val="80000"/>
              </a:lnSpc>
            </a:pPr>
            <a:r>
              <a:rPr lang="en-IN" dirty="0" smtClean="0"/>
              <a:t>SQL Server Integration Services provides package configurations that you can use to update the values of properties at run time. A configuration is a property/value pair that you add to a completed package. Typically, you create a package set properties on the package objects during package development, and then add the configuration to the package. When the package runs, it gets the new values of the property from the configuration. For example, by using a configuration, you can change the connection string of a connection manager, or update the value of a variable. </a:t>
            </a:r>
          </a:p>
          <a:p>
            <a:pPr marL="190500" indent="-190500">
              <a:lnSpc>
                <a:spcPct val="80000"/>
              </a:lnSpc>
            </a:pPr>
            <a:r>
              <a:rPr lang="en-IN" dirty="0" smtClean="0"/>
              <a:t>Package configurations provide the following benefits:</a:t>
            </a:r>
          </a:p>
          <a:p>
            <a:pPr marL="190500" indent="-190500">
              <a:lnSpc>
                <a:spcPct val="80000"/>
              </a:lnSpc>
            </a:pPr>
            <a:endParaRPr lang="en-US" dirty="0" smtClean="0"/>
          </a:p>
          <a:p>
            <a:pPr marL="190500" indent="-190500">
              <a:lnSpc>
                <a:spcPct val="80000"/>
              </a:lnSpc>
              <a:buFont typeface="Times New Roman" pitchFamily="18" charset="0"/>
              <a:buChar char="•"/>
            </a:pPr>
            <a:r>
              <a:rPr lang="en-IN" dirty="0" smtClean="0"/>
              <a:t>Configurations make it easier to move packages from a development environment to a production environment. For example, a configuration can update the path of a source file, or change the name of a database or server.</a:t>
            </a:r>
          </a:p>
          <a:p>
            <a:pPr marL="190500" indent="-190500">
              <a:lnSpc>
                <a:spcPct val="80000"/>
              </a:lnSpc>
              <a:buFont typeface="Times New Roman" pitchFamily="18" charset="0"/>
              <a:buChar char="•"/>
            </a:pPr>
            <a:r>
              <a:rPr lang="en-IN" dirty="0" smtClean="0"/>
              <a:t>Configurations are useful when you deploy packages to many different servers. For example, a variable in the configuration for each deployed package can contain a different disk space value, and if the available disk space does not meet this value, the package does not run.</a:t>
            </a:r>
          </a:p>
          <a:p>
            <a:pPr marL="190500" indent="-190500">
              <a:lnSpc>
                <a:spcPct val="80000"/>
              </a:lnSpc>
              <a:buFont typeface="Times New Roman" pitchFamily="18" charset="0"/>
              <a:buChar char="•"/>
            </a:pPr>
            <a:r>
              <a:rPr lang="en-IN" dirty="0" smtClean="0"/>
              <a:t>Configurations make packages more flexible. For example, a configuration can update the value of a variable that is used in a property expression.</a:t>
            </a:r>
            <a:br>
              <a:rPr lang="en-IN" dirty="0" smtClean="0"/>
            </a:br>
            <a:r>
              <a:rPr lang="en-IN" dirty="0" smtClean="0"/>
              <a:t/>
            </a:r>
            <a:br>
              <a:rPr lang="en-IN" dirty="0" smtClean="0"/>
            </a:br>
            <a:endParaRPr lang="en-US" dirty="0" smtClean="0"/>
          </a:p>
          <a:p>
            <a:pPr marL="190500" indent="-190500">
              <a:lnSpc>
                <a:spcPct val="80000"/>
              </a:lnSpc>
            </a:pPr>
            <a:endParaRPr lang="en-US" b="1" dirty="0" smtClean="0"/>
          </a:p>
          <a:p>
            <a:pPr marL="190500" indent="-190500">
              <a:lnSpc>
                <a:spcPct val="80000"/>
              </a:lnSpc>
            </a:pPr>
            <a:endParaRPr lang="en-IN"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3"/>
          <p:cNvSpPr txBox="1">
            <a:spLocks noGrp="1" noRot="1" noChangeAspect="1" noChangeArrowheads="1" noTextEdit="1"/>
          </p:cNvSpPr>
          <p:nvPr>
            <p:ph type="sldImg"/>
          </p:nvPr>
        </p:nvSpPr>
        <p:spPr>
          <a:xfrm>
            <a:off x="1603800" y="673925"/>
            <a:ext cx="4572000" cy="3429000"/>
          </a:xfrm>
          <a:ln/>
        </p:spPr>
      </p:sp>
      <p:sp>
        <p:nvSpPr>
          <p:cNvPr id="136195" name="Rectangle 3"/>
          <p:cNvSpPr>
            <a:spLocks noGrp="1" noChangeArrowheads="1"/>
          </p:cNvSpPr>
          <p:nvPr>
            <p:ph type="body" idx="1"/>
          </p:nvPr>
        </p:nvSpPr>
        <p:spPr>
          <a:noFill/>
          <a:ln/>
        </p:spPr>
        <p:txBody>
          <a:bodyPr/>
          <a:lstStyle/>
          <a:p>
            <a:r>
              <a:rPr lang="en-IN" dirty="0" smtClean="0"/>
              <a:t>It is important to have a defined approach for handling configurations in Integration Services packages. Configurations are important to making packages portable - being able to deploy them in multiple environments without making changes to the package file itself. Developing a consistent approach is also important because it makes maintenance simpler, and supports multiple developers much more easily.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3"/>
          <p:cNvSpPr txBox="1">
            <a:spLocks noGrp="1" noRot="1" noChangeAspect="1" noChangeArrowheads="1" noTextEdit="1"/>
          </p:cNvSpPr>
          <p:nvPr>
            <p:ph type="sldImg"/>
          </p:nvPr>
        </p:nvSpPr>
        <p:spPr>
          <a:xfrm>
            <a:off x="1603800" y="673925"/>
            <a:ext cx="4572000" cy="3429000"/>
          </a:xfrm>
          <a:ln/>
        </p:spPr>
      </p:sp>
      <p:sp>
        <p:nvSpPr>
          <p:cNvPr id="150531"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3"/>
          <p:cNvSpPr txBox="1">
            <a:spLocks noGrp="1" noRot="1" noChangeAspect="1" noChangeArrowheads="1" noTextEdit="1"/>
          </p:cNvSpPr>
          <p:nvPr>
            <p:ph type="sldImg"/>
          </p:nvPr>
        </p:nvSpPr>
        <p:spPr>
          <a:xfrm>
            <a:off x="1603800" y="673925"/>
            <a:ext cx="4572000" cy="3429000"/>
          </a:xfrm>
          <a:ln/>
        </p:spPr>
      </p:sp>
      <p:sp>
        <p:nvSpPr>
          <p:cNvPr id="152579" name="Rectangle 3"/>
          <p:cNvSpPr>
            <a:spLocks noGrp="1" noChangeArrowheads="1"/>
          </p:cNvSpPr>
          <p:nvPr>
            <p:ph type="body" idx="1"/>
          </p:nvPr>
        </p:nvSpPr>
        <p:spPr>
          <a:noFill/>
          <a:ln/>
        </p:spPr>
        <p:txBody>
          <a:bodyPr/>
          <a:lstStyle/>
          <a:p>
            <a:r>
              <a:rPr lang="en-IN" dirty="0" smtClean="0"/>
              <a:t>An XML configuration file has two parts. The header contains metadata about the file itself, like creator, the name and ID of the package that was used when creating the file, and the creation date and time. The configuration section is where the path to the properties being updated and the configuration values to be used are stored.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3"/>
          <p:cNvSpPr txBox="1">
            <a:spLocks noGrp="1" noRot="1" noChangeAspect="1" noChangeArrowheads="1" noTextEdit="1"/>
          </p:cNvSpPr>
          <p:nvPr>
            <p:ph type="sldImg"/>
          </p:nvPr>
        </p:nvSpPr>
        <p:spPr>
          <a:xfrm>
            <a:off x="1603800" y="673925"/>
            <a:ext cx="4572000" cy="3429000"/>
          </a:xfrm>
          <a:ln/>
        </p:spPr>
      </p:sp>
      <p:sp>
        <p:nvSpPr>
          <p:cNvPr id="154627" name="Rectangle 3"/>
          <p:cNvSpPr>
            <a:spLocks noGrp="1" noChangeArrowheads="1"/>
          </p:cNvSpPr>
          <p:nvPr>
            <p:ph type="body" idx="1"/>
          </p:nvPr>
        </p:nvSpPr>
        <p:spPr>
          <a:noFill/>
          <a:ln/>
        </p:spPr>
        <p:txBody>
          <a:bodyPr/>
          <a:lstStyle/>
          <a:p>
            <a:pPr>
              <a:buFont typeface="Times New Roman" pitchFamily="18" charset="0"/>
              <a:buChar char="•"/>
            </a:pPr>
            <a:r>
              <a:rPr lang="en-IN" dirty="0" smtClean="0"/>
              <a:t>The environment variable(s) must exist on all machines where the package is going to be </a:t>
            </a:r>
            <a:r>
              <a:rPr lang="en-IN" dirty="0" err="1" smtClean="0"/>
              <a:t>deployed.This</a:t>
            </a:r>
            <a:r>
              <a:rPr lang="en-IN" dirty="0" smtClean="0"/>
              <a:t> is because the name of the environment variable is stored inside of the package.</a:t>
            </a:r>
          </a:p>
          <a:p>
            <a:pPr>
              <a:buFont typeface="Times New Roman" pitchFamily="18" charset="0"/>
              <a:buChar char="•"/>
            </a:pPr>
            <a:r>
              <a:rPr lang="en-IN" dirty="0" smtClean="0"/>
              <a:t>You have to create an environment variable for each configuration value that you need. This is </a:t>
            </a:r>
            <a:r>
              <a:rPr lang="en-IN" dirty="0" err="1" smtClean="0"/>
              <a:t>afactor</a:t>
            </a:r>
            <a:r>
              <a:rPr lang="en-IN" dirty="0" smtClean="0"/>
              <a:t> to consider when setting multiple configurations is required. This type of package configuration works better when combined with SQL Server configuration or XML file types.</a:t>
            </a:r>
          </a:p>
          <a:p>
            <a:pPr>
              <a:buFont typeface="Times New Roman" pitchFamily="18" charset="0"/>
              <a:buChar char="•"/>
            </a:pPr>
            <a:r>
              <a:rPr lang="en-IN" dirty="0" smtClean="0"/>
              <a:t>The configuration wizard does not create the environment variables, and they are visible to the wizard only if they were created prior to opening the current BIDS session.</a:t>
            </a:r>
          </a:p>
          <a:p>
            <a:pPr>
              <a:buFont typeface="Times New Roman" pitchFamily="18" charset="0"/>
              <a:buChar char="•"/>
            </a:pPr>
            <a:r>
              <a:rPr lang="en-IN" dirty="0" smtClean="0"/>
              <a:t>You can use either system or user environment variables, but user environment variables are not visible to other users; hence, the package has to be executed by the user that owns the environment variable in order for it to work.</a:t>
            </a:r>
          </a:p>
          <a:p>
            <a:pPr>
              <a:buFont typeface="Times New Roman" pitchFamily="18" charset="0"/>
              <a:buChar char="•"/>
            </a:pPr>
            <a:r>
              <a:rPr lang="en-IN" dirty="0" smtClean="0"/>
              <a:t>Multiple package configurations from multiple packages can reference the same system environment variable.</a:t>
            </a:r>
          </a:p>
          <a:p>
            <a:pPr>
              <a:buFont typeface="Times New Roman" pitchFamily="18" charset="0"/>
              <a:buChar char="•"/>
            </a:pPr>
            <a:endParaRPr lang="en-I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3"/>
          <p:cNvSpPr txBox="1">
            <a:spLocks noGrp="1" noRot="1" noChangeAspect="1" noChangeArrowheads="1" noTextEdit="1"/>
          </p:cNvSpPr>
          <p:nvPr>
            <p:ph type="sldImg"/>
          </p:nvPr>
        </p:nvSpPr>
        <p:spPr>
          <a:xfrm>
            <a:off x="1603800" y="673925"/>
            <a:ext cx="4572000" cy="3429000"/>
          </a:xfrm>
          <a:ln/>
        </p:spPr>
      </p:sp>
      <p:sp>
        <p:nvSpPr>
          <p:cNvPr id="156675" name="Rectangle 3"/>
          <p:cNvSpPr>
            <a:spLocks noGrp="1" noChangeArrowheads="1"/>
          </p:cNvSpPr>
          <p:nvPr>
            <p:ph type="body" idx="1"/>
          </p:nvPr>
        </p:nvSpPr>
        <p:spPr>
          <a:noFill/>
          <a:ln/>
        </p:spPr>
        <p:txBody>
          <a:bodyPr/>
          <a:lstStyle/>
          <a:p>
            <a:pPr>
              <a:buFont typeface="Times New Roman" pitchFamily="18" charset="0"/>
              <a:buChar char="•"/>
            </a:pPr>
            <a:r>
              <a:rPr lang="en-IN" dirty="0" smtClean="0"/>
              <a:t>The wizard does not create or modify the registry keys; the registry keys must be manually created and edited.</a:t>
            </a:r>
          </a:p>
          <a:p>
            <a:pPr>
              <a:buFont typeface="Times New Roman" pitchFamily="18" charset="0"/>
              <a:buChar char="•"/>
            </a:pPr>
            <a:r>
              <a:rPr lang="en-IN" dirty="0" smtClean="0"/>
              <a:t>The registry keys must exist, either directly or indirectly, under HKEY_CURRENT_USER, and the configuration value has to be store in an entry called ‘value’.</a:t>
            </a:r>
          </a:p>
          <a:p>
            <a:pPr>
              <a:buFont typeface="Times New Roman" pitchFamily="18" charset="0"/>
              <a:buChar char="•"/>
            </a:pPr>
            <a:r>
              <a:rPr lang="en-IN" dirty="0" smtClean="0"/>
              <a:t>Registry keys under HKEY_CURRENT_USER are visible only to the user that created them, hence, the package can apply the configurations only when it is executed using the credentials of that user. </a:t>
            </a:r>
          </a:p>
          <a:p>
            <a:pPr>
              <a:buFont typeface="Times New Roman" pitchFamily="18" charset="0"/>
              <a:buChar char="•"/>
            </a:pPr>
            <a:r>
              <a:rPr lang="en-IN" dirty="0" smtClean="0"/>
              <a:t>You have to use one registry key per configuration value. If you are configuring multiple properties, consider using SQL Server or XML file configurations instead.</a:t>
            </a:r>
          </a:p>
          <a:p>
            <a:pPr>
              <a:buFont typeface="Times New Roman" pitchFamily="18" charset="0"/>
              <a:buChar char="•"/>
            </a:pPr>
            <a:r>
              <a:rPr lang="en-IN" dirty="0" smtClean="0"/>
              <a:t>You do not need to close and reopen the BIDS session each time you create or make changes to the registry keys being used by the configuration. This is an advantage over environment variable configuration type.</a:t>
            </a:r>
          </a:p>
          <a:p>
            <a:endParaRPr lang="en-I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3"/>
          <p:cNvSpPr txBox="1">
            <a:spLocks noGrp="1" noRot="1" noChangeAspect="1" noChangeArrowheads="1" noTextEdit="1"/>
          </p:cNvSpPr>
          <p:nvPr>
            <p:ph type="sldImg"/>
          </p:nvPr>
        </p:nvSpPr>
        <p:spPr>
          <a:xfrm>
            <a:off x="1603800" y="673925"/>
            <a:ext cx="4572000" cy="3429000"/>
          </a:xfrm>
          <a:ln/>
        </p:spPr>
      </p:sp>
      <p:sp>
        <p:nvSpPr>
          <p:cNvPr id="158723" name="Rectangle 3"/>
          <p:cNvSpPr>
            <a:spLocks noGrp="1" noChangeArrowheads="1"/>
          </p:cNvSpPr>
          <p:nvPr>
            <p:ph type="body" idx="1"/>
          </p:nvPr>
        </p:nvSpPr>
        <p:spPr>
          <a:noFill/>
          <a:ln/>
        </p:spPr>
        <p:txBody>
          <a:bodyPr>
            <a:normAutofit/>
          </a:bodyPr>
          <a:lstStyle/>
          <a:p>
            <a:pPr>
              <a:buFont typeface="Times New Roman" pitchFamily="18" charset="0"/>
              <a:buChar char="•"/>
            </a:pPr>
            <a:r>
              <a:rPr lang="en-IN" dirty="0" smtClean="0"/>
              <a:t>Notice that the child package is unaware of the existence of the parent package, and the name of the variable that you enter is not validated when you create the configuration. When using the direct method, you have to type the variable name exactly as it appears in the parent package. Alternatively, you can select an environment variable that contains the name of the parent package variable, thus adding the flexibility the indirect method offers. </a:t>
            </a:r>
          </a:p>
          <a:p>
            <a:pPr>
              <a:buFont typeface="Times New Roman" pitchFamily="18" charset="0"/>
              <a:buChar char="•"/>
            </a:pPr>
            <a:endParaRPr lang="en-US" dirty="0" smtClean="0"/>
          </a:p>
          <a:p>
            <a:pPr>
              <a:buFont typeface="Times New Roman" pitchFamily="18" charset="0"/>
              <a:buChar char="•"/>
            </a:pPr>
            <a:r>
              <a:rPr lang="en-IN" dirty="0" smtClean="0">
                <a:cs typeface="Arial" pitchFamily="34" charset="0"/>
              </a:rPr>
              <a:t>This type of configuration is applied only when the child package is executed via the Execute Package task.</a:t>
            </a:r>
          </a:p>
          <a:p>
            <a:pPr>
              <a:buFont typeface="Times New Roman" pitchFamily="18" charset="0"/>
              <a:buChar char="•"/>
            </a:pPr>
            <a:endParaRPr lang="en-I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16,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5" r:id="rId12"/>
    <p:sldLayoutId id="2147483656"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149555" y="2296656"/>
            <a:ext cx="5652089" cy="649744"/>
          </a:xfrm>
        </p:spPr>
        <p:txBody>
          <a:bodyPr/>
          <a:lstStyle/>
          <a:p>
            <a:r>
              <a:rPr lang="en-US" dirty="0" smtClean="0">
                <a:ea typeface="ＭＳ Ｐゴシック" pitchFamily="34" charset="-128"/>
              </a:rPr>
              <a:t>SSIS</a:t>
            </a:r>
            <a:endParaRPr lang="en-US" dirty="0"/>
          </a:p>
        </p:txBody>
      </p:sp>
      <p:sp>
        <p:nvSpPr>
          <p:cNvPr id="12" name="Subtitle 11"/>
          <p:cNvSpPr>
            <a:spLocks noGrp="1"/>
          </p:cNvSpPr>
          <p:nvPr>
            <p:ph type="subTitle" idx="1"/>
          </p:nvPr>
        </p:nvSpPr>
        <p:spPr>
          <a:xfrm>
            <a:off x="1106013" y="3073408"/>
            <a:ext cx="5652089" cy="1143008"/>
          </a:xfrm>
        </p:spPr>
        <p:txBody>
          <a:bodyPr>
            <a:normAutofit/>
          </a:bodyPr>
          <a:lstStyle/>
          <a:p>
            <a:pPr>
              <a:buClrTx/>
            </a:pPr>
            <a:r>
              <a:rPr lang="en-US" dirty="0" smtClean="0">
                <a:ea typeface="ＭＳ Ｐゴシック" pitchFamily="34" charset="-128"/>
              </a:rPr>
              <a:t>Lesson 5. </a:t>
            </a:r>
            <a:r>
              <a:rPr lang="en-IN" dirty="0" smtClean="0"/>
              <a:t>Managing Package Execution with Configuration File</a:t>
            </a:r>
            <a:endParaRPr 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p:cNvSpPr>
          <p:nvPr/>
        </p:nvSpPr>
        <p:spPr bwMode="auto">
          <a:xfrm>
            <a:off x="283028" y="174171"/>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IN" sz="2800" b="1" dirty="0">
                <a:latin typeface="Candara" pitchFamily="34" charset="0"/>
                <a:cs typeface="Arial" pitchFamily="34" charset="0"/>
              </a:rPr>
              <a:t>SQL Server Configuration</a:t>
            </a:r>
            <a:endParaRPr lang="en-US" sz="2800" b="1" dirty="0">
              <a:latin typeface="Candara" pitchFamily="34" charset="0"/>
              <a:cs typeface="Arial" pitchFamily="34" charset="0"/>
            </a:endParaRPr>
          </a:p>
        </p:txBody>
      </p:sp>
      <p:sp>
        <p:nvSpPr>
          <p:cNvPr id="13" name="Content Placeholder 12"/>
          <p:cNvSpPr>
            <a:spLocks/>
          </p:cNvSpPr>
          <p:nvPr/>
        </p:nvSpPr>
        <p:spPr bwMode="auto">
          <a:xfrm>
            <a:off x="228600" y="1219200"/>
            <a:ext cx="8458200"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This configuration type offers almost the same level of flexibility and functionality as XML configuration files, with the difference that configuration information is stored in a SQL Server table.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table can be created in any database that is accessible by the package at execution time. You can use the Package Configuration Wizard to create the table</a:t>
            </a: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The structure of the table expected is:</a:t>
            </a:r>
          </a:p>
          <a:p>
            <a:pPr marL="342900" indent="-342900" defTabSz="914400" eaLnBrk="0" hangingPunct="0">
              <a:spcBef>
                <a:spcPct val="20000"/>
              </a:spcBef>
              <a:buClrTx/>
              <a:buSzTx/>
              <a:buFont typeface="Arial" pitchFamily="34" charset="0"/>
              <a:buNone/>
            </a:pPr>
            <a:r>
              <a:rPr lang="en-IN" sz="2000" b="1" dirty="0">
                <a:solidFill>
                  <a:schemeClr val="tx2"/>
                </a:solidFill>
                <a:latin typeface="Arial" pitchFamily="34" charset="0"/>
                <a:cs typeface="Arial" pitchFamily="34" charset="0"/>
              </a:rPr>
              <a:t>	</a:t>
            </a:r>
            <a:r>
              <a:rPr lang="en-IN" sz="1600" dirty="0">
                <a:latin typeface="Candara" pitchFamily="34" charset="0"/>
                <a:cs typeface="Arial" pitchFamily="34" charset="0"/>
              </a:rPr>
              <a:t>CREATE TABLE [</a:t>
            </a:r>
            <a:r>
              <a:rPr lang="en-IN" sz="1600" dirty="0" err="1">
                <a:latin typeface="Candara" pitchFamily="34" charset="0"/>
                <a:cs typeface="Arial" pitchFamily="34" charset="0"/>
              </a:rPr>
              <a:t>dbo</a:t>
            </a:r>
            <a:r>
              <a:rPr lang="en-IN" sz="1600" dirty="0">
                <a:latin typeface="Candara" pitchFamily="34" charset="0"/>
                <a:cs typeface="Arial" pitchFamily="34" charset="0"/>
              </a:rPr>
              <a:t>].[SSIS Configurations] </a:t>
            </a:r>
          </a:p>
          <a:p>
            <a:pPr marL="342900" indent="-342900" defTabSz="914400" eaLnBrk="0" hangingPunct="0">
              <a:spcBef>
                <a:spcPct val="20000"/>
              </a:spcBef>
              <a:buClrTx/>
              <a:buSzTx/>
              <a:buFont typeface="Arial" pitchFamily="34" charset="0"/>
              <a:buNone/>
            </a:pPr>
            <a:r>
              <a:rPr lang="en-IN" sz="1600" dirty="0">
                <a:latin typeface="Candara" pitchFamily="34" charset="0"/>
                <a:cs typeface="Arial" pitchFamily="34" charset="0"/>
              </a:rPr>
              <a:t>	(</a:t>
            </a:r>
          </a:p>
          <a:p>
            <a:pPr marL="342900" indent="-342900" defTabSz="914400" eaLnBrk="0" hangingPunct="0">
              <a:spcBef>
                <a:spcPct val="20000"/>
              </a:spcBef>
              <a:buClrTx/>
              <a:buSzTx/>
              <a:buFont typeface="Arial" pitchFamily="34" charset="0"/>
              <a:buNone/>
            </a:pPr>
            <a:r>
              <a:rPr lang="en-IN" sz="1600" dirty="0">
                <a:latin typeface="Candara" pitchFamily="34" charset="0"/>
                <a:cs typeface="Arial" pitchFamily="34" charset="0"/>
              </a:rPr>
              <a:t>	 	</a:t>
            </a:r>
            <a:r>
              <a:rPr lang="en-IN" sz="1600" dirty="0" err="1">
                <a:latin typeface="Candara" pitchFamily="34" charset="0"/>
                <a:cs typeface="Arial" pitchFamily="34" charset="0"/>
              </a:rPr>
              <a:t>ConfigurationFilter</a:t>
            </a:r>
            <a:r>
              <a:rPr lang="en-IN" sz="1600" dirty="0">
                <a:latin typeface="Candara" pitchFamily="34" charset="0"/>
                <a:cs typeface="Arial" pitchFamily="34" charset="0"/>
              </a:rPr>
              <a:t> 	NVARCHAR(255) NOT NULL, 	</a:t>
            </a:r>
            <a:r>
              <a:rPr lang="en-IN" sz="1600" dirty="0" err="1">
                <a:latin typeface="Candara" pitchFamily="34" charset="0"/>
                <a:cs typeface="Arial" pitchFamily="34" charset="0"/>
              </a:rPr>
              <a:t>ConfiguredValue</a:t>
            </a:r>
            <a:r>
              <a:rPr lang="en-IN" sz="1600" dirty="0">
                <a:latin typeface="Candara" pitchFamily="34" charset="0"/>
                <a:cs typeface="Arial" pitchFamily="34" charset="0"/>
              </a:rPr>
              <a:t>      	NVARCHAR(255) NULL, 	</a:t>
            </a:r>
            <a:r>
              <a:rPr lang="en-IN" sz="1600" dirty="0" err="1">
                <a:latin typeface="Candara" pitchFamily="34" charset="0"/>
                <a:cs typeface="Arial" pitchFamily="34" charset="0"/>
              </a:rPr>
              <a:t>PackagePath</a:t>
            </a:r>
            <a:r>
              <a:rPr lang="en-IN" sz="1600" dirty="0">
                <a:latin typeface="Candara" pitchFamily="34" charset="0"/>
                <a:cs typeface="Arial" pitchFamily="34" charset="0"/>
              </a:rPr>
              <a:t>          	NVARCHAR(255) NOT NULL, </a:t>
            </a:r>
          </a:p>
          <a:p>
            <a:pPr marL="342900" indent="-342900" defTabSz="914400" eaLnBrk="0" hangingPunct="0">
              <a:spcBef>
                <a:spcPct val="20000"/>
              </a:spcBef>
              <a:buClrTx/>
              <a:buSzTx/>
              <a:buFont typeface="Arial" pitchFamily="34" charset="0"/>
              <a:buNone/>
            </a:pPr>
            <a:r>
              <a:rPr lang="en-IN" sz="1600" dirty="0">
                <a:latin typeface="Candara" pitchFamily="34" charset="0"/>
                <a:cs typeface="Arial" pitchFamily="34" charset="0"/>
              </a:rPr>
              <a:t>		</a:t>
            </a:r>
            <a:r>
              <a:rPr lang="en-IN" sz="1600" dirty="0" err="1">
                <a:latin typeface="Candara" pitchFamily="34" charset="0"/>
                <a:cs typeface="Arial" pitchFamily="34" charset="0"/>
              </a:rPr>
              <a:t>ConfiguredValueType</a:t>
            </a:r>
            <a:r>
              <a:rPr lang="en-IN" sz="1600" dirty="0">
                <a:latin typeface="Candara" pitchFamily="34" charset="0"/>
                <a:cs typeface="Arial" pitchFamily="34" charset="0"/>
              </a:rPr>
              <a:t> 	NVARCHAR(20) NOT NULL </a:t>
            </a:r>
          </a:p>
          <a:p>
            <a:pPr marL="342900" indent="-342900" defTabSz="914400" eaLnBrk="0" hangingPunct="0">
              <a:spcBef>
                <a:spcPct val="20000"/>
              </a:spcBef>
              <a:buClrTx/>
              <a:buSzTx/>
              <a:buFont typeface="Arial" pitchFamily="34" charset="0"/>
              <a:buNone/>
            </a:pPr>
            <a:r>
              <a:rPr lang="en-IN" sz="1600" dirty="0">
                <a:latin typeface="Candara" pitchFamily="34" charset="0"/>
                <a:cs typeface="Arial" pitchFamily="34" charset="0"/>
              </a:rPr>
              <a:t>      )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1"/>
          <p:cNvSpPr>
            <a:spLocks/>
          </p:cNvSpPr>
          <p:nvPr/>
        </p:nvSpPr>
        <p:spPr bwMode="auto">
          <a:xfrm>
            <a:off x="278043"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Summary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From this chapter we learnt:</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Managing Package Execution with Package Configuration file</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Package Configuration Types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6843492" y="1331700"/>
            <a:ext cx="1868488" cy="1471613"/>
            <a:chOff x="4176" y="993"/>
            <a:chExt cx="1273" cy="1119"/>
          </a:xfrm>
        </p:grpSpPr>
        <p:sp>
          <p:nvSpPr>
            <p:cNvPr id="2970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29705"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
        <p:nvSpPr>
          <p:cNvPr id="13" name="Content Placeholder 12"/>
          <p:cNvSpPr>
            <a:spLocks/>
          </p:cNvSpPr>
          <p:nvPr/>
        </p:nvSpPr>
        <p:spPr bwMode="auto">
          <a:xfrm>
            <a:off x="319089" y="1233488"/>
            <a:ext cx="6284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smtClean="0">
                <a:latin typeface="Candara" panose="020E0502030303020204" pitchFamily="34" charset="0"/>
              </a:rPr>
              <a:t>Question 1: </a:t>
            </a:r>
            <a:r>
              <a:rPr lang="en-IN" b="1" dirty="0" smtClean="0">
                <a:latin typeface="Candara" panose="020E0502030303020204" pitchFamily="34" charset="0"/>
              </a:rPr>
              <a:t>A well-architected (ETL) system should be able to respond to changes in the environment or to other external factors, ideally without editing the source code. </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True/False</a:t>
            </a:r>
            <a:endParaRPr lang="en-US" sz="1600" dirty="0">
              <a:latin typeface="Candara" panose="020E0502030303020204" pitchFamily="34" charset="0"/>
            </a:endParaRPr>
          </a:p>
          <a:p>
            <a:pPr marL="342900" indent="-342900">
              <a:spcBef>
                <a:spcPct val="20000"/>
              </a:spcBef>
              <a:buClr>
                <a:srgbClr val="00A1E4"/>
              </a:buClr>
              <a:buFont typeface="Wingdings" pitchFamily="2" charset="2"/>
              <a:buChar char="Ø"/>
            </a:pPr>
            <a:r>
              <a:rPr lang="en-US" b="1" dirty="0" smtClean="0">
                <a:latin typeface="Candara" panose="020E0502030303020204" pitchFamily="34" charset="0"/>
              </a:rPr>
              <a:t>Question 2: Package configuration settings can be stored in relational database.</a:t>
            </a:r>
          </a:p>
          <a:p>
            <a:pPr marL="742950" lvl="1" indent="-285750">
              <a:spcBef>
                <a:spcPct val="20000"/>
              </a:spcBef>
              <a:buClr>
                <a:srgbClr val="00A1E4"/>
              </a:buClr>
              <a:buFont typeface="Arial" panose="020B0604020202020204" pitchFamily="34" charset="0"/>
              <a:buChar char="–"/>
            </a:pPr>
            <a:r>
              <a:rPr lang="en-US" sz="1600" dirty="0">
                <a:latin typeface="Candara" panose="020E0502030303020204" pitchFamily="34" charset="0"/>
              </a:rPr>
              <a:t>True/False</a:t>
            </a:r>
          </a:p>
          <a:p>
            <a:pPr marL="742950" lvl="1" indent="-285750">
              <a:spcBef>
                <a:spcPct val="20000"/>
              </a:spcBef>
              <a:buClr>
                <a:srgbClr val="00A1E4"/>
              </a:buClr>
              <a:buFont typeface="Arial" panose="020B0604020202020204" pitchFamily="34" charset="0"/>
              <a:buChar char="–"/>
            </a:pPr>
            <a:endParaRPr lang="en-US" sz="1600" dirty="0">
              <a:latin typeface="Candara" panose="020E0502030303020204" pitchFamily="34" charset="0"/>
            </a:endParaRPr>
          </a:p>
        </p:txBody>
      </p:sp>
      <p:sp>
        <p:nvSpPr>
          <p:cNvPr id="29707" name="Title 1"/>
          <p:cNvSpPr>
            <a:spLocks/>
          </p:cNvSpPr>
          <p:nvPr/>
        </p:nvSpPr>
        <p:spPr bwMode="auto">
          <a:xfrm>
            <a:off x="263529"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Review Question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itle 1"/>
          <p:cNvSpPr>
            <a:spLocks/>
          </p:cNvSpPr>
          <p:nvPr/>
        </p:nvSpPr>
        <p:spPr bwMode="auto">
          <a:xfrm>
            <a:off x="283028" y="188686"/>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Lesson Objectives</a:t>
            </a:r>
          </a:p>
        </p:txBody>
      </p:sp>
      <p:sp>
        <p:nvSpPr>
          <p:cNvPr id="13" name="Content Placeholder 12"/>
          <p:cNvSpPr>
            <a:spLocks/>
          </p:cNvSpPr>
          <p:nvPr/>
        </p:nvSpPr>
        <p:spPr bwMode="auto">
          <a:xfrm>
            <a:off x="420688" y="1233488"/>
            <a:ext cx="6538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After completing this module you will be able to:</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Managing Package Execution with Package Configuration file</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Package Configuration </a:t>
            </a:r>
            <a:r>
              <a:rPr lang="en-US" sz="1600" dirty="0" smtClean="0">
                <a:latin typeface="Candara" panose="020E0502030303020204" pitchFamily="34" charset="0"/>
              </a:rPr>
              <a:t>Types</a:t>
            </a:r>
            <a:endParaRPr lang="en-US" sz="1600" dirty="0">
              <a:solidFill>
                <a:schemeClr val="tx2"/>
              </a:solidFill>
              <a:latin typeface="Arial" pitchFamily="34" charset="0"/>
              <a:cs typeface="Arial" pitchFamily="34" charset="0"/>
            </a:endParaRPr>
          </a:p>
          <a:p>
            <a:pPr lvl="2" defTabSz="914400" eaLnBrk="0" hangingPunct="0">
              <a:spcBef>
                <a:spcPct val="20000"/>
              </a:spcBef>
              <a:buClrTx/>
              <a:buSzTx/>
              <a:buFont typeface="Arial" pitchFamily="34" charset="0"/>
              <a:buChar char="•"/>
            </a:pPr>
            <a:endParaRPr lang="en-US" sz="1600" dirty="0">
              <a:solidFill>
                <a:schemeClr val="tx2"/>
              </a:solidFill>
              <a:latin typeface="Arial" pitchFamily="34" charset="0"/>
              <a:cs typeface="Arial" pitchFamily="34" charset="0"/>
            </a:endParaRPr>
          </a:p>
        </p:txBody>
      </p:sp>
      <p:grpSp>
        <p:nvGrpSpPr>
          <p:cNvPr id="2" name="Group 8"/>
          <p:cNvGrpSpPr>
            <a:grpSpLocks/>
          </p:cNvGrpSpPr>
          <p:nvPr/>
        </p:nvGrpSpPr>
        <p:grpSpPr bwMode="auto">
          <a:xfrm>
            <a:off x="7224713" y="1447800"/>
            <a:ext cx="1716087" cy="1471613"/>
            <a:chOff x="4176" y="993"/>
            <a:chExt cx="1273" cy="1119"/>
          </a:xfrm>
        </p:grpSpPr>
        <p:sp>
          <p:nvSpPr>
            <p:cNvPr id="5129"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5130"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p:cNvSpPr>
            <a:spLocks/>
          </p:cNvSpPr>
          <p:nvPr/>
        </p:nvSpPr>
        <p:spPr bwMode="auto">
          <a:xfrm>
            <a:off x="457200"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Package Configuration </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 well-architected (ETL) system should be able to respond to changes in the environment or to other external factors, ideally without editing the source code. </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Typical examples of these changing factors are: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Differences between development and deployment environments. Typically, you develop SSIS packages on a client machine and then deploy them to a server. These two environments are not necessarily identical, as they may use different server names, connection strings, folders, and so forth.</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Execution of parameterized scripts or tasks. For example, the WHERE clause in a SQL statement is based on date range that is driven by variables.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Package Configuration</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 How will the location of the configurations be specified? </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SSIS needs to know which database holds the configuration table. OR</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With an XML configuration file, SSIS needs to know the path to the XML file. </a:t>
            </a:r>
          </a:p>
          <a:p>
            <a:pPr marL="342900" indent="-342900">
              <a:spcBef>
                <a:spcPct val="20000"/>
              </a:spcBef>
              <a:buClr>
                <a:srgbClr val="00A1E4"/>
              </a:buClr>
              <a:buFont typeface="Wingdings" pitchFamily="2" charset="2"/>
              <a:buChar char="Ø"/>
            </a:pPr>
            <a:r>
              <a:rPr lang="en-IN" b="1" dirty="0">
                <a:latin typeface="Candara" panose="020E0502030303020204" pitchFamily="34" charset="0"/>
              </a:rPr>
              <a:t>Usually the property and variable values are stored in the package, but they often need to be updated or overridden when the package is deployed and run.</a:t>
            </a:r>
          </a:p>
          <a:p>
            <a:pPr marL="342900" indent="-342900">
              <a:spcBef>
                <a:spcPct val="20000"/>
              </a:spcBef>
              <a:buClr>
                <a:srgbClr val="00A1E4"/>
              </a:buClr>
              <a:buFont typeface="Wingdings" pitchFamily="2" charset="2"/>
              <a:buChar char="Ø"/>
            </a:pPr>
            <a:r>
              <a:rPr lang="en-IN" b="1" dirty="0">
                <a:latin typeface="Candara" panose="020E0502030303020204" pitchFamily="34" charset="0"/>
              </a:rPr>
              <a:t>We also have to ensure that the configuration be consistent whenever the package is executed in a given environment?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p:cNvSpPr>
          <p:nvPr/>
        </p:nvSpPr>
        <p:spPr bwMode="auto">
          <a:xfrm>
            <a:off x="283029" y="188686"/>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Types of Package Configuration</a:t>
            </a:r>
          </a:p>
        </p:txBody>
      </p:sp>
      <p:sp>
        <p:nvSpPr>
          <p:cNvPr id="13" name="Content Placeholder 12"/>
          <p:cNvSpPr>
            <a:spLocks/>
          </p:cNvSpPr>
          <p:nvPr/>
        </p:nvSpPr>
        <p:spPr bwMode="auto">
          <a:xfrm>
            <a:off x="228600" y="1233488"/>
            <a:ext cx="8458200"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There are five types of package configurations you can use in </a:t>
            </a:r>
            <a:r>
              <a:rPr lang="en-IN" b="1" dirty="0" smtClean="0">
                <a:latin typeface="Candara" panose="020E0502030303020204" pitchFamily="34" charset="0"/>
              </a:rPr>
              <a:t>SSIS</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All of them serve the same purpose of updating the value of package </a:t>
            </a:r>
            <a:r>
              <a:rPr lang="en-IN" b="1" dirty="0" smtClean="0">
                <a:latin typeface="Candara" panose="020E0502030303020204" pitchFamily="34" charset="0"/>
              </a:rPr>
              <a:t>properties</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package configuration types are: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XML configuration file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Environment variable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Registry entry</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Parent package variable</a:t>
            </a:r>
          </a:p>
          <a:p>
            <a:pPr marL="742950" lvl="1" indent="-285750">
              <a:spcBef>
                <a:spcPct val="20000"/>
              </a:spcBef>
              <a:buClr>
                <a:srgbClr val="00A1E4"/>
              </a:buClr>
              <a:buSzTx/>
              <a:buFont typeface="Arial" panose="020B0604020202020204" pitchFamily="34" charset="0"/>
              <a:buChar char="–"/>
            </a:pPr>
            <a:r>
              <a:rPr lang="en-IN" sz="1600" dirty="0">
                <a:latin typeface="Candara" panose="020E0502030303020204" pitchFamily="34" charset="0"/>
              </a:rPr>
              <a:t>SQL Server</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p:cNvSpPr>
          <p:nvPr/>
        </p:nvSpPr>
        <p:spPr bwMode="auto">
          <a:xfrm>
            <a:off x="239485" y="188686"/>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XML File Configuration</a:t>
            </a:r>
          </a:p>
        </p:txBody>
      </p:sp>
      <p:sp>
        <p:nvSpPr>
          <p:cNvPr id="13" name="Content Placeholder 12"/>
          <p:cNvSpPr>
            <a:spLocks/>
          </p:cNvSpPr>
          <p:nvPr/>
        </p:nvSpPr>
        <p:spPr bwMode="auto">
          <a:xfrm>
            <a:off x="228600" y="1219200"/>
            <a:ext cx="8458200"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With this type of configuration, the configuration value and the path of the property being configured are saved in a XML file.</a:t>
            </a: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We can use direct and indirect method</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In direct method the xml physical file path is fixed.</a:t>
            </a:r>
          </a:p>
          <a:p>
            <a:pPr marL="742950" lvl="1" indent="-285750">
              <a:spcBef>
                <a:spcPct val="20000"/>
              </a:spcBef>
              <a:buClr>
                <a:srgbClr val="00A1E4"/>
              </a:buClr>
              <a:buSzTx/>
              <a:buFont typeface="Arial" panose="020B0604020202020204" pitchFamily="34" charset="0"/>
              <a:buChar char="–"/>
            </a:pPr>
            <a:r>
              <a:rPr lang="en-US" sz="1600" dirty="0">
                <a:latin typeface="Candara" panose="020E0502030303020204" pitchFamily="34" charset="0"/>
              </a:rPr>
              <a:t>In indirect method the xml physical file path is taken from environment variable.</a:t>
            </a:r>
            <a:endParaRPr lang="en-IN" sz="1600" dirty="0">
              <a:latin typeface="Candara" panose="020E0502030303020204" pitchFamily="34" charset="0"/>
            </a:endParaRPr>
          </a:p>
        </p:txBody>
      </p:sp>
      <p:pic>
        <p:nvPicPr>
          <p:cNvPr id="151556" name="Picture 4"/>
          <p:cNvPicPr>
            <a:picLocks noChangeAspect="1" noChangeArrowheads="1"/>
          </p:cNvPicPr>
          <p:nvPr/>
        </p:nvPicPr>
        <p:blipFill>
          <a:blip r:embed="rId3"/>
          <a:srcRect/>
          <a:stretch>
            <a:fillRect/>
          </a:stretch>
        </p:blipFill>
        <p:spPr bwMode="auto">
          <a:xfrm>
            <a:off x="293688" y="2859312"/>
            <a:ext cx="8168141" cy="2895600"/>
          </a:xfrm>
          <a:prstGeom prst="rect">
            <a:avLst/>
          </a:prstGeom>
          <a:noFill/>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p:cNvSpPr>
          <p:nvPr/>
        </p:nvSpPr>
        <p:spPr bwMode="auto">
          <a:xfrm>
            <a:off x="224972" y="174171"/>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IN" sz="2800" b="1" dirty="0">
                <a:latin typeface="Candara" pitchFamily="34" charset="0"/>
                <a:cs typeface="Arial" pitchFamily="34" charset="0"/>
              </a:rPr>
              <a:t>Environment Variable Configurations</a:t>
            </a:r>
            <a:endParaRPr lang="en-US" sz="2800" b="1" dirty="0">
              <a:latin typeface="Candara" pitchFamily="34" charset="0"/>
              <a:cs typeface="Arial" pitchFamily="34" charset="0"/>
            </a:endParaRPr>
          </a:p>
        </p:txBody>
      </p:sp>
      <p:sp>
        <p:nvSpPr>
          <p:cNvPr id="13" name="Content Placeholder 12"/>
          <p:cNvSpPr>
            <a:spLocks/>
          </p:cNvSpPr>
          <p:nvPr/>
        </p:nvSpPr>
        <p:spPr bwMode="auto">
          <a:xfrm>
            <a:off x="228600" y="1143000"/>
            <a:ext cx="8458200"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With this type of package configuration, you have to create an environment variable for each package property you intend to update, and place the configuration value as the value of the environment variable.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indirect method is not available when use this type of </a:t>
            </a:r>
            <a:r>
              <a:rPr lang="en-IN" b="1" dirty="0" smtClean="0">
                <a:latin typeface="Candara" panose="020E0502030303020204" pitchFamily="34" charset="0"/>
              </a:rPr>
              <a:t>configuration</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We have to create an separate environment variable for each configuration value that we </a:t>
            </a:r>
            <a:r>
              <a:rPr lang="en-IN" b="1" dirty="0" smtClean="0">
                <a:latin typeface="Candara" panose="020E0502030303020204" pitchFamily="34" charset="0"/>
              </a:rPr>
              <a:t>need</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configuration wizard does not create the environment variables, and they are visible to the wizard only if they were created prior.</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p:cNvSpPr>
          <p:nvPr/>
        </p:nvSpPr>
        <p:spPr bwMode="auto">
          <a:xfrm>
            <a:off x="195943" y="174171"/>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IN" sz="2800" b="1" dirty="0">
                <a:latin typeface="Candara" pitchFamily="34" charset="0"/>
                <a:cs typeface="Arial" pitchFamily="34" charset="0"/>
              </a:rPr>
              <a:t>Registry Entry Configurations</a:t>
            </a:r>
            <a:endParaRPr lang="en-US" sz="2800" b="1" dirty="0">
              <a:latin typeface="Candara" pitchFamily="34" charset="0"/>
              <a:cs typeface="Arial" pitchFamily="34" charset="0"/>
            </a:endParaRPr>
          </a:p>
        </p:txBody>
      </p:sp>
      <p:sp>
        <p:nvSpPr>
          <p:cNvPr id="13" name="Content Placeholder 12"/>
          <p:cNvSpPr>
            <a:spLocks/>
          </p:cNvSpPr>
          <p:nvPr/>
        </p:nvSpPr>
        <p:spPr bwMode="auto">
          <a:xfrm>
            <a:off x="228600" y="1219200"/>
            <a:ext cx="8458200"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This configuration type lets you store configuration values in Windows registry entries in a similar fashion than environment variable configurations do</a:t>
            </a:r>
            <a:r>
              <a:rPr lang="en-IN" b="1" dirty="0" smtClean="0">
                <a:latin typeface="Candara" panose="020E0502030303020204" pitchFamily="34" charset="0"/>
              </a:rPr>
              <a:t>.</a:t>
            </a:r>
            <a:endParaRPr lang="en-US"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After you select a registry key configuration type you have to choose the method to be used.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first option is the direct method, where the wizard expects a valid registry key name that exists under the Windows registry HKEY_CURRENT_USER key.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second option is the indirect method, where you provide the name of an environment variable that in turns contains the registry key name to be used by the configuration.</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p:cNvSpPr>
          <p:nvPr/>
        </p:nvSpPr>
        <p:spPr bwMode="auto">
          <a:xfrm>
            <a:off x="268514" y="203200"/>
            <a:ext cx="8153400"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IN" sz="2800" b="1" dirty="0">
                <a:latin typeface="Candara" pitchFamily="34" charset="0"/>
                <a:cs typeface="Arial" pitchFamily="34" charset="0"/>
              </a:rPr>
              <a:t>Parent Package Variable Configuration</a:t>
            </a:r>
            <a:endParaRPr lang="en-US" sz="2800" b="1" dirty="0">
              <a:latin typeface="Candara" pitchFamily="34" charset="0"/>
              <a:cs typeface="Arial" pitchFamily="34" charset="0"/>
            </a:endParaRPr>
          </a:p>
        </p:txBody>
      </p:sp>
      <p:sp>
        <p:nvSpPr>
          <p:cNvPr id="13" name="Content Placeholder 12"/>
          <p:cNvSpPr>
            <a:spLocks/>
          </p:cNvSpPr>
          <p:nvPr/>
        </p:nvSpPr>
        <p:spPr bwMode="auto">
          <a:xfrm>
            <a:off x="228600" y="1219200"/>
            <a:ext cx="8458200"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smtClean="0">
                <a:latin typeface="Candara" panose="020E0502030303020204" pitchFamily="34" charset="0"/>
              </a:rPr>
              <a:t>When you execute a package (the child package) from another package (the parent) via the Execute Package task, you can use Parent Package Variable configuration in the child package to use variable from the parent package.</a:t>
            </a:r>
          </a:p>
          <a:p>
            <a:pPr marL="342900" indent="-342900">
              <a:spcBef>
                <a:spcPct val="20000"/>
              </a:spcBef>
              <a:buClr>
                <a:srgbClr val="00A1E4"/>
              </a:buClr>
              <a:buSzTx/>
              <a:buFont typeface="Wingdings" pitchFamily="2" charset="2"/>
              <a:buChar char="Ø"/>
            </a:pPr>
            <a:r>
              <a:rPr lang="en-IN" b="1" dirty="0" smtClean="0">
                <a:latin typeface="Candara" panose="020E0502030303020204" pitchFamily="34" charset="0"/>
              </a:rPr>
              <a:t>In the Package Configuration Wizard, in the child package, you have to specify the name of the variable (that exists in the parent) that holds the desired configuration value</a:t>
            </a:r>
          </a:p>
          <a:p>
            <a:pPr marL="342900" indent="-342900">
              <a:spcBef>
                <a:spcPct val="20000"/>
              </a:spcBef>
              <a:buClr>
                <a:srgbClr val="00A1E4"/>
              </a:buClr>
              <a:buSzTx/>
              <a:buFont typeface="Wingdings" pitchFamily="2" charset="2"/>
              <a:buChar char="Ø"/>
            </a:pPr>
            <a:r>
              <a:rPr lang="en-IN" b="1" dirty="0" smtClean="0">
                <a:latin typeface="Candara" panose="020E0502030303020204" pitchFamily="34" charset="0"/>
              </a:rPr>
              <a:t>SSIS variable names are case-sensitive. Always make sure that both spelling and casing of the variable name in the configuration entry are identical to the ones in the parent package</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01b831b9-3b76-4cc4-bea4-fddf9c228127">Module Artifact</Category>
    <Levels xmlns="01b831b9-3b76-4cc4-bea4-fddf9c228127">L1</Levels>
    <Material_x0020_Type xmlns="01b831b9-3b76-4cc4-bea4-fddf9c228127">Class book</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1b831b9-3b76-4cc4-bea4-fddf9c228127"/>
    <ds:schemaRef ds:uri="952a6df7-b138-4f89-9bc4-e7a874ea3254"/>
  </ds:schemaRefs>
</ds:datastoreItem>
</file>

<file path=customXml/itemProps3.xml><?xml version="1.0" encoding="utf-8"?>
<ds:datastoreItem xmlns:ds="http://schemas.openxmlformats.org/officeDocument/2006/customXml" ds:itemID="{48246AAF-4BB2-469F-B27D-A7097C1EF6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2265</TotalTime>
  <Words>1670</Words>
  <Application>Microsoft Office PowerPoint</Application>
  <PresentationFormat>On-screen Show (4:3)</PresentationFormat>
  <Paragraphs>94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2_Office Theme</vt:lpstr>
      <vt:lpstr>SSIS</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dc:title>
  <dc:creator>iGATE</dc:creator>
  <cp:lastModifiedBy>misaldin</cp:lastModifiedBy>
  <cp:revision>219</cp:revision>
  <dcterms:created xsi:type="dcterms:W3CDTF">2012-05-18T02:59:15Z</dcterms:created>
  <dcterms:modified xsi:type="dcterms:W3CDTF">2014-07-16T05:03:51Z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0x01010072D42766825A7A4D9E7844F6D32835D8</vt:lpwstr>
  </property>
  <property fmtid="{D5CDD505-2E9C-101B-9397-08002B2CF9AE}" pid="4" name="_SourceUrl">
    <vt:lpwstr/>
  </property>
</Properties>
</file>