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13"/>
  </p:notesMasterIdLst>
  <p:handoutMasterIdLst>
    <p:handoutMasterId r:id="rId14"/>
  </p:handoutMasterIdLst>
  <p:sldIdLst>
    <p:sldId id="265" r:id="rId5"/>
    <p:sldId id="267" r:id="rId6"/>
    <p:sldId id="268" r:id="rId7"/>
    <p:sldId id="269" r:id="rId8"/>
    <p:sldId id="270" r:id="rId9"/>
    <p:sldId id="271" r:id="rId10"/>
    <p:sldId id="27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6513" autoAdjust="0"/>
  </p:normalViewPr>
  <p:slideViewPr>
    <p:cSldViewPr snapToGrid="0" showGuides="1">
      <p:cViewPr>
        <p:scale>
          <a:sx n="66" d="100"/>
          <a:sy n="66" d="100"/>
        </p:scale>
        <p:origin x="-1200" y="-636"/>
      </p:cViewPr>
      <p:guideLst>
        <p:guide orient="horz" pos="633"/>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668"/>
        <p:guide orient="horz" pos="2592"/>
        <p:guide pos="98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46750" y="673925"/>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552675" y="4235826"/>
            <a:ext cx="4586881" cy="43381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02625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9382" y="152401"/>
            <a:ext cx="6492731" cy="203859"/>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ndara" pitchFamily="34" charset="0"/>
                <a:ea typeface="ＭＳ Ｐゴシック" pitchFamily="34" charset="-128"/>
                <a:cs typeface="Arial" pitchFamily="34" charset="0"/>
              </a:rPr>
              <a:t>SSIS  				           </a:t>
            </a:r>
            <a:r>
              <a:rPr lang="en-IN" sz="1200" b="1" dirty="0" smtClean="0">
                <a:solidFill>
                  <a:schemeClr val="tx1"/>
                </a:solidFill>
                <a:latin typeface="Candara" pitchFamily="34" charset="0"/>
                <a:cs typeface="Arial" pitchFamily="34" charset="0"/>
              </a:rPr>
              <a:t>Data Viewers and Package Logging</a:t>
            </a:r>
            <a:endParaRPr lang="en-US" sz="1200" b="1" dirty="0">
              <a:solidFill>
                <a:schemeClr val="tx1"/>
              </a:solidFill>
              <a:latin typeface="Candara" pitchFamily="34" charset="0"/>
              <a:cs typeface="Arial" pitchFamily="34" charset="0"/>
            </a:endParaRPr>
          </a:p>
        </p:txBody>
      </p:sp>
      <p:sp>
        <p:nvSpPr>
          <p:cNvPr id="12" name="Rectangle 14"/>
          <p:cNvSpPr>
            <a:spLocks noChangeArrowheads="1"/>
          </p:cNvSpPr>
          <p:nvPr/>
        </p:nvSpPr>
        <p:spPr bwMode="auto">
          <a:xfrm>
            <a:off x="3404668" y="8579183"/>
            <a:ext cx="2762530" cy="256060"/>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06-</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7475" y="673925"/>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20" name="Rectangle 3"/>
          <p:cNvSpPr txBox="1">
            <a:spLocks noGrp="1" noRot="1" noChangeAspect="1" noChangeArrowheads="1" noTextEdit="1"/>
          </p:cNvSpPr>
          <p:nvPr>
            <p:ph type="sldImg"/>
          </p:nvPr>
        </p:nvSpPr>
        <p:spPr>
          <a:xfrm>
            <a:off x="1554463" y="6022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8" name="Rectangle 3"/>
          <p:cNvSpPr txBox="1">
            <a:spLocks noGrp="1" noRot="1" noChangeAspect="1" noChangeArrowheads="1" noTextEdit="1"/>
          </p:cNvSpPr>
          <p:nvPr>
            <p:ph type="sldImg"/>
          </p:nvPr>
        </p:nvSpPr>
        <p:spPr>
          <a:xfrm>
            <a:off x="1544425" y="673925"/>
            <a:ext cx="4572000" cy="3429000"/>
          </a:xfrm>
          <a:ln/>
        </p:spPr>
      </p:sp>
      <p:sp>
        <p:nvSpPr>
          <p:cNvPr id="36869" name="Rectangle 5"/>
          <p:cNvSpPr>
            <a:spLocks noGrp="1" noChangeArrowheads="1"/>
          </p:cNvSpPr>
          <p:nvPr>
            <p:ph type="body" idx="1"/>
          </p:nvPr>
        </p:nvSpPr>
        <p:spPr>
          <a:noFill/>
          <a:ln/>
        </p:spPr>
        <p:txBody>
          <a:bodyPr/>
          <a:lstStyle/>
          <a:p>
            <a:pPr marL="190500" indent="-190500"/>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3"/>
          <p:cNvSpPr txBox="1">
            <a:spLocks noGrp="1" noRot="1" noChangeAspect="1" noChangeArrowheads="1" noTextEdit="1"/>
          </p:cNvSpPr>
          <p:nvPr>
            <p:ph type="sldImg"/>
          </p:nvPr>
        </p:nvSpPr>
        <p:spPr>
          <a:xfrm>
            <a:off x="1544425" y="673925"/>
            <a:ext cx="4572000" cy="3429000"/>
          </a:xfrm>
          <a:ln/>
        </p:spPr>
      </p:sp>
      <p:sp>
        <p:nvSpPr>
          <p:cNvPr id="136195" name="Rectangle 3"/>
          <p:cNvSpPr>
            <a:spLocks noGrp="1" noChangeArrowheads="1"/>
          </p:cNvSpPr>
          <p:nvPr>
            <p:ph type="body" idx="1"/>
          </p:nvPr>
        </p:nvSpPr>
        <p:spPr>
          <a:noFill/>
          <a:ln/>
        </p:spPr>
        <p:txBody>
          <a:bodyPr/>
          <a:lstStyle/>
          <a:p>
            <a:r>
              <a:rPr lang="en-IN" b="1" smtClean="0"/>
              <a:t>Data Viewers</a:t>
            </a:r>
            <a:r>
              <a:rPr lang="en-IN" smtClean="0"/>
              <a:t> display data between two components in a data flow</a:t>
            </a:r>
          </a:p>
          <a:p>
            <a:r>
              <a:rPr lang="en-IN" smtClean="0"/>
              <a:t> </a:t>
            </a:r>
          </a:p>
          <a:p>
            <a:r>
              <a:rPr lang="en-IN" smtClean="0"/>
              <a:t>The number of rows ( </a:t>
            </a:r>
            <a:r>
              <a:rPr lang="en-IN" b="1" smtClean="0"/>
              <a:t>Row Counts </a:t>
            </a:r>
            <a:r>
              <a:rPr lang="en-IN" smtClean="0"/>
              <a:t>) that have passed through a path is displayed on the design surface of the </a:t>
            </a:r>
            <a:r>
              <a:rPr lang="en-IN" b="1" smtClean="0"/>
              <a:t>Data Flow</a:t>
            </a:r>
            <a:r>
              <a:rPr lang="en-IN" smtClean="0"/>
              <a:t> tab in SSIS Designer next to the path. The number is updated periodically while the data moves through the path. </a:t>
            </a:r>
          </a:p>
          <a:p>
            <a:endParaRPr lang="en-IN" smtClean="0"/>
          </a:p>
          <a:p>
            <a:r>
              <a:rPr lang="en-IN" smtClean="0"/>
              <a:t>When you run a package, SSIS Designer </a:t>
            </a:r>
            <a:r>
              <a:rPr lang="en-IN" b="1" smtClean="0"/>
              <a:t>depicts progress</a:t>
            </a:r>
            <a:r>
              <a:rPr lang="en-IN" smtClean="0"/>
              <a:t> on the design surface of the </a:t>
            </a:r>
            <a:r>
              <a:rPr lang="en-IN" b="1" smtClean="0"/>
              <a:t>Data Flow</a:t>
            </a:r>
            <a:r>
              <a:rPr lang="en-IN" smtClean="0"/>
              <a:t> tab  by displaying each data flow component in a color that indicates status. When each component starts to perform its work, it changes from no color to yellow, and when it finishes successfully, it changes to green. Red indicates that the component failed.</a:t>
            </a:r>
          </a:p>
          <a:p>
            <a:endParaRPr lang="en-US" smtClean="0"/>
          </a:p>
          <a:p>
            <a:r>
              <a:rPr lang="en-IN" smtClean="0"/>
              <a:t>When you add a data viewer to a path, SSIS Designer adds a data viewer icon to the design surface of the </a:t>
            </a:r>
            <a:r>
              <a:rPr lang="en-IN" b="1" smtClean="0"/>
              <a:t>Data Flow</a:t>
            </a:r>
            <a:r>
              <a:rPr lang="en-IN" smtClean="0"/>
              <a:t> tab, next to the path. Transformations that can have multiple outputs, such as the Conditional Split transformation, can include a data viewer on each path. </a:t>
            </a:r>
          </a:p>
          <a:p>
            <a:endParaRPr lang="en-IN" smtClean="0"/>
          </a:p>
          <a:p>
            <a:r>
              <a:rPr lang="en-IN" smtClean="0"/>
              <a:t>At run time, a </a:t>
            </a:r>
            <a:r>
              <a:rPr lang="en-IN" b="1" smtClean="0"/>
              <a:t>Data Viewer</a:t>
            </a:r>
            <a:r>
              <a:rPr lang="en-IN" smtClean="0"/>
              <a:t> window opens and displays the information specified by the data viewer format. For example, a data viewer that uses the grid format shows data for the selected columns, the number of output rows passed to the data flow component, and the number of rows displayed. The information displays buffer by buffer and, depending on the width of the rows in the data flow, a buffer may contain more or fewer rows. </a:t>
            </a:r>
          </a:p>
          <a:p>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3"/>
          <p:cNvSpPr txBox="1">
            <a:spLocks noGrp="1" noRot="1" noChangeAspect="1" noChangeArrowheads="1" noTextEdit="1"/>
          </p:cNvSpPr>
          <p:nvPr>
            <p:ph type="sldImg"/>
          </p:nvPr>
        </p:nvSpPr>
        <p:spPr>
          <a:xfrm>
            <a:off x="1544425" y="673925"/>
            <a:ext cx="4572000" cy="3429000"/>
          </a:xfrm>
          <a:ln/>
        </p:spPr>
      </p:sp>
      <p:sp>
        <p:nvSpPr>
          <p:cNvPr id="142339" name="Rectangle 3"/>
          <p:cNvSpPr>
            <a:spLocks noGrp="1" noChangeArrowheads="1"/>
          </p:cNvSpPr>
          <p:nvPr>
            <p:ph type="body" idx="1"/>
          </p:nvPr>
        </p:nvSpPr>
        <p:spPr>
          <a:noFill/>
          <a:ln/>
        </p:spPr>
        <p:txBody>
          <a:bodyPr>
            <a:normAutofit/>
          </a:bodyPr>
          <a:lstStyle/>
          <a:p>
            <a:r>
              <a:rPr lang="en-IN" smtClean="0">
                <a:cs typeface="Arial" pitchFamily="34" charset="0"/>
              </a:rPr>
              <a:t>You can also include multiple data viewers on a path. You can display the same data in different formats—for example, create a chart view and a grid view of the data—or create different data viewers for different columns of data.</a:t>
            </a:r>
          </a:p>
          <a:p>
            <a:endParaRPr lang="en-IN"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3"/>
          <p:cNvSpPr txBox="1">
            <a:spLocks noGrp="1" noRot="1" noChangeAspect="1" noChangeArrowheads="1" noTextEdit="1"/>
          </p:cNvSpPr>
          <p:nvPr>
            <p:ph type="sldImg"/>
          </p:nvPr>
        </p:nvSpPr>
        <p:spPr>
          <a:xfrm>
            <a:off x="1544425" y="673925"/>
            <a:ext cx="4572000" cy="3429000"/>
          </a:xfrm>
          <a:ln/>
        </p:spPr>
      </p:sp>
      <p:sp>
        <p:nvSpPr>
          <p:cNvPr id="144387" name="Rectangle 3"/>
          <p:cNvSpPr>
            <a:spLocks noGrp="1" noChangeArrowheads="1"/>
          </p:cNvSpPr>
          <p:nvPr>
            <p:ph type="body" idx="1"/>
          </p:nvPr>
        </p:nvSpPr>
        <p:spPr>
          <a:noFill/>
          <a:ln/>
        </p:spPr>
        <p:txBody>
          <a:bodyPr>
            <a:normAutofit/>
          </a:bodyPr>
          <a:lstStyle/>
          <a:p>
            <a:r>
              <a:rPr lang="en-IN" smtClean="0">
                <a:cs typeface="Arial" pitchFamily="34" charset="0"/>
              </a:rPr>
              <a:t> A package, container, or task can write to multiple logs. You can enable logging on the package only, or you can choose to enable logging on any individual task or container that the package includes. </a:t>
            </a:r>
          </a:p>
          <a:p>
            <a:r>
              <a:rPr lang="en-IN" smtClean="0"/>
              <a:t>You can select a level of logging that suits your needs by specifying the events to log and the information to log for each event. You may find that some events provide more useful information than others. For example, you might want to log only the computer and operator names for the </a:t>
            </a:r>
            <a:r>
              <a:rPr lang="en-IN" b="1" smtClean="0"/>
              <a:t>PreExecute</a:t>
            </a:r>
            <a:r>
              <a:rPr lang="en-IN" smtClean="0"/>
              <a:t> event but all available information for the </a:t>
            </a:r>
            <a:r>
              <a:rPr lang="en-IN" b="1" smtClean="0"/>
              <a:t>Error</a:t>
            </a:r>
            <a:r>
              <a:rPr lang="en-IN" smtClean="0"/>
              <a:t> event.</a:t>
            </a:r>
          </a:p>
          <a:p>
            <a:r>
              <a:rPr lang="en-IN" smtClean="0"/>
              <a:t>To prevent log files from using large amounts of disk space, or to avoid excessive logging, which could degrade performance, you can limit logging by selecting specific events and information items to log. For example, you can configure a log to capture only the date and the computer name for each error.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2" name="Rectangle 1"/>
          <p:cNvSpPr txBox="1">
            <a:spLocks noGrp="1" noRot="1" noChangeAspect="1" noChangeArrowheads="1" noTextEdit="1"/>
          </p:cNvSpPr>
          <p:nvPr>
            <p:ph type="sldImg"/>
          </p:nvPr>
        </p:nvSpPr>
        <p:spPr>
          <a:xfrm>
            <a:off x="1554463" y="602288"/>
            <a:ext cx="4670425" cy="3503612"/>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6" name="Rectangle 1"/>
          <p:cNvSpPr txBox="1">
            <a:spLocks noGrp="1" noRot="1" noChangeAspect="1" noChangeArrowheads="1" noTextEdit="1"/>
          </p:cNvSpPr>
          <p:nvPr>
            <p:ph type="sldImg"/>
          </p:nvPr>
        </p:nvSpPr>
        <p:spPr>
          <a:xfrm>
            <a:off x="1554463" y="602288"/>
            <a:ext cx="4670425" cy="3503612"/>
          </a:xfrm>
          <a:ln/>
        </p:spPr>
      </p:sp>
      <p:sp>
        <p:nvSpPr>
          <p:cNvPr id="59415" name="Rectangle 2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16,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5" r:id="rId12"/>
    <p:sldLayoutId id="2147483656"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149555" y="2296656"/>
            <a:ext cx="5652089" cy="649744"/>
          </a:xfrm>
        </p:spPr>
        <p:txBody>
          <a:bodyPr/>
          <a:lstStyle/>
          <a:p>
            <a:r>
              <a:rPr lang="en-US" dirty="0" smtClean="0">
                <a:ea typeface="ＭＳ Ｐゴシック" pitchFamily="34" charset="-128"/>
              </a:rPr>
              <a:t>SSIS</a:t>
            </a:r>
            <a:endParaRPr lang="en-US" dirty="0"/>
          </a:p>
        </p:txBody>
      </p:sp>
      <p:sp>
        <p:nvSpPr>
          <p:cNvPr id="12" name="Subtitle 11"/>
          <p:cNvSpPr>
            <a:spLocks noGrp="1"/>
          </p:cNvSpPr>
          <p:nvPr>
            <p:ph type="subTitle" idx="1"/>
          </p:nvPr>
        </p:nvSpPr>
        <p:spPr>
          <a:xfrm>
            <a:off x="1106013" y="3073408"/>
            <a:ext cx="5652089" cy="1143008"/>
          </a:xfrm>
        </p:spPr>
        <p:txBody>
          <a:bodyPr/>
          <a:lstStyle/>
          <a:p>
            <a:pPr>
              <a:buClrTx/>
            </a:pPr>
            <a:r>
              <a:rPr lang="en-US" dirty="0" smtClean="0">
                <a:ea typeface="ＭＳ Ｐゴシック" pitchFamily="34" charset="-128"/>
              </a:rPr>
              <a:t>Lesson 6. </a:t>
            </a:r>
            <a:r>
              <a:rPr lang="en-IN" dirty="0" smtClean="0"/>
              <a:t>Data Viewers and Package Logging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itle 1"/>
          <p:cNvSpPr>
            <a:spLocks/>
          </p:cNvSpPr>
          <p:nvPr/>
        </p:nvSpPr>
        <p:spPr bwMode="auto">
          <a:xfrm>
            <a:off x="268515" y="174171"/>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Lesson Objectives</a:t>
            </a:r>
          </a:p>
        </p:txBody>
      </p:sp>
      <p:sp>
        <p:nvSpPr>
          <p:cNvPr id="13" name="Content Placeholder 12"/>
          <p:cNvSpPr>
            <a:spLocks/>
          </p:cNvSpPr>
          <p:nvPr/>
        </p:nvSpPr>
        <p:spPr bwMode="auto">
          <a:xfrm>
            <a:off x="319088" y="1233488"/>
            <a:ext cx="6538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After completing this module you will be able to:</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Using Data Viewer to monitor package execution</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Package Logging</a:t>
            </a: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p:txBody>
      </p:sp>
      <p:grpSp>
        <p:nvGrpSpPr>
          <p:cNvPr id="2" name="Group 8"/>
          <p:cNvGrpSpPr>
            <a:grpSpLocks/>
          </p:cNvGrpSpPr>
          <p:nvPr/>
        </p:nvGrpSpPr>
        <p:grpSpPr bwMode="auto">
          <a:xfrm>
            <a:off x="7123113" y="1447800"/>
            <a:ext cx="1716087" cy="1471613"/>
            <a:chOff x="4176" y="993"/>
            <a:chExt cx="1273" cy="1119"/>
          </a:xfrm>
        </p:grpSpPr>
        <p:sp>
          <p:nvSpPr>
            <p:cNvPr id="5129"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5130"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Monitoring Package Execution</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Microsoft Integration Services and the SSIS Designer include features and tools that you can use to troubleshoot the data flows in an Integration Services package.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SSIS Designer provides Data Viewers.</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SSIS Designer and Integration Services transformations provide row counts.</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SSIS Designer provides progress reporting at run time.</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Package Execution Logging</a:t>
            </a:r>
            <a:endParaRPr lang="en-IN" sz="1600" dirty="0">
              <a:latin typeface="Candara" panose="020E0502030303020204"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Data Viewers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Data Viewers display data between two components in a data flow.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Data viewers can display data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when the data is extracted from a data source and first enters a data flow</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before and after a transformation updates the data and</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before the data is loaded into its destination. </a:t>
            </a:r>
          </a:p>
          <a:p>
            <a:pPr marL="342900" indent="-342900">
              <a:spcBef>
                <a:spcPct val="20000"/>
              </a:spcBef>
              <a:buClr>
                <a:srgbClr val="00A1E4"/>
              </a:buClr>
              <a:buFont typeface="Wingdings" pitchFamily="2" charset="2"/>
              <a:buChar char="Ø"/>
            </a:pPr>
            <a:r>
              <a:rPr lang="en-IN" b="1" dirty="0">
                <a:latin typeface="Candara" panose="020E0502030303020204" pitchFamily="34" charset="0"/>
              </a:rPr>
              <a:t>To view the data, you attach data viewers to the path that connects two data flow components. The ability to view data between data flow components makes it easier to identify unexpected data values, view the way a transformation changes column values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Data Viewers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 Data Viewer can display data in a grid, histogram, scatter plot, or column chart.</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Using a grid, you select the columns to display. The values for the selected columns display in a tabular format.</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Using a histogram, you select the column to model in the histogram. A histogram shows the distribution of numeric values and works only with numeric data.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Using a scatter plot, you select the columns to appear on the x-axis and y-axis. The scatter plot graph works only with numeric data.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Using a chart format, you select the column to model with the column chart. The column chart displays the occurrence count of discrete values in the selected column.</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Logging Package Execution</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Integration Services includes logging features that write log entries when run-time events </a:t>
            </a:r>
            <a:r>
              <a:rPr lang="en-IN" b="1" dirty="0" smtClean="0">
                <a:latin typeface="Candara" panose="020E0502030303020204" pitchFamily="34" charset="0"/>
              </a:rPr>
              <a:t>occur</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Integration Services supports a diverse set of log providers, and gives you the ability to create custom log providers. The Integration Services log providers can write log entries to text files, SQL Server Profiler, SQL Server, Windows Event Log, or XML files.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Logs are associated with packages and are configured at the package level. Each task or container in a package can log information to any package log. The tasks and containers in a package can be enabled for logging even if the package itself is not. For example, you can enable logging on an Execute SQL task without enabling logging on the parent package.</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Summary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From this chapter we learnt:</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Using Data Viewer to monitor package execution</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Package Logging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731235" y="1315136"/>
            <a:ext cx="1868487" cy="1471612"/>
            <a:chOff x="4176" y="993"/>
            <a:chExt cx="1273" cy="1119"/>
          </a:xfrm>
        </p:grpSpPr>
        <p:sp>
          <p:nvSpPr>
            <p:cNvPr id="2970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29705"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
        <p:nvSpPr>
          <p:cNvPr id="13" name="Content Placeholder 12"/>
          <p:cNvSpPr>
            <a:spLocks/>
          </p:cNvSpPr>
          <p:nvPr/>
        </p:nvSpPr>
        <p:spPr bwMode="auto">
          <a:xfrm>
            <a:off x="319088" y="1233488"/>
            <a:ext cx="6299426"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1: </a:t>
            </a:r>
            <a:r>
              <a:rPr lang="en-IN" b="1" dirty="0">
                <a:latin typeface="Candara" panose="020E0502030303020204" pitchFamily="34" charset="0"/>
              </a:rPr>
              <a:t>Integration Services supports a diverse set of log providers, and gives you the ability to create custom log providers.</a:t>
            </a:r>
            <a:r>
              <a:rPr lang="en-US" b="1" dirty="0">
                <a:latin typeface="Candara" panose="020E0502030303020204" pitchFamily="34" charset="0"/>
              </a:rPr>
              <a:t> </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True/False</a:t>
            </a:r>
          </a:p>
          <a:p>
            <a:pPr marL="342900" indent="-342900">
              <a:spcBef>
                <a:spcPct val="20000"/>
              </a:spcBef>
              <a:buClr>
                <a:srgbClr val="00A1E4"/>
              </a:buClr>
              <a:buFont typeface="Wingdings" pitchFamily="2" charset="2"/>
              <a:buChar char="Ø"/>
            </a:pPr>
            <a:r>
              <a:rPr lang="en-US" b="1" dirty="0">
                <a:latin typeface="Candara" panose="020E0502030303020204" pitchFamily="34" charset="0"/>
              </a:rPr>
              <a:t>Question 2: </a:t>
            </a:r>
            <a:r>
              <a:rPr lang="en-IN" b="1" dirty="0">
                <a:latin typeface="Candara" panose="020E0502030303020204" pitchFamily="34" charset="0"/>
              </a:rPr>
              <a:t>SSIS Designer provides progress reporting at run time.</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True/False</a:t>
            </a:r>
            <a:endParaRPr lang="en-IN" sz="1600" dirty="0" smtClean="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Question 3: _______________  display data between two components in a  data flow. </a:t>
            </a:r>
            <a:endParaRPr lang="en-IN" b="1" dirty="0">
              <a:latin typeface="Candara" panose="020E0502030303020204" pitchFamily="34" charset="0"/>
            </a:endParaRPr>
          </a:p>
        </p:txBody>
      </p:sp>
      <p:sp>
        <p:nvSpPr>
          <p:cNvPr id="2970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Review Question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01b831b9-3b76-4cc4-bea4-fddf9c228127">Module Artifact</Category>
    <Levels xmlns="01b831b9-3b76-4cc4-bea4-fddf9c228127">L1</Levels>
    <Material_x0020_Type xmlns="01b831b9-3b76-4cc4-bea4-fddf9c228127">Class book</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1b831b9-3b76-4cc4-bea4-fddf9c228127"/>
    <ds:schemaRef ds:uri="952a6df7-b138-4f89-9bc4-e7a874ea3254"/>
  </ds:schemaRefs>
</ds:datastoreItem>
</file>

<file path=customXml/itemProps3.xml><?xml version="1.0" encoding="utf-8"?>
<ds:datastoreItem xmlns:ds="http://schemas.openxmlformats.org/officeDocument/2006/customXml" ds:itemID="{11251955-DB18-4898-8B5A-47DAB0891A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2262</TotalTime>
  <Words>993</Words>
  <Application>Microsoft Office PowerPoint</Application>
  <PresentationFormat>On-screen Show (4:3)</PresentationFormat>
  <Paragraphs>52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2_Office Theme</vt:lpstr>
      <vt:lpstr>SSIS</vt:lpstr>
      <vt:lpstr>Slide 2</vt:lpstr>
      <vt:lpstr>Slide 3</vt:lpstr>
      <vt:lpstr>Slide 4</vt:lpstr>
      <vt:lpstr>Slide 5</vt:lpstr>
      <vt:lpstr>Slide 6</vt:lpstr>
      <vt:lpstr>Slide 7</vt:lpstr>
      <vt:lpstr>Slide 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dc:title>
  <dc:creator>iGATE</dc:creator>
  <cp:lastModifiedBy>misaldin</cp:lastModifiedBy>
  <cp:revision>218</cp:revision>
  <dcterms:created xsi:type="dcterms:W3CDTF">2012-05-18T02:59:15Z</dcterms:created>
  <dcterms:modified xsi:type="dcterms:W3CDTF">2014-07-16T05:21:43Z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0x01010072D42766825A7A4D9E7844F6D32835D8</vt:lpwstr>
  </property>
  <property fmtid="{D5CDD505-2E9C-101B-9397-08002B2CF9AE}" pid="4" name="_SourceUrl">
    <vt:lpwstr/>
  </property>
</Properties>
</file>