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23"/>
  </p:notesMasterIdLst>
  <p:handoutMasterIdLst>
    <p:handoutMasterId r:id="rId24"/>
  </p:handoutMasterIdLst>
  <p:sldIdLst>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588" autoAdjust="0"/>
    <p:restoredTop sz="86513" autoAdjust="0"/>
  </p:normalViewPr>
  <p:slideViewPr>
    <p:cSldViewPr snapToGrid="0" showGuides="1">
      <p:cViewPr>
        <p:scale>
          <a:sx n="66" d="100"/>
          <a:sy n="66" d="100"/>
        </p:scale>
        <p:origin x="-1200" y="-636"/>
      </p:cViewPr>
      <p:guideLst>
        <p:guide orient="horz" pos="633"/>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668"/>
        <p:guide orient="horz" pos="2592"/>
        <p:guide pos="989"/>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58625" y="673925"/>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564550" y="4235825"/>
            <a:ext cx="4586881" cy="429065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99062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85008" y="152400"/>
            <a:ext cx="6175169" cy="263236"/>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SSIS 		                                                       </a:t>
            </a:r>
            <a:r>
              <a:rPr lang="en-IN" sz="1200" b="1" dirty="0" smtClean="0">
                <a:latin typeface="Candara" pitchFamily="34" charset="0"/>
                <a:cs typeface="Arial" pitchFamily="34" charset="0"/>
              </a:rPr>
              <a:t>Deploying and Protecting Packages</a:t>
            </a:r>
            <a:endParaRPr lang="en-US" sz="1200" b="1" dirty="0" smtClean="0">
              <a:latin typeface="Candara" pitchFamily="34" charset="0"/>
              <a:cs typeface="Arial" pitchFamily="34" charset="0"/>
            </a:endParaRPr>
          </a:p>
        </p:txBody>
      </p:sp>
      <p:sp>
        <p:nvSpPr>
          <p:cNvPr id="12" name="Rectangle 14"/>
          <p:cNvSpPr>
            <a:spLocks noChangeArrowheads="1"/>
          </p:cNvSpPr>
          <p:nvPr/>
        </p:nvSpPr>
        <p:spPr bwMode="auto">
          <a:xfrm>
            <a:off x="3464043" y="8531683"/>
            <a:ext cx="2762530" cy="25605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itchFamily="34" charset="0"/>
                <a:cs typeface="Arial" pitchFamily="34" charset="0"/>
              </a:rPr>
              <a:t>		 Page 07-</a:t>
            </a:r>
            <a:fld id="{BD9FB300-F9DC-4669-88F4-967ABA23CC04}" type="slidenum">
              <a:rPr lang="en-US" sz="12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itchFamily="34" charset="0"/>
                <a:cs typeface="Arial" pitchFamily="34" charset="0"/>
              </a:rPr>
              <a:t> </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9350" y="673925"/>
            <a:ext cx="4572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3"/>
          <p:cNvSpPr txBox="1">
            <a:spLocks noGrp="1" noRot="1" noChangeAspect="1" noChangeArrowheads="1" noTextEdit="1"/>
          </p:cNvSpPr>
          <p:nvPr>
            <p:ph type="sldImg"/>
          </p:nvPr>
        </p:nvSpPr>
        <p:spPr>
          <a:xfrm>
            <a:off x="1556300" y="673925"/>
            <a:ext cx="4572000" cy="3429000"/>
          </a:xfrm>
          <a:ln/>
        </p:spPr>
      </p:sp>
      <p:sp>
        <p:nvSpPr>
          <p:cNvPr id="156675" name="Rectangle 3"/>
          <p:cNvSpPr>
            <a:spLocks noGrp="1" noChangeArrowheads="1"/>
          </p:cNvSpPr>
          <p:nvPr>
            <p:ph type="body" idx="1"/>
          </p:nvPr>
        </p:nvSpPr>
        <p:spPr>
          <a:noFill/>
          <a:ln/>
        </p:spPr>
        <p:txBody>
          <a:bodyPr/>
          <a:lstStyle/>
          <a:p>
            <a:r>
              <a:rPr lang="en-IN" smtClean="0"/>
              <a:t>Another technique that falls under a manual deployment is simply to copy the packages over by using a command such as XCOPY. This method is often used for .NET application deployments, and is a simple solution that your developers will understand..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3"/>
          <p:cNvSpPr txBox="1">
            <a:spLocks noGrp="1" noRot="1" noChangeAspect="1" noChangeArrowheads="1" noTextEdit="1"/>
          </p:cNvSpPr>
          <p:nvPr>
            <p:ph type="sldImg"/>
          </p:nvPr>
        </p:nvSpPr>
        <p:spPr>
          <a:xfrm>
            <a:off x="1556300" y="673925"/>
            <a:ext cx="4572000" cy="3429000"/>
          </a:xfrm>
          <a:ln/>
        </p:spPr>
      </p:sp>
      <p:sp>
        <p:nvSpPr>
          <p:cNvPr id="162819"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3"/>
          <p:cNvSpPr txBox="1">
            <a:spLocks noGrp="1" noRot="1" noChangeAspect="1" noChangeArrowheads="1" noTextEdit="1"/>
          </p:cNvSpPr>
          <p:nvPr>
            <p:ph type="sldImg"/>
          </p:nvPr>
        </p:nvSpPr>
        <p:spPr>
          <a:xfrm>
            <a:off x="1556300" y="673925"/>
            <a:ext cx="4572000" cy="3429000"/>
          </a:xfrm>
          <a:ln/>
        </p:spPr>
      </p:sp>
      <p:sp>
        <p:nvSpPr>
          <p:cNvPr id="158723"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3"/>
          <p:cNvSpPr txBox="1">
            <a:spLocks noGrp="1" noRot="1" noChangeAspect="1" noChangeArrowheads="1" noTextEdit="1"/>
          </p:cNvSpPr>
          <p:nvPr>
            <p:ph type="sldImg"/>
          </p:nvPr>
        </p:nvSpPr>
        <p:spPr>
          <a:xfrm>
            <a:off x="1556300" y="673925"/>
            <a:ext cx="4572000" cy="3429000"/>
          </a:xfrm>
          <a:ln/>
        </p:spPr>
      </p:sp>
      <p:sp>
        <p:nvSpPr>
          <p:cNvPr id="160771"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3"/>
          <p:cNvSpPr txBox="1">
            <a:spLocks noGrp="1" noRot="1" noChangeAspect="1" noChangeArrowheads="1" noTextEdit="1"/>
          </p:cNvSpPr>
          <p:nvPr>
            <p:ph type="sldImg"/>
          </p:nvPr>
        </p:nvSpPr>
        <p:spPr>
          <a:xfrm>
            <a:off x="1561625" y="675825"/>
            <a:ext cx="4572000" cy="3429000"/>
          </a:xfrm>
          <a:ln/>
        </p:spPr>
      </p:sp>
      <p:sp>
        <p:nvSpPr>
          <p:cNvPr id="164867"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3"/>
          <p:cNvSpPr txBox="1">
            <a:spLocks noGrp="1" noRot="1" noChangeAspect="1" noChangeArrowheads="1" noTextEdit="1"/>
          </p:cNvSpPr>
          <p:nvPr>
            <p:ph type="sldImg"/>
          </p:nvPr>
        </p:nvSpPr>
        <p:spPr>
          <a:xfrm>
            <a:off x="1556300" y="673925"/>
            <a:ext cx="4572000" cy="3429000"/>
          </a:xfrm>
          <a:ln/>
        </p:spPr>
      </p:sp>
      <p:sp>
        <p:nvSpPr>
          <p:cNvPr id="166915"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3"/>
          <p:cNvSpPr txBox="1">
            <a:spLocks noGrp="1" noRot="1" noChangeAspect="1" noChangeArrowheads="1" noTextEdit="1"/>
          </p:cNvSpPr>
          <p:nvPr>
            <p:ph type="sldImg"/>
          </p:nvPr>
        </p:nvSpPr>
        <p:spPr>
          <a:xfrm>
            <a:off x="1556300" y="673925"/>
            <a:ext cx="4572000" cy="3429000"/>
          </a:xfrm>
          <a:ln/>
        </p:spPr>
      </p:sp>
      <p:sp>
        <p:nvSpPr>
          <p:cNvPr id="168963"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2" name="Rectangle 1"/>
          <p:cNvSpPr txBox="1">
            <a:spLocks noGrp="1" noRot="1" noChangeAspect="1" noChangeArrowheads="1" noTextEdit="1"/>
          </p:cNvSpPr>
          <p:nvPr>
            <p:ph type="sldImg"/>
          </p:nvPr>
        </p:nvSpPr>
        <p:spPr>
          <a:xfrm>
            <a:off x="1566338" y="602288"/>
            <a:ext cx="4670425" cy="3503612"/>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6" name="Rectangle 1"/>
          <p:cNvSpPr txBox="1">
            <a:spLocks noGrp="1" noRot="1" noChangeAspect="1" noChangeArrowheads="1" noTextEdit="1"/>
          </p:cNvSpPr>
          <p:nvPr>
            <p:ph type="sldImg"/>
          </p:nvPr>
        </p:nvSpPr>
        <p:spPr>
          <a:xfrm>
            <a:off x="1566338" y="602288"/>
            <a:ext cx="4670425" cy="3503612"/>
          </a:xfrm>
          <a:ln/>
        </p:spPr>
      </p:sp>
      <p:sp>
        <p:nvSpPr>
          <p:cNvPr id="59415" name="Rectangle 2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20" name="Rectangle 3"/>
          <p:cNvSpPr txBox="1">
            <a:spLocks noGrp="1" noRot="1" noChangeAspect="1" noChangeArrowheads="1" noTextEdit="1"/>
          </p:cNvSpPr>
          <p:nvPr>
            <p:ph type="sldImg"/>
          </p:nvPr>
        </p:nvSpPr>
        <p:spPr>
          <a:xfrm>
            <a:off x="1566338" y="602288"/>
            <a:ext cx="4670425" cy="3503612"/>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8" name="Rectangle 3"/>
          <p:cNvSpPr txBox="1">
            <a:spLocks noGrp="1" noRot="1" noChangeAspect="1" noChangeArrowheads="1" noTextEdit="1"/>
          </p:cNvSpPr>
          <p:nvPr>
            <p:ph type="sldImg"/>
          </p:nvPr>
        </p:nvSpPr>
        <p:spPr>
          <a:xfrm>
            <a:off x="1556300" y="673925"/>
            <a:ext cx="4572000" cy="3429000"/>
          </a:xfrm>
          <a:ln/>
        </p:spPr>
      </p:sp>
      <p:sp>
        <p:nvSpPr>
          <p:cNvPr id="36869" name="Rectangle 5"/>
          <p:cNvSpPr>
            <a:spLocks noGrp="1" noChangeArrowheads="1"/>
          </p:cNvSpPr>
          <p:nvPr>
            <p:ph type="body" idx="1"/>
          </p:nvPr>
        </p:nvSpPr>
        <p:spPr>
          <a:noFill/>
          <a:ln/>
        </p:spPr>
        <p:txBody>
          <a:bodyPr>
            <a:noAutofit/>
          </a:bodyPr>
          <a:lstStyle/>
          <a:p>
            <a:pPr marL="190500" indent="-190500">
              <a:lnSpc>
                <a:spcPct val="80000"/>
              </a:lnSpc>
            </a:pPr>
            <a:r>
              <a:rPr lang="en-US" b="1" dirty="0" smtClean="0"/>
              <a:t>Package Deployment</a:t>
            </a:r>
          </a:p>
          <a:p>
            <a:pPr marL="190500" indent="-190500">
              <a:lnSpc>
                <a:spcPct val="80000"/>
              </a:lnSpc>
            </a:pPr>
            <a:endParaRPr lang="en-US" dirty="0" smtClean="0"/>
          </a:p>
          <a:p>
            <a:pPr marL="190500" indent="-190500">
              <a:lnSpc>
                <a:spcPct val="80000"/>
              </a:lnSpc>
            </a:pPr>
            <a:r>
              <a:rPr lang="en-US" dirty="0" smtClean="0"/>
              <a:t>Somewhere in the project lifecycle of implementing an SSIS solution, we realize that we cannot continue to execute packages though Business Intelligence Development Studio (BIDS), and that you will actually need to put your packages on a server. Where you store these packages and how you get them to that location is a decision that you should not take lightly. Here are some of the overall issues you will face when choosing a solution:</a:t>
            </a:r>
          </a:p>
          <a:p>
            <a:pPr marL="190500" indent="-190500">
              <a:lnSpc>
                <a:spcPct val="80000"/>
              </a:lnSpc>
            </a:pPr>
            <a:endParaRPr lang="en-US" dirty="0" smtClean="0"/>
          </a:p>
          <a:p>
            <a:pPr marL="190500" indent="-190500">
              <a:lnSpc>
                <a:spcPct val="80000"/>
              </a:lnSpc>
              <a:buFont typeface="Times New Roman" pitchFamily="18" charset="0"/>
              <a:buChar char="•"/>
            </a:pPr>
            <a:r>
              <a:rPr lang="en-US" dirty="0" smtClean="0"/>
              <a:t>Do you need to have a standard process?</a:t>
            </a:r>
          </a:p>
          <a:p>
            <a:pPr marL="190500" indent="-190500">
              <a:lnSpc>
                <a:spcPct val="80000"/>
              </a:lnSpc>
              <a:buFont typeface="Times New Roman" pitchFamily="18" charset="0"/>
              <a:buChar char="•"/>
            </a:pPr>
            <a:r>
              <a:rPr lang="en-US" dirty="0" smtClean="0"/>
              <a:t>How does your environment affect your decision?</a:t>
            </a:r>
          </a:p>
          <a:p>
            <a:pPr marL="190500" indent="-190500">
              <a:lnSpc>
                <a:spcPct val="80000"/>
              </a:lnSpc>
              <a:buFont typeface="Times New Roman" pitchFamily="18" charset="0"/>
              <a:buChar char="•"/>
            </a:pPr>
            <a:r>
              <a:rPr lang="en-US" dirty="0" smtClean="0"/>
              <a:t>What application factors should you consider?</a:t>
            </a:r>
            <a:endParaRPr lang="en-US" b="1" dirty="0" smtClean="0"/>
          </a:p>
          <a:p>
            <a:pPr marL="190500" indent="-190500">
              <a:lnSpc>
                <a:spcPct val="80000"/>
              </a:lnSpc>
            </a:pPr>
            <a:endParaRPr lang="en-IN" b="1" dirty="0" smtClean="0"/>
          </a:p>
          <a:p>
            <a:pPr marL="190500" indent="-190500">
              <a:lnSpc>
                <a:spcPct val="80000"/>
              </a:lnSpc>
            </a:pPr>
            <a:r>
              <a:rPr lang="en-IN" dirty="0" smtClean="0"/>
              <a:t>You may have designed the package in your Development System and tested the Package from BIDS. Now it’s time to move it to the SQL Server. Up to this point, you have developed a Package in BIDS but have not deployed it onto the Integration Services. Deploying SSIS Packages would be helpful when you have multiple packages in a single solution, so that you can deploy all of them at once.</a:t>
            </a:r>
          </a:p>
          <a:p>
            <a:pPr marL="190500" indent="-190500">
              <a:lnSpc>
                <a:spcPct val="80000"/>
              </a:lnSpc>
            </a:pPr>
            <a:endParaRPr lang="en-IN" dirty="0" smtClean="0"/>
          </a:p>
          <a:p>
            <a:pPr marL="190500" indent="-190500">
              <a:lnSpc>
                <a:spcPct val="80000"/>
              </a:lnSpc>
            </a:pPr>
            <a:r>
              <a:rPr lang="en-IN" b="1" dirty="0" smtClean="0"/>
              <a:t>Let’s look into the steps involved in moving it to SQL Server Integration Services.</a:t>
            </a:r>
          </a:p>
          <a:p>
            <a:pPr marL="190500" indent="-190500">
              <a:lnSpc>
                <a:spcPct val="80000"/>
              </a:lnSpc>
            </a:pPr>
            <a:endParaRPr lang="en-IN" b="1" dirty="0" smtClean="0"/>
          </a:p>
          <a:p>
            <a:pPr marL="190500" indent="-190500">
              <a:lnSpc>
                <a:spcPct val="80000"/>
              </a:lnSpc>
              <a:buFont typeface="Times New Roman" pitchFamily="18" charset="0"/>
              <a:buAutoNum type="arabicPeriod"/>
            </a:pPr>
            <a:r>
              <a:rPr lang="en-IN" dirty="0" smtClean="0"/>
              <a:t>The first optional step involves creating package configurations that update properties of package elements at run time. The configurations are automatically included when you deploy the packages.</a:t>
            </a:r>
          </a:p>
          <a:p>
            <a:pPr marL="190500" indent="-190500">
              <a:lnSpc>
                <a:spcPct val="80000"/>
              </a:lnSpc>
              <a:buFont typeface="Times New Roman" pitchFamily="18" charset="0"/>
              <a:buAutoNum type="arabicPeriod"/>
            </a:pPr>
            <a:r>
              <a:rPr lang="en-IN" dirty="0" smtClean="0"/>
              <a:t>The second step is to build the Integration Services project to create a package deployment utility. The deployment utility for the project contains the packages that you want to deploy</a:t>
            </a:r>
          </a:p>
          <a:p>
            <a:pPr marL="190500" indent="-190500">
              <a:lnSpc>
                <a:spcPct val="80000"/>
              </a:lnSpc>
              <a:buFont typeface="Times New Roman" pitchFamily="18" charset="0"/>
              <a:buAutoNum type="arabicPeriod"/>
            </a:pPr>
            <a:r>
              <a:rPr lang="en-IN" dirty="0" smtClean="0"/>
              <a:t>The third step is to copy the deployment folder that was created when you built the Integration Services project to the target computer.</a:t>
            </a:r>
          </a:p>
          <a:p>
            <a:pPr marL="190500" indent="-190500">
              <a:lnSpc>
                <a:spcPct val="80000"/>
              </a:lnSpc>
              <a:buFont typeface="Times New Roman" pitchFamily="18" charset="0"/>
              <a:buAutoNum type="arabicPeriod"/>
            </a:pPr>
            <a:r>
              <a:rPr lang="en-IN" dirty="0" smtClean="0"/>
              <a:t>The fourth step is to run, on the target computer, the Package Installation Wizard to install the packages to the file system or to an instance of SQL Server.</a:t>
            </a:r>
            <a:br>
              <a:rPr lang="en-IN" dirty="0" smtClean="0"/>
            </a:br>
            <a:r>
              <a:rPr lang="en-IN" dirty="0" smtClean="0"/>
              <a:t/>
            </a:r>
            <a:br>
              <a:rPr lang="en-IN" dirty="0" smtClean="0"/>
            </a:br>
            <a:endParaRPr lang="en-IN" dirty="0" smtClean="0"/>
          </a:p>
          <a:p>
            <a:pPr marL="190500" indent="-190500">
              <a:lnSpc>
                <a:spcPct val="80000"/>
              </a:lnSpc>
            </a:pPr>
            <a:endParaRPr lang="en-I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3"/>
          <p:cNvSpPr txBox="1">
            <a:spLocks noGrp="1" noRot="1" noChangeAspect="1" noChangeArrowheads="1" noTextEdit="1"/>
          </p:cNvSpPr>
          <p:nvPr>
            <p:ph type="sldImg"/>
          </p:nvPr>
        </p:nvSpPr>
        <p:spPr>
          <a:xfrm>
            <a:off x="1556300" y="673925"/>
            <a:ext cx="4572000" cy="3429000"/>
          </a:xfrm>
          <a:ln/>
        </p:spPr>
      </p:sp>
      <p:sp>
        <p:nvSpPr>
          <p:cNvPr id="136195" name="Rectangle 3"/>
          <p:cNvSpPr>
            <a:spLocks noGrp="1" noChangeArrowheads="1"/>
          </p:cNvSpPr>
          <p:nvPr>
            <p:ph type="body" idx="1"/>
          </p:nvPr>
        </p:nvSpPr>
        <p:spPr>
          <a:noFill/>
          <a:ln/>
        </p:spPr>
        <p:txBody>
          <a:bodyPr/>
          <a:lstStyle/>
          <a:p>
            <a:r>
              <a:rPr lang="en-IN" dirty="0" smtClean="0"/>
              <a:t>Each environment has a separate set of requirements, including security access, server locations, and backup schedules. Because your decisions for storage and deployment are based on this type of information, you could end up with different methods per environment. If developers have complete access to the development environment, then allowing them to manually deploy their packages would be an easy deployment method. Then, they can redeploy as many times as they need to. On production, you definitely would not want your developers to have the same kind of access!</a:t>
            </a:r>
          </a:p>
          <a:p>
            <a:endParaRPr lang="en-US" dirty="0" smtClean="0"/>
          </a:p>
          <a:p>
            <a:r>
              <a:rPr lang="en-IN" dirty="0" smtClean="0"/>
              <a:t>To view the package information, open Management Studio, from the Connect drop - down box in the Object Explorer window select Integration Services. </a:t>
            </a:r>
          </a:p>
          <a:p>
            <a:r>
              <a:rPr lang="en-IN" dirty="0" smtClean="0"/>
              <a:t>When you connect, the package stores will be shown and available for you to explore.</a:t>
            </a:r>
          </a:p>
          <a:p>
            <a:endParaRPr lang="en-I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3"/>
          <p:cNvSpPr txBox="1">
            <a:spLocks noGrp="1" noRot="1" noChangeAspect="1" noChangeArrowheads="1" noTextEdit="1"/>
          </p:cNvSpPr>
          <p:nvPr>
            <p:ph type="sldImg"/>
          </p:nvPr>
        </p:nvSpPr>
        <p:spPr>
          <a:xfrm>
            <a:off x="1556300" y="673925"/>
            <a:ext cx="4572000" cy="3429000"/>
          </a:xfrm>
          <a:ln/>
        </p:spPr>
      </p:sp>
      <p:sp>
        <p:nvSpPr>
          <p:cNvPr id="142339" name="Rectangle 3"/>
          <p:cNvSpPr>
            <a:spLocks noGrp="1" noChangeArrowheads="1"/>
          </p:cNvSpPr>
          <p:nvPr>
            <p:ph type="body" idx="1"/>
          </p:nvPr>
        </p:nvSpPr>
        <p:spPr>
          <a:noFill/>
          <a:ln/>
        </p:spPr>
        <p:txBody>
          <a:bodyPr/>
          <a:lstStyle/>
          <a:p>
            <a:endParaRPr lang="en-IN" dirty="0"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
          <p:cNvSpPr txBox="1">
            <a:spLocks noGrp="1" noRot="1" noChangeAspect="1" noChangeArrowheads="1" noTextEdit="1"/>
          </p:cNvSpPr>
          <p:nvPr>
            <p:ph type="sldImg"/>
          </p:nvPr>
        </p:nvSpPr>
        <p:spPr>
          <a:xfrm>
            <a:off x="1556300" y="673925"/>
            <a:ext cx="4572000" cy="3429000"/>
          </a:xfrm>
          <a:ln/>
        </p:spPr>
      </p:sp>
      <p:sp>
        <p:nvSpPr>
          <p:cNvPr id="144387" name="Rectangle 3"/>
          <p:cNvSpPr>
            <a:spLocks noGrp="1" noChangeArrowheads="1"/>
          </p:cNvSpPr>
          <p:nvPr>
            <p:ph type="body" idx="1"/>
          </p:nvPr>
        </p:nvSpPr>
        <p:spPr>
          <a:noFill/>
          <a:ln/>
        </p:spPr>
        <p:txBody>
          <a:bodyPr/>
          <a:lstStyle/>
          <a:p>
            <a:r>
              <a:rPr lang="en-IN" dirty="0" smtClean="0"/>
              <a:t>If security concerns you greatly, you may want to consider placing your packages in the </a:t>
            </a:r>
            <a:r>
              <a:rPr lang="en-IN" dirty="0" err="1" smtClean="0"/>
              <a:t>msdb</a:t>
            </a:r>
            <a:r>
              <a:rPr lang="en-IN" dirty="0" smtClean="0"/>
              <a:t> database. To secure your packages on the file system, you could have multiple layers of security by using the NT File System (NTFS) security on the folder on the file system where the packages are located </a:t>
            </a:r>
          </a:p>
          <a:p>
            <a:endParaRPr lang="en-US" dirty="0" smtClean="0"/>
          </a:p>
          <a:p>
            <a:r>
              <a:rPr lang="en-IN" dirty="0" smtClean="0"/>
              <a:t>Backup and recovery is simpler when you store your packages in the </a:t>
            </a:r>
            <a:r>
              <a:rPr lang="en-IN" dirty="0" err="1" smtClean="0"/>
              <a:t>msdb</a:t>
            </a:r>
            <a:r>
              <a:rPr lang="en-IN" dirty="0" smtClean="0"/>
              <a:t> database. If you were to store your packages in the </a:t>
            </a:r>
            <a:r>
              <a:rPr lang="en-IN" dirty="0" err="1" smtClean="0"/>
              <a:t>msdb</a:t>
            </a:r>
            <a:r>
              <a:rPr lang="en-IN" dirty="0" smtClean="0"/>
              <a:t> database, then you must only wrap the </a:t>
            </a:r>
            <a:r>
              <a:rPr lang="en-IN" dirty="0" err="1" smtClean="0"/>
              <a:t>msdb</a:t>
            </a:r>
            <a:r>
              <a:rPr lang="en-IN" dirty="0" smtClean="0"/>
              <a:t> database into your regular maintenance plan to back up all the packages.</a:t>
            </a:r>
          </a:p>
          <a:p>
            <a:endParaRPr lang="en-US" dirty="0" smtClean="0"/>
          </a:p>
          <a:p>
            <a:r>
              <a:rPr lang="en-IN" dirty="0" smtClean="0"/>
              <a:t>The good news is no matter what storage option you choose, the performance will be the same.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30" name="Rectangle 3"/>
          <p:cNvSpPr txBox="1">
            <a:spLocks noGrp="1" noRot="1" noChangeAspect="1" noChangeArrowheads="1" noTextEdit="1"/>
          </p:cNvSpPr>
          <p:nvPr>
            <p:ph type="sldImg"/>
          </p:nvPr>
        </p:nvSpPr>
        <p:spPr>
          <a:xfrm>
            <a:off x="1556300" y="673925"/>
            <a:ext cx="4572000" cy="3429000"/>
          </a:xfrm>
          <a:ln/>
        </p:spPr>
      </p:sp>
      <p:sp>
        <p:nvSpPr>
          <p:cNvPr id="150531" name="Rectangle 3"/>
          <p:cNvSpPr>
            <a:spLocks noGrp="1" noChangeArrowheads="1"/>
          </p:cNvSpPr>
          <p:nvPr>
            <p:ph type="body" idx="1"/>
          </p:nvPr>
        </p:nvSpPr>
        <p:spPr>
          <a:noFill/>
          <a:ln/>
        </p:spPr>
        <p:txBody>
          <a:bodyPr/>
          <a:lstStyle/>
          <a:p>
            <a:endParaRPr lang="en-IN" dirty="0"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3"/>
          <p:cNvSpPr txBox="1">
            <a:spLocks noGrp="1" noRot="1" noChangeAspect="1" noChangeArrowheads="1" noTextEdit="1"/>
          </p:cNvSpPr>
          <p:nvPr>
            <p:ph type="sldImg"/>
          </p:nvPr>
        </p:nvSpPr>
        <p:spPr>
          <a:xfrm>
            <a:off x="1556300" y="673925"/>
            <a:ext cx="4572000" cy="3429000"/>
          </a:xfrm>
          <a:ln/>
        </p:spPr>
      </p:sp>
      <p:sp>
        <p:nvSpPr>
          <p:cNvPr id="152579" name="Rectangle 3"/>
          <p:cNvSpPr>
            <a:spLocks noGrp="1" noChangeArrowheads="1"/>
          </p:cNvSpPr>
          <p:nvPr>
            <p:ph type="body" idx="1"/>
          </p:nvPr>
        </p:nvSpPr>
        <p:spPr>
          <a:noFill/>
          <a:ln/>
        </p:spPr>
        <p:txBody>
          <a:bodyPr/>
          <a:lstStyle/>
          <a:p>
            <a:r>
              <a:rPr lang="en-IN" dirty="0" smtClean="0"/>
              <a:t>This deployment utility is similar to creating a program like </a:t>
            </a:r>
            <a:r>
              <a:rPr lang="en-IN" dirty="0" err="1" smtClean="0"/>
              <a:t>InstallShield</a:t>
            </a:r>
            <a:r>
              <a:rPr lang="en-IN" dirty="0" smtClean="0"/>
              <a:t>, and is perfect for times when you want to pass a set of packages to a customer or a production DBA who may not know how to install SSIS packages the manual way</a:t>
            </a:r>
          </a:p>
          <a:p>
            <a:endParaRPr lang="en-US" dirty="0" smtClean="0"/>
          </a:p>
          <a:p>
            <a:r>
              <a:rPr lang="en-IN" dirty="0" smtClean="0"/>
              <a:t>To create a deployment utility, simply right - click the project in BIDS and select Properties. In the Property Pages dialog box, go to the Deployment Utility page and change the </a:t>
            </a:r>
            <a:r>
              <a:rPr lang="en-IN" dirty="0" err="1" smtClean="0"/>
              <a:t>CreateDeploymentUtility</a:t>
            </a:r>
            <a:r>
              <a:rPr lang="en-IN" dirty="0" smtClean="0"/>
              <a:t> property to True , as shown in Figure 3 - 4. This is set to False by default. The </a:t>
            </a:r>
            <a:r>
              <a:rPr lang="en-IN" dirty="0" err="1" smtClean="0"/>
              <a:t>AllowConfigurationChanges</a:t>
            </a:r>
            <a:r>
              <a:rPr lang="en-IN" dirty="0" smtClean="0"/>
              <a:t> property is a useful setting as well, and when set to True , will</a:t>
            </a:r>
          </a:p>
          <a:p>
            <a:r>
              <a:rPr lang="en-IN" dirty="0" smtClean="0"/>
              <a:t>prompt the installer to see whether he or she would like to change any settings that may be exposed via a configuration file at installation time. The </a:t>
            </a:r>
            <a:r>
              <a:rPr lang="en-IN" dirty="0" err="1" smtClean="0"/>
              <a:t>DeploymentOutputPath</a:t>
            </a:r>
            <a:r>
              <a:rPr lang="en-IN" dirty="0" smtClean="0"/>
              <a:t> property shows you where the deployment utility will be outputted to underneath the project folder.</a:t>
            </a:r>
          </a:p>
          <a:p>
            <a:endParaRPr lang="en-I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3"/>
          <p:cNvSpPr txBox="1">
            <a:spLocks noGrp="1" noRot="1" noChangeAspect="1" noChangeArrowheads="1" noTextEdit="1"/>
          </p:cNvSpPr>
          <p:nvPr>
            <p:ph type="sldImg"/>
          </p:nvPr>
        </p:nvSpPr>
        <p:spPr>
          <a:xfrm>
            <a:off x="1556300" y="673925"/>
            <a:ext cx="4572000" cy="3429000"/>
          </a:xfrm>
          <a:ln/>
        </p:spPr>
      </p:sp>
      <p:sp>
        <p:nvSpPr>
          <p:cNvPr id="154627" name="Rectangle 3"/>
          <p:cNvSpPr>
            <a:spLocks noGrp="1" noChangeArrowheads="1"/>
          </p:cNvSpPr>
          <p:nvPr>
            <p:ph type="body" idx="1"/>
          </p:nvPr>
        </p:nvSpPr>
        <p:spPr>
          <a:noFill/>
          <a:ln/>
        </p:spPr>
        <p:txBody>
          <a:bodyPr/>
          <a:lstStyle/>
          <a:p>
            <a:endParaRPr lang="en-I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27942"/>
          </a:xfrm>
        </p:spPr>
        <p:txBody>
          <a:bodyPr/>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746" y="1193574"/>
            <a:ext cx="2057400" cy="4918075"/>
          </a:xfrm>
        </p:spPr>
        <p:txBody>
          <a:bodyPr vert="eaVert"/>
          <a:lstStyle>
            <a:lvl1pPr>
              <a:defRPr b="1"/>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97546" y="1193574"/>
            <a:ext cx="6019800" cy="49180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pic>
        <p:nvPicPr>
          <p:cNvPr id="8" name="Picture 7" descr="bark-side.png"/>
          <p:cNvPicPr>
            <a:picLocks noChangeAspect="1"/>
          </p:cNvPicPr>
          <p:nvPr userDrawn="1"/>
        </p:nvPicPr>
        <p:blipFill>
          <a:blip r:embed="rId2" cstate="print"/>
          <a:srcRect l="42368" t="28241" r="39297" b="25987"/>
          <a:stretch>
            <a:fillRect/>
          </a:stretch>
        </p:blipFill>
        <p:spPr>
          <a:xfrm>
            <a:off x="-9144" y="-9144"/>
            <a:ext cx="1060825" cy="3531140"/>
          </a:xfrm>
          <a:prstGeom prst="rect">
            <a:avLst/>
          </a:prstGeom>
        </p:spPr>
      </p:pic>
      <p:pic>
        <p:nvPicPr>
          <p:cNvPr id="9" name="Picture 8" descr="logo.png"/>
          <p:cNvPicPr>
            <a:picLocks noChangeAspect="1"/>
          </p:cNvPicPr>
          <p:nvPr userDrawn="1"/>
        </p:nvPicPr>
        <p:blipFill>
          <a:blip r:embed="rId3"/>
          <a:stretch>
            <a:fillRect/>
          </a:stretch>
        </p:blipFill>
        <p:spPr>
          <a:xfrm>
            <a:off x="7359110" y="274036"/>
            <a:ext cx="1450834" cy="576168"/>
          </a:xfrm>
          <a:prstGeom prst="rect">
            <a:avLst/>
          </a:prstGeom>
        </p:spPr>
      </p:pic>
      <p:pic>
        <p:nvPicPr>
          <p:cNvPr id="11" name="Picture 10" descr="iLEARN_logo.jpg"/>
          <p:cNvPicPr>
            <a:picLocks noChangeAspect="1"/>
          </p:cNvPicPr>
          <p:nvPr userDrawn="1"/>
        </p:nvPicPr>
        <p:blipFill>
          <a:blip r:embed="rId4" cstate="print"/>
          <a:stretch>
            <a:fillRect/>
          </a:stretch>
        </p:blipFill>
        <p:spPr>
          <a:xfrm>
            <a:off x="7458077" y="6163505"/>
            <a:ext cx="1415290" cy="540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7148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3688" y="1208088"/>
            <a:ext cx="8229600" cy="4525963"/>
          </a:xfrm>
        </p:spPr>
        <p:txBody>
          <a:bodyPr/>
          <a:lst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283032" y="1193808"/>
            <a:ext cx="4038600" cy="4525963"/>
          </a:xfrm>
        </p:spPr>
        <p:txBody>
          <a:bodyPr/>
          <a:lstStyle>
            <a:lvl1pPr>
              <a:defRPr sz="1800">
                <a:solidFill>
                  <a:schemeClr val="tx1"/>
                </a:solidFill>
              </a:defRPr>
            </a:lvl1pPr>
            <a:lvl2pPr>
              <a:defRPr sz="1600">
                <a:solidFill>
                  <a:schemeClr val="tx1"/>
                </a:solidFill>
              </a:defRPr>
            </a:lvl2pPr>
            <a:lvl3pPr>
              <a:defRPr sz="12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474032" y="1193808"/>
            <a:ext cx="4038600" cy="4525963"/>
          </a:xfrm>
        </p:spPr>
        <p:txBody>
          <a:bodyPr/>
          <a:lstStyle>
            <a:lvl1pPr>
              <a:defRPr sz="1800"/>
            </a:lvl1pPr>
            <a:lvl2pPr>
              <a:defRPr sz="16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4040188" cy="639762"/>
          </a:xfrm>
        </p:spPr>
        <p:txBody>
          <a:bodyPr anchor="ctr" anchorCtr="0">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3032" y="1957165"/>
            <a:ext cx="4040188" cy="3951288"/>
          </a:xfrm>
        </p:spPr>
        <p:txBody>
          <a:bodyPr/>
          <a:lstStyle>
            <a:lvl1pPr>
              <a:defRPr sz="1800"/>
            </a:lvl1pPr>
            <a:lvl2pPr>
              <a:defRPr sz="16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88568" y="1208088"/>
            <a:ext cx="4041775" cy="639762"/>
          </a:xfrm>
        </p:spPr>
        <p:txBody>
          <a:bodyPr anchor="ctr" anchorCtr="0">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957165"/>
            <a:ext cx="4041775" cy="3951288"/>
          </a:xfrm>
        </p:spPr>
        <p:txBody>
          <a:bodyPr>
            <a:normAutofit/>
          </a:bodyPr>
          <a:lstStyle>
            <a:lvl1pPr algn="l" defTabSz="914400" rtl="0" eaLnBrk="1" latinLnBrk="0" hangingPunct="1">
              <a:spcBef>
                <a:spcPct val="20000"/>
              </a:spcBef>
              <a:buClr>
                <a:srgbClr val="00A1E4"/>
              </a:buClr>
              <a:defRPr lang="en-US" sz="1800" b="1" kern="1200" dirty="0" smtClean="0">
                <a:solidFill>
                  <a:schemeClr val="tx1"/>
                </a:solidFill>
                <a:latin typeface="Candara" panose="020E0502030303020204" pitchFamily="34" charset="0"/>
                <a:ea typeface="+mn-ea"/>
                <a:cs typeface="+mn-cs"/>
              </a:defRPr>
            </a:lvl1pPr>
            <a:lvl2pPr algn="l" defTabSz="914400" rtl="0" eaLnBrk="1" latinLnBrk="0" hangingPunct="1">
              <a:spcBef>
                <a:spcPct val="20000"/>
              </a:spcBef>
              <a:buClr>
                <a:srgbClr val="00A1E4"/>
              </a:buClr>
              <a:defRPr lang="en-US" sz="1600" b="1" kern="1200" dirty="0" smtClean="0">
                <a:solidFill>
                  <a:schemeClr val="tx1"/>
                </a:solidFill>
                <a:latin typeface="Candara" panose="020E0502030303020204" pitchFamily="34" charset="0"/>
                <a:ea typeface="+mn-ea"/>
                <a:cs typeface="+mn-cs"/>
              </a:defRPr>
            </a:lvl2pPr>
            <a:lvl3pPr algn="l" defTabSz="914400" rtl="0" eaLnBrk="1" latinLnBrk="0" hangingPunct="1">
              <a:spcBef>
                <a:spcPct val="20000"/>
              </a:spcBef>
              <a:buClr>
                <a:srgbClr val="00A1E4"/>
              </a:buClr>
              <a:defRPr lang="en-US" sz="1200" b="1" kern="1200" dirty="0" smtClean="0">
                <a:solidFill>
                  <a:schemeClr val="tx1"/>
                </a:solidFill>
                <a:latin typeface="Candara" panose="020E0502030303020204" pitchFamily="34" charset="0"/>
                <a:ea typeface="+mn-ea"/>
                <a:cs typeface="+mn-cs"/>
              </a:defRPr>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688" y="1208088"/>
            <a:ext cx="3008313" cy="517525"/>
          </a:xfrm>
        </p:spPr>
        <p:txBody>
          <a:bodyPr anchor="ctr" anchorCtr="0">
            <a:noAutofit/>
          </a:bodyPr>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208088"/>
            <a:ext cx="5111750" cy="4918075"/>
          </a:xfrm>
        </p:spPr>
        <p:txBody>
          <a:bodyPr/>
          <a:lstStyle>
            <a:lvl1pPr>
              <a:defRPr sz="1800"/>
            </a:lvl1pPr>
            <a:lvl2pPr>
              <a:defRPr sz="16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293688" y="1843314"/>
            <a:ext cx="3008313" cy="4050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208087"/>
            <a:ext cx="5486400" cy="3519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7/16/2014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3688" y="1208088"/>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741363" lvl="1" indent="-284163" algn="l" defTabSz="914400" rtl="0" eaLnBrk="1" latinLnBrk="0" hangingPunct="1">
              <a:spcBef>
                <a:spcPct val="20000"/>
              </a:spcBef>
              <a:buClr>
                <a:srgbClr val="00A1E4"/>
              </a:buClr>
              <a:buFont typeface="Arial" panose="020B0604020202020204" pitchFamily="34" charset="0"/>
              <a:buChar char="–"/>
            </a:pPr>
            <a:r>
              <a:rPr lang="en-US" dirty="0" smtClean="0"/>
              <a:t>Second level</a:t>
            </a:r>
          </a:p>
          <a:p>
            <a:pPr marL="1079500" lvl="2" indent="-169863" algn="l" defTabSz="914400" rtl="0" eaLnBrk="1" latinLnBrk="0" hangingPunct="1">
              <a:spcBef>
                <a:spcPct val="20000"/>
              </a:spcBef>
              <a:buClr>
                <a:srgbClr val="00A1E4"/>
              </a:buClr>
              <a:buFont typeface="Arial" panose="020B0604020202020204" pitchFamily="34" charset="0"/>
              <a:buChar char="•"/>
            </a:pPr>
            <a:r>
              <a:rPr lang="en-US" dirty="0" smtClean="0"/>
              <a:t>Third level</a:t>
            </a:r>
            <a:endParaRPr lang="en-US" dirty="0"/>
          </a:p>
        </p:txBody>
      </p:sp>
      <p:sp>
        <p:nvSpPr>
          <p:cNvPr id="7" name="Rectangle 20"/>
          <p:cNvSpPr txBox="1">
            <a:spLocks noChangeArrowheads="1"/>
          </p:cNvSpPr>
          <p:nvPr userDrawn="1"/>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July 16,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userDrawn="1"/>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userDrawn="1"/>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userDrawn="1"/>
        </p:nvPicPr>
        <p:blipFill>
          <a:blip r:embed="rId15">
            <a:extLst>
              <a:ext uri="{28A0092B-C50C-407E-A947-70E740481C1C}">
                <a14:useLocalDpi xmlns=""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userDrawn="1"/>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6">
            <a:extLst>
              <a:ext uri="{28A0092B-C50C-407E-A947-70E740481C1C}">
                <a14:useLocalDpi xmlns=""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5" r:id="rId12"/>
    <p:sldLayoutId id="2147483656" r:id="rId13"/>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lang="en-US" sz="1800" b="1" kern="1200" dirty="0" smtClean="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lang="en-US" sz="1600" kern="1200" dirty="0" smtClean="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lang="en-US" sz="1200" kern="1200" dirty="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1149555" y="2296656"/>
            <a:ext cx="5652089" cy="649744"/>
          </a:xfrm>
        </p:spPr>
        <p:txBody>
          <a:bodyPr/>
          <a:lstStyle/>
          <a:p>
            <a:r>
              <a:rPr lang="en-US" dirty="0" smtClean="0">
                <a:ea typeface="ＭＳ Ｐゴシック" pitchFamily="34" charset="-128"/>
              </a:rPr>
              <a:t>SSIS</a:t>
            </a:r>
            <a:endParaRPr lang="en-US" dirty="0"/>
          </a:p>
        </p:txBody>
      </p:sp>
      <p:sp>
        <p:nvSpPr>
          <p:cNvPr id="12" name="Subtitle 11"/>
          <p:cNvSpPr>
            <a:spLocks noGrp="1"/>
          </p:cNvSpPr>
          <p:nvPr>
            <p:ph type="subTitle" idx="1"/>
          </p:nvPr>
        </p:nvSpPr>
        <p:spPr>
          <a:xfrm>
            <a:off x="1106013" y="3073408"/>
            <a:ext cx="5652089" cy="1143008"/>
          </a:xfrm>
        </p:spPr>
        <p:txBody>
          <a:bodyPr/>
          <a:lstStyle/>
          <a:p>
            <a:pPr>
              <a:buClrTx/>
            </a:pPr>
            <a:r>
              <a:rPr lang="en-US" dirty="0" smtClean="0">
                <a:ea typeface="ＭＳ Ｐゴシック" pitchFamily="34" charset="-128"/>
              </a:rPr>
              <a:t>Lesson 7</a:t>
            </a:r>
            <a:r>
              <a:rPr lang="en-US" sz="2800" dirty="0" smtClean="0">
                <a:ea typeface="ＭＳ Ｐゴシック" pitchFamily="34" charset="-128"/>
              </a:rPr>
              <a:t>. </a:t>
            </a:r>
            <a:r>
              <a:rPr lang="en-IN" dirty="0" smtClean="0"/>
              <a:t>Deploying and Protecting Packages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Manual Deployment</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next deployment option is to manually deploy your packages to the SQL Server.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You can only use this option for one package at a time. The package loads into either the file system storage or the SQL Server storage.</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 this a DBA must go into Management Studio to perform the deployment. Right - click on either the File System folder or the MSDB folder will show option called Import </a:t>
            </a:r>
            <a:r>
              <a:rPr lang="en-IN" b="1" dirty="0" smtClean="0">
                <a:latin typeface="Candara" panose="020E0502030303020204" pitchFamily="34" charset="0"/>
              </a:rPr>
              <a:t>Package.</a:t>
            </a:r>
            <a:endParaRPr lang="en-IN" b="1"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Manual Deployment</a:t>
            </a:r>
          </a:p>
        </p:txBody>
      </p:sp>
      <p:pic>
        <p:nvPicPr>
          <p:cNvPr id="161796" name="Picture 4"/>
          <p:cNvPicPr>
            <a:picLocks noChangeAspect="1" noChangeArrowheads="1"/>
          </p:cNvPicPr>
          <p:nvPr/>
        </p:nvPicPr>
        <p:blipFill>
          <a:blip r:embed="rId3"/>
          <a:srcRect/>
          <a:stretch>
            <a:fillRect/>
          </a:stretch>
        </p:blipFill>
        <p:spPr bwMode="auto">
          <a:xfrm>
            <a:off x="283043" y="1193796"/>
            <a:ext cx="7293413" cy="497477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err="1">
                <a:latin typeface="Candara" pitchFamily="34" charset="0"/>
                <a:ea typeface="ヒラギノ角ゴ Pro W3"/>
                <a:cs typeface="Arial" pitchFamily="34" charset="0"/>
              </a:rPr>
              <a:t>DTutil</a:t>
            </a:r>
            <a:r>
              <a:rPr lang="en-US" sz="2800" b="1" dirty="0">
                <a:latin typeface="Candara" pitchFamily="34" charset="0"/>
                <a:ea typeface="ヒラギノ角ゴ Pro W3"/>
                <a:cs typeface="Arial" pitchFamily="34" charset="0"/>
              </a:rPr>
              <a:t> Utility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One of the best undiscovered command - line tools in the SSIS administrator kit is </a:t>
            </a:r>
            <a:r>
              <a:rPr lang="en-IN" b="1" dirty="0" err="1">
                <a:latin typeface="Candara" panose="020E0502030303020204" pitchFamily="34" charset="0"/>
              </a:rPr>
              <a:t>DTUtil.exe</a:t>
            </a:r>
            <a:r>
              <a:rPr lang="en-IN" b="1" dirty="0">
                <a:latin typeface="Candara" panose="020E0502030303020204" pitchFamily="34" charset="0"/>
              </a:rPr>
              <a:t> .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This tool is also good for developers as well. The tool performs a number of functions, including moving packages, renumbering the </a:t>
            </a:r>
            <a:r>
              <a:rPr lang="en-IN" b="1" dirty="0" err="1">
                <a:latin typeface="Candara" panose="020E0502030303020204" pitchFamily="34" charset="0"/>
              </a:rPr>
              <a:t>PackageID</a:t>
            </a:r>
            <a:r>
              <a:rPr lang="en-IN" b="1" dirty="0">
                <a:latin typeface="Candara" panose="020E0502030303020204" pitchFamily="34" charset="0"/>
              </a:rPr>
              <a:t> , re - encrypting a package, and digitally signing a package.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To see everything this tool can do, type the following command from a command prompt: </a:t>
            </a:r>
            <a:r>
              <a:rPr lang="en-IN" b="1" dirty="0" err="1">
                <a:latin typeface="Candara" panose="020E0502030303020204" pitchFamily="34" charset="0"/>
              </a:rPr>
              <a:t>DTUtil.exe</a:t>
            </a:r>
            <a:r>
              <a:rPr lang="en-IN" b="1" dirty="0">
                <a:latin typeface="Candara" panose="020E0502030303020204" pitchFamily="34" charset="0"/>
              </a:rPr>
              <a:t>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You can also create a batch file to loop through the directory and deploy every package in the directory. The batch file will loop through every .</a:t>
            </a:r>
            <a:r>
              <a:rPr lang="en-IN" b="1" dirty="0" err="1">
                <a:latin typeface="Candara" panose="020E0502030303020204" pitchFamily="34" charset="0"/>
              </a:rPr>
              <a:t>dtsx</a:t>
            </a:r>
            <a:r>
              <a:rPr lang="en-IN" b="1" dirty="0">
                <a:latin typeface="Candara" panose="020E0502030303020204" pitchFamily="34" charset="0"/>
              </a:rPr>
              <a:t> file and execute DTUtil.exe </a:t>
            </a:r>
            <a:endParaRPr lang="en-IN" b="1" dirty="0" smtClean="0">
              <a:latin typeface="Candara" panose="020E0502030303020204" pitchFamily="34" charset="0"/>
            </a:endParaRPr>
          </a:p>
          <a:p>
            <a:pPr marL="342900" indent="-342900">
              <a:spcBef>
                <a:spcPct val="20000"/>
              </a:spcBef>
              <a:buClr>
                <a:srgbClr val="00A1E4"/>
              </a:buClr>
              <a:buSzTx/>
            </a:pPr>
            <a:endParaRPr lang="en-IN" sz="1600" b="1" dirty="0">
              <a:latin typeface="Candara" pitchFamily="34" charset="0"/>
            </a:endParaRPr>
          </a:p>
          <a:p>
            <a:pPr marL="342900" indent="-342900" defTabSz="914400" eaLnBrk="0" hangingPunct="0">
              <a:spcBef>
                <a:spcPct val="20000"/>
              </a:spcBef>
              <a:buClrTx/>
              <a:buSzTx/>
              <a:buFont typeface="Arial" pitchFamily="34" charset="0"/>
              <a:buNone/>
            </a:pPr>
            <a:r>
              <a:rPr lang="en-IN" sz="1600" b="1" dirty="0">
                <a:latin typeface="Candara" pitchFamily="34" charset="0"/>
                <a:cs typeface="Arial" pitchFamily="34" charset="0"/>
              </a:rPr>
              <a:t>	</a:t>
            </a:r>
            <a:r>
              <a:rPr lang="en-IN" sz="1600" b="1" i="1" dirty="0">
                <a:latin typeface="Candara" pitchFamily="34" charset="0"/>
                <a:cs typeface="Arial" pitchFamily="34" charset="0"/>
              </a:rPr>
              <a:t>For %f in (“C:\SSIS_PDS\CH03 Storage\*.</a:t>
            </a:r>
            <a:r>
              <a:rPr lang="en-IN" sz="1600" b="1" i="1" dirty="0" err="1">
                <a:latin typeface="Candara" pitchFamily="34" charset="0"/>
                <a:cs typeface="Arial" pitchFamily="34" charset="0"/>
              </a:rPr>
              <a:t>dtsx</a:t>
            </a:r>
            <a:r>
              <a:rPr lang="en-IN" sz="1600" b="1" i="1" dirty="0">
                <a:latin typeface="Candara" pitchFamily="34" charset="0"/>
                <a:cs typeface="Arial" pitchFamily="34" charset="0"/>
              </a:rPr>
              <a:t>”) do </a:t>
            </a:r>
            <a:r>
              <a:rPr lang="en-IN" sz="1600" b="1" i="1" dirty="0" err="1">
                <a:latin typeface="Candara" pitchFamily="34" charset="0"/>
                <a:cs typeface="Arial" pitchFamily="34" charset="0"/>
              </a:rPr>
              <a:t>dtutil.exe</a:t>
            </a:r>
            <a:r>
              <a:rPr lang="en-IN" sz="1600" b="1" i="1" dirty="0">
                <a:latin typeface="Candara" pitchFamily="34" charset="0"/>
                <a:cs typeface="Arial" pitchFamily="34" charset="0"/>
              </a:rPr>
              <a:t> /File “%f” /</a:t>
            </a:r>
            <a:r>
              <a:rPr lang="en-IN" sz="1600" b="1" i="1" dirty="0" err="1">
                <a:latin typeface="Candara" pitchFamily="34" charset="0"/>
                <a:cs typeface="Arial" pitchFamily="34" charset="0"/>
              </a:rPr>
              <a:t>DestServer</a:t>
            </a:r>
            <a:r>
              <a:rPr lang="en-IN" sz="1600" b="1" i="1" dirty="0">
                <a:latin typeface="Candara" pitchFamily="34" charset="0"/>
                <a:cs typeface="Arial" pitchFamily="34" charset="0"/>
              </a:rPr>
              <a:t> </a:t>
            </a:r>
            <a:r>
              <a:rPr lang="en-IN" sz="1600" b="1" i="1" dirty="0" err="1">
                <a:latin typeface="Candara" pitchFamily="34" charset="0"/>
                <a:cs typeface="Arial" pitchFamily="34" charset="0"/>
              </a:rPr>
              <a:t>localhost</a:t>
            </a:r>
            <a:r>
              <a:rPr lang="en-IN" sz="1600" b="1" i="1" dirty="0">
                <a:latin typeface="Candara" pitchFamily="34" charset="0"/>
                <a:cs typeface="Arial" pitchFamily="34" charset="0"/>
              </a:rPr>
              <a:t> /copy </a:t>
            </a:r>
            <a:r>
              <a:rPr lang="en-IN" sz="1600" b="1" i="1" dirty="0" err="1">
                <a:latin typeface="Candara" pitchFamily="34" charset="0"/>
                <a:cs typeface="Arial" pitchFamily="34" charset="0"/>
              </a:rPr>
              <a:t>SQL;”%~nf</a:t>
            </a:r>
            <a:r>
              <a:rPr lang="en-IN" sz="1600" b="1" i="1" dirty="0">
                <a:latin typeface="Candara" pitchFamily="34" charset="0"/>
                <a:cs typeface="Arial" pitchFamily="34" charset="0"/>
              </a:rPr>
              <a: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a:latin typeface="Candara" pitchFamily="34" charset="0"/>
                <a:ea typeface="ヒラギノ角ゴ Pro W3"/>
                <a:cs typeface="Arial" pitchFamily="34" charset="0"/>
              </a:rPr>
              <a:t>Protection Level for Packages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We can set protection level for packages as a measure of security</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Following are protection level available</a:t>
            </a:r>
            <a:r>
              <a:rPr lang="en-US" b="1" dirty="0" smtClean="0">
                <a:latin typeface="Candara" panose="020E0502030303020204" pitchFamily="34" charset="0"/>
              </a:rPr>
              <a:t>:</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Do not save sensitive: Suppresses the values of sensitive properties in the package when the package is saved. This protection level does not encrypt, but instead it prevents properties that are marked sensitive from being saved with the package and therefore makes the sensitive data unavailable to other users. If a different user opens the package, the sensitive information is replaced with blanks and the user must provide the sensitive information</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Protection Level for Packages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Encrypt all with password: Uses a password to encrypt the whole package. The package is encrypted by using a password that the user supplies when the package is created or exported. To open the package in SSIS Designer or run the package by using the </a:t>
            </a:r>
            <a:r>
              <a:rPr lang="en-IN" b="1" dirty="0" err="1">
                <a:latin typeface="Candara" panose="020E0502030303020204" pitchFamily="34" charset="0"/>
              </a:rPr>
              <a:t>dtexec</a:t>
            </a:r>
            <a:r>
              <a:rPr lang="en-IN" b="1" dirty="0">
                <a:latin typeface="Candara" panose="020E0502030303020204" pitchFamily="34" charset="0"/>
              </a:rPr>
              <a:t> command prompt utility, the user must provide the package password. Without the password the user cannot access or run the package.</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Encrypt all with user key: Uses a key that is based on the current user profile to encrypt the whole package. Only the same user using the same profile can load the package. The package is encrypted by using a key that is based on the user who created or exported the package. Only the user who created or exported the package can open the package in SSIS Designer or run the package by using the </a:t>
            </a:r>
            <a:r>
              <a:rPr lang="en-IN" b="1" dirty="0" err="1">
                <a:latin typeface="Candara" panose="020E0502030303020204" pitchFamily="34" charset="0"/>
              </a:rPr>
              <a:t>dtexec</a:t>
            </a:r>
            <a:r>
              <a:rPr lang="en-IN" b="1" dirty="0">
                <a:latin typeface="Candara" panose="020E0502030303020204" pitchFamily="34" charset="0"/>
              </a:rPr>
              <a:t> command prompt utility.</a:t>
            </a:r>
          </a:p>
          <a:p>
            <a:pPr marL="342900" indent="-342900" defTabSz="914400" eaLnBrk="0" hangingPunct="0">
              <a:spcBef>
                <a:spcPct val="20000"/>
              </a:spcBef>
              <a:buClrTx/>
              <a:buSzTx/>
              <a:buFont typeface="Arial" pitchFamily="34" charset="0"/>
              <a:buChar char="•"/>
            </a:pPr>
            <a:endParaRPr lang="en-IN" sz="2000" b="1" dirty="0">
              <a:solidFill>
                <a:schemeClr val="tx2"/>
              </a:solidFill>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a:latin typeface="Candara" pitchFamily="34" charset="0"/>
                <a:ea typeface="ヒラギノ角ゴ Pro W3"/>
                <a:cs typeface="Arial" pitchFamily="34" charset="0"/>
              </a:rPr>
              <a:t>Protection Level for Packages</a:t>
            </a:r>
          </a:p>
        </p:txBody>
      </p:sp>
      <p:sp>
        <p:nvSpPr>
          <p:cNvPr id="13" name="Content Placeholder 12"/>
          <p:cNvSpPr>
            <a:spLocks/>
          </p:cNvSpPr>
          <p:nvPr/>
        </p:nvSpPr>
        <p:spPr bwMode="auto">
          <a:xfrm>
            <a:off x="319088" y="1175430"/>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Encrypt sensitive with password: Uses a password to encrypt only the values of sensitive properties in the package. DPAPI is used for this encryption. To open the package in SSIS Designer, the user must provide the package password. If the password is not provided, the package opens without the sensitive data and the current user must provide new values for sensitive data.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Encrypt sensitive with user key:  Uses a key that is based on the current user profile to encrypt only the values of sensitive properties in the package. Only the same user using the same profile can load the package. If a different user opens the package, the sensitive information is replaced with blanks and the current user must provide new values for the sensitive data.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p:cNvSpPr>
          <p:nvPr/>
        </p:nvSpPr>
        <p:spPr bwMode="auto">
          <a:xfrm>
            <a:off x="362857" y="122238"/>
            <a:ext cx="8257268"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Protection Level for Packages</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Rely on server storage for encryption: Protects the whole package using SQL Server database. This option is supported only when a package is saved to the SQL Server MSDB database. It is not supported when a package is saved to the file system from Business Intelligence Development Studio</a:t>
            </a:r>
            <a:r>
              <a:rPr lang="en-IN" b="1" dirty="0" smtClean="0">
                <a:latin typeface="Candara" panose="020E0502030303020204" pitchFamily="34" charset="0"/>
              </a:rPr>
              <a:t>.</a:t>
            </a:r>
            <a:endParaRPr lang="en-IN" b="1"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Title 1"/>
          <p:cNvSpPr>
            <a:spLocks/>
          </p:cNvSpPr>
          <p:nvPr/>
        </p:nvSpPr>
        <p:spPr bwMode="auto">
          <a:xfrm>
            <a:off x="290286" y="122238"/>
            <a:ext cx="8329839"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Summary</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From this chapter we learnt:</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Package Deployment Storage options</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Deployment Methods</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Package Protection Level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7123113" y="1576388"/>
            <a:ext cx="1868487" cy="1471612"/>
            <a:chOff x="4176" y="993"/>
            <a:chExt cx="1273" cy="1119"/>
          </a:xfrm>
        </p:grpSpPr>
        <p:sp>
          <p:nvSpPr>
            <p:cNvPr id="2970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29705" name="Picture 9"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
        <p:nvSpPr>
          <p:cNvPr id="13" name="Content Placeholder 12"/>
          <p:cNvSpPr>
            <a:spLocks/>
          </p:cNvSpPr>
          <p:nvPr/>
        </p:nvSpPr>
        <p:spPr bwMode="auto">
          <a:xfrm>
            <a:off x="319088" y="1233488"/>
            <a:ext cx="66151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1:__________, __________ and ____________ are 3 deployment methods for SSIS </a:t>
            </a:r>
            <a:r>
              <a:rPr lang="en-US" b="1" dirty="0" smtClean="0">
                <a:latin typeface="Candara" panose="020E0502030303020204" pitchFamily="34" charset="0"/>
              </a:rPr>
              <a:t>package</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Question 2: </a:t>
            </a:r>
            <a:r>
              <a:rPr lang="en-IN" b="1" dirty="0">
                <a:latin typeface="Candara" panose="020E0502030303020204" pitchFamily="34" charset="0"/>
              </a:rPr>
              <a:t>___________ and _____________ are 2 package stores </a:t>
            </a:r>
            <a:r>
              <a:rPr lang="en-IN" b="1" dirty="0" smtClean="0">
                <a:latin typeface="Candara" panose="020E0502030303020204" pitchFamily="34" charset="0"/>
              </a:rPr>
              <a:t>available</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Question 3: ____________ is a command line utility for administering SSIS packages</a:t>
            </a:r>
            <a:endParaRPr lang="en-US" b="1" dirty="0">
              <a:latin typeface="Candara" panose="020E0502030303020204" pitchFamily="34" charset="0"/>
            </a:endParaRPr>
          </a:p>
        </p:txBody>
      </p:sp>
      <p:sp>
        <p:nvSpPr>
          <p:cNvPr id="29707" name="Title 1"/>
          <p:cNvSpPr>
            <a:spLocks/>
          </p:cNvSpPr>
          <p:nvPr/>
        </p:nvSpPr>
        <p:spPr bwMode="auto">
          <a:xfrm>
            <a:off x="348343" y="122238"/>
            <a:ext cx="8271782"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Review Question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itle 1"/>
          <p:cNvSpPr>
            <a:spLocks/>
          </p:cNvSpPr>
          <p:nvPr/>
        </p:nvSpPr>
        <p:spPr bwMode="auto">
          <a:xfrm>
            <a:off x="275771" y="87084"/>
            <a:ext cx="8334829" cy="715963"/>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smtClean="0">
                <a:latin typeface="Candara" pitchFamily="34" charset="0"/>
                <a:ea typeface="ヒラギノ角ゴ Pro W3"/>
                <a:cs typeface="Arial" pitchFamily="34" charset="0"/>
              </a:rPr>
              <a:t>Lesson </a:t>
            </a:r>
            <a:r>
              <a:rPr lang="en-US" sz="2800" b="1" dirty="0">
                <a:latin typeface="Candara" pitchFamily="34" charset="0"/>
                <a:ea typeface="ヒラギノ角ゴ Pro W3"/>
                <a:cs typeface="Arial" pitchFamily="34" charset="0"/>
              </a:rPr>
              <a:t>Objectives</a:t>
            </a:r>
          </a:p>
        </p:txBody>
      </p:sp>
      <p:sp>
        <p:nvSpPr>
          <p:cNvPr id="13" name="Content Placeholder 12"/>
          <p:cNvSpPr>
            <a:spLocks/>
          </p:cNvSpPr>
          <p:nvPr/>
        </p:nvSpPr>
        <p:spPr bwMode="auto">
          <a:xfrm>
            <a:off x="319088" y="1233488"/>
            <a:ext cx="6538912"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After completing this module you will be able to:</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Package Deployment Storage options</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Deployment Methods</a:t>
            </a:r>
          </a:p>
          <a:p>
            <a:pPr marL="742950" lvl="1" indent="-285750">
              <a:spcBef>
                <a:spcPct val="20000"/>
              </a:spcBef>
              <a:buClr>
                <a:srgbClr val="00A1E4"/>
              </a:buClr>
              <a:buSzTx/>
              <a:buFont typeface="Arial" panose="020B0604020202020204" pitchFamily="34" charset="0"/>
              <a:buChar char="–"/>
            </a:pPr>
            <a:r>
              <a:rPr lang="en-US" sz="1600" dirty="0" smtClean="0">
                <a:latin typeface="Candara" panose="020E0502030303020204" pitchFamily="34" charset="0"/>
              </a:rPr>
              <a:t>Package Protection Level</a:t>
            </a:r>
          </a:p>
        </p:txBody>
      </p:sp>
      <p:grpSp>
        <p:nvGrpSpPr>
          <p:cNvPr id="2" name="Group 8"/>
          <p:cNvGrpSpPr>
            <a:grpSpLocks/>
          </p:cNvGrpSpPr>
          <p:nvPr/>
        </p:nvGrpSpPr>
        <p:grpSpPr bwMode="auto">
          <a:xfrm>
            <a:off x="7123113" y="1447800"/>
            <a:ext cx="1716087" cy="1471613"/>
            <a:chOff x="4176" y="993"/>
            <a:chExt cx="1273" cy="1119"/>
          </a:xfrm>
        </p:grpSpPr>
        <p:sp>
          <p:nvSpPr>
            <p:cNvPr id="512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solidFill>
                  <a:schemeClr val="tx2"/>
                </a:solidFill>
                <a:latin typeface="Arial" pitchFamily="34" charset="0"/>
                <a:cs typeface="Arial" pitchFamily="34" charset="0"/>
              </a:endParaRPr>
            </a:p>
          </p:txBody>
        </p:sp>
        <p:pic>
          <p:nvPicPr>
            <p:cNvPr id="5130" name="Picture 10"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a:latin typeface="Candara" pitchFamily="34" charset="0"/>
                <a:ea typeface="ヒラギノ角ゴ Pro W3"/>
                <a:cs typeface="Arial" pitchFamily="34" charset="0"/>
              </a:rPr>
              <a:t>Package Deployment</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Once the packages are built and tested in development environment it has to be taken to production environment</a:t>
            </a:r>
            <a:r>
              <a:rPr lang="en-US"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SQL Server Integration Services includes tools and wizards that make it simple to deploy packages from the development computer to the production server or to other computers</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US" b="1" dirty="0">
                <a:latin typeface="Candara" panose="020E0502030303020204" pitchFamily="34" charset="0"/>
              </a:rPr>
              <a:t>There are 2 storage options available for SSIS packages as part of deployment.</a:t>
            </a:r>
            <a:endParaRPr lang="en-IN" b="1" dirty="0">
              <a:latin typeface="Candara" panose="020E0502030303020204"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a:latin typeface="Candara" pitchFamily="34" charset="0"/>
                <a:ea typeface="ヒラギノ角ゴ Pro W3"/>
                <a:cs typeface="Arial" pitchFamily="34" charset="0"/>
              </a:rPr>
              <a:t>Package Deployment Storage</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SSIS provides two locations where you can store your packages: the File System and SQL Server. </a:t>
            </a:r>
            <a:endParaRPr lang="en-US"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you deploy your packages, they are stored into what is called the SSIS Package Store .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Package Store, could actually physically file system or the SQL Server MSDB database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File System Storage</a:t>
            </a: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first way to store your SSIS packages is directly in the file system.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SSIS packages are just XML files and can be stored as any other file on a shared file </a:t>
            </a:r>
            <a:r>
              <a:rPr lang="en-IN" b="1" dirty="0" smtClean="0">
                <a:latin typeface="Candara" panose="020E0502030303020204" pitchFamily="34" charset="0"/>
              </a:rPr>
              <a:t>share</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If we put the package file in the pre defined file system package store location we will have access to information about the package and its execution through Management Studio</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To view the package information, open Management Studio, select the Connect drop - down box in the Object Explorer window, and select Integration Services. When you connect, all the different stores that are available for you to explore appears.</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MSDB Database as Package Store</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second option for storing SSIS packages is in SQL Server, in the MSDB database. </a:t>
            </a: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The packages are stored in a table named  </a:t>
            </a:r>
            <a:r>
              <a:rPr lang="en-IN" b="1" dirty="0" err="1">
                <a:latin typeface="Candara" panose="020E0502030303020204" pitchFamily="34" charset="0"/>
              </a:rPr>
              <a:t>sysssispackages</a:t>
            </a:r>
            <a:r>
              <a:rPr lang="en-IN" b="1" dirty="0">
                <a:latin typeface="Candara" panose="020E0502030303020204" pitchFamily="34" charset="0"/>
              </a:rPr>
              <a:t> , which contains the package XML, along with version and security information for each package.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Deployment</a:t>
            </a:r>
          </a:p>
        </p:txBody>
      </p:sp>
      <p:sp>
        <p:nvSpPr>
          <p:cNvPr id="13" name="Content Placeholder 12"/>
          <p:cNvSpPr>
            <a:spLocks/>
          </p:cNvSpPr>
          <p:nvPr/>
        </p:nvSpPr>
        <p:spPr bwMode="auto">
          <a:xfrm>
            <a:off x="304800" y="1219200"/>
            <a:ext cx="8226425" cy="5027613"/>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SSIS provides several different methods for deploying packages to either the file system or SQL Server</a:t>
            </a:r>
            <a:r>
              <a:rPr lang="en-IN" b="1" dirty="0" smtClean="0">
                <a:latin typeface="Candara" panose="020E0502030303020204" pitchFamily="34" charset="0"/>
              </a:rPr>
              <a:t>.</a:t>
            </a:r>
            <a:endParaRPr lang="en-IN" b="1" dirty="0">
              <a:latin typeface="Candara" panose="020E0502030303020204" pitchFamily="34" charset="0"/>
            </a:endParaRPr>
          </a:p>
          <a:p>
            <a:pPr marL="742950" lvl="1" indent="-285750">
              <a:spcBef>
                <a:spcPct val="20000"/>
              </a:spcBef>
              <a:buClr>
                <a:srgbClr val="00A1E4"/>
              </a:buClr>
              <a:buSzTx/>
              <a:buFont typeface="Arial" panose="020B0604020202020204" pitchFamily="34" charset="0"/>
              <a:buChar char="–"/>
            </a:pPr>
            <a:r>
              <a:rPr lang="en-IN" sz="1600" dirty="0" smtClean="0">
                <a:latin typeface="Candara" panose="020E0502030303020204" pitchFamily="34" charset="0"/>
              </a:rPr>
              <a:t>SSIS Deployment Wizard</a:t>
            </a:r>
          </a:p>
          <a:p>
            <a:pPr marL="742950" lvl="1" indent="-285750">
              <a:spcBef>
                <a:spcPct val="20000"/>
              </a:spcBef>
              <a:buClr>
                <a:srgbClr val="00A1E4"/>
              </a:buClr>
              <a:buSzTx/>
              <a:buFont typeface="Arial" panose="020B0604020202020204" pitchFamily="34" charset="0"/>
              <a:buChar char="–"/>
            </a:pPr>
            <a:r>
              <a:rPr lang="en-IN" sz="1600" dirty="0" smtClean="0">
                <a:latin typeface="Candara" panose="020E0502030303020204" pitchFamily="34" charset="0"/>
              </a:rPr>
              <a:t>Manual deployment of packages</a:t>
            </a:r>
          </a:p>
          <a:p>
            <a:pPr marL="742950" lvl="1" indent="-285750">
              <a:spcBef>
                <a:spcPct val="20000"/>
              </a:spcBef>
              <a:buClr>
                <a:srgbClr val="00A1E4"/>
              </a:buClr>
              <a:buSzTx/>
              <a:buFont typeface="Arial" panose="020B0604020202020204" pitchFamily="34" charset="0"/>
              <a:buChar char="–"/>
            </a:pPr>
            <a:r>
              <a:rPr lang="en-IN" sz="1600" dirty="0" err="1" smtClean="0">
                <a:latin typeface="Candara" panose="020E0502030303020204" pitchFamily="34" charset="0"/>
              </a:rPr>
              <a:t>DTUtil</a:t>
            </a:r>
            <a:r>
              <a:rPr lang="en-IN" sz="1600" dirty="0" smtClean="0">
                <a:latin typeface="Candara" panose="020E0502030303020204" pitchFamily="34" charset="0"/>
              </a:rPr>
              <a:t> scripting</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SSIS Deployment Wizard</a:t>
            </a:r>
          </a:p>
        </p:txBody>
      </p:sp>
      <p:sp>
        <p:nvSpPr>
          <p:cNvPr id="13" name="Content Placeholder 12"/>
          <p:cNvSpPr>
            <a:spLocks/>
          </p:cNvSpPr>
          <p:nvPr/>
        </p:nvSpPr>
        <p:spPr bwMode="auto">
          <a:xfrm>
            <a:off x="319088" y="1233488"/>
            <a:ext cx="8226425" cy="5027612"/>
          </a:xfrm>
          <a:prstGeom prst="rect">
            <a:avLst/>
          </a:prstGeom>
          <a:noFill/>
          <a:ln w="9525">
            <a:noFill/>
            <a:miter lim="800000"/>
            <a:headEnd/>
            <a:tailEnd/>
          </a:ln>
        </p:spPr>
        <p:txBody>
          <a:bodyPr/>
          <a:lstStyle/>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In SSIS, you can create a deployment utility that helps a user install your project of packages and any dependencies (such as configuration files</a:t>
            </a:r>
            <a:r>
              <a:rPr lang="en-IN" b="1" dirty="0" smtClean="0">
                <a:latin typeface="Candara" panose="020E0502030303020204" pitchFamily="34" charset="0"/>
              </a:rPr>
              <a:t>).</a:t>
            </a:r>
            <a:endParaRPr lang="en-IN" b="1" dirty="0">
              <a:latin typeface="Candara" panose="020E0502030303020204" pitchFamily="34" charset="0"/>
            </a:endParaRPr>
          </a:p>
          <a:p>
            <a:pPr marL="342900" indent="-342900">
              <a:spcBef>
                <a:spcPct val="20000"/>
              </a:spcBef>
              <a:buClr>
                <a:srgbClr val="00A1E4"/>
              </a:buClr>
              <a:buSzTx/>
              <a:buFont typeface="Wingdings" pitchFamily="2" charset="2"/>
              <a:buChar char="Ø"/>
            </a:pPr>
            <a:r>
              <a:rPr lang="en-IN" b="1" dirty="0">
                <a:latin typeface="Candara" panose="020E0502030303020204" pitchFamily="34" charset="0"/>
              </a:rPr>
              <a:t>When you create a deployment utility, all the files that are necessary to install the project are copied into a centralized directory, and an .</a:t>
            </a:r>
            <a:r>
              <a:rPr lang="en-IN" b="1" dirty="0" err="1">
                <a:latin typeface="Candara" panose="020E0502030303020204" pitchFamily="34" charset="0"/>
              </a:rPr>
              <a:t>SSISDeploymentManifest</a:t>
            </a:r>
            <a:r>
              <a:rPr lang="en-IN" b="1" dirty="0">
                <a:latin typeface="Candara" panose="020E0502030303020204" pitchFamily="34" charset="0"/>
              </a:rPr>
              <a:t> file is created for the installer to run, which opens the Package Installation Wizard.</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defTabSz="914400" eaLnBrk="0" hangingPunct="0">
              <a:lnSpc>
                <a:spcPct val="80000"/>
              </a:lnSpc>
              <a:buClrTx/>
              <a:buSzTx/>
              <a:buFontTx/>
              <a:buNone/>
            </a:pPr>
            <a:r>
              <a:rPr lang="en-US" sz="2800" b="1" dirty="0">
                <a:latin typeface="Candara" pitchFamily="34" charset="0"/>
                <a:ea typeface="ヒラギノ角ゴ Pro W3"/>
                <a:cs typeface="Arial" pitchFamily="34" charset="0"/>
              </a:rPr>
              <a:t>SSIS Deployment Wizard</a:t>
            </a:r>
          </a:p>
        </p:txBody>
      </p:sp>
      <p:pic>
        <p:nvPicPr>
          <p:cNvPr id="153604" name="Picture 4"/>
          <p:cNvPicPr>
            <a:picLocks noChangeAspect="1" noChangeArrowheads="1"/>
          </p:cNvPicPr>
          <p:nvPr/>
        </p:nvPicPr>
        <p:blipFill>
          <a:blip r:embed="rId3"/>
          <a:srcRect/>
          <a:stretch>
            <a:fillRect/>
          </a:stretch>
        </p:blipFill>
        <p:spPr bwMode="auto">
          <a:xfrm>
            <a:off x="279413" y="1197426"/>
            <a:ext cx="7282529" cy="494211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42766825A7A4D9E7844F6D32835D8" ma:contentTypeVersion="3" ma:contentTypeDescription="Create a new document." ma:contentTypeScope="" ma:versionID="a980464af0fc8c5246c1d3d1ad7420a1">
  <xsd:schema xmlns:xsd="http://www.w3.org/2001/XMLSchema" xmlns:xs="http://www.w3.org/2001/XMLSchema" xmlns:p="http://schemas.microsoft.com/office/2006/metadata/properties" xmlns:ns2="01b831b9-3b76-4cc4-bea4-fddf9c228127" xmlns:ns3="952a6df7-b138-4f89-9bc4-e7a874ea3254" targetNamespace="http://schemas.microsoft.com/office/2006/metadata/properties" ma:root="true" ma:fieldsID="7b2480600c7413d04465fa744959e35f" ns2:_="" ns3:_="">
    <xsd:import namespace="01b831b9-3b76-4cc4-bea4-fddf9c228127"/>
    <xsd:import namespace="952a6df7-b138-4f89-9bc4-e7a874ea3254"/>
    <xsd:element name="properties">
      <xsd:complexType>
        <xsd:sequence>
          <xsd:element name="documentManagement">
            <xsd:complexType>
              <xsd:all>
                <xsd:element ref="ns2:Material_x0020_Type"/>
                <xsd:element ref="ns2:Levels"/>
                <xsd:element ref="ns2:Category"/>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b831b9-3b76-4cc4-bea4-fddf9c228127" elementFormDefault="qualified">
    <xsd:import namespace="http://schemas.microsoft.com/office/2006/documentManagement/types"/>
    <xsd:import namespace="http://schemas.microsoft.com/office/infopath/2007/PartnerControls"/>
    <xsd:element name="Material_x0020_Type" ma:index="8"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Levels" ma:index="9" ma:displayName="Levels" ma:default="L1" ma:format="Dropdown" ma:internalName="Levels">
      <xsd:simpleType>
        <xsd:restriction base="dms:Choice">
          <xsd:enumeration value="L1"/>
          <xsd:enumeration value="L2"/>
          <xsd:enumeration value="L3"/>
          <xsd:enumeration value="General"/>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ategory xmlns="01b831b9-3b76-4cc4-bea4-fddf9c228127">Module Artifact</Category>
    <Levels xmlns="01b831b9-3b76-4cc4-bea4-fddf9c228127">L1</Levels>
    <Material_x0020_Type xmlns="01b831b9-3b76-4cc4-bea4-fddf9c228127">Demos</Material_x0020_Type>
    <FolderName xmlns="952a6df7-b138-4f89-9bc4-e7a874ea325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1BD559-6CE8-453A-8783-D8ED241021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b831b9-3b76-4cc4-bea4-fddf9c228127"/>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1b831b9-3b76-4cc4-bea4-fddf9c228127"/>
    <ds:schemaRef ds:uri="952a6df7-b138-4f89-9bc4-e7a874ea3254"/>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2316</TotalTime>
  <Words>1905</Words>
  <Application>Microsoft Office PowerPoint</Application>
  <PresentationFormat>On-screen Show (4:3)</PresentationFormat>
  <Paragraphs>95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2_Office Theme</vt:lpstr>
      <vt:lpstr>SSIS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SSIS</dc:title>
  <dc:creator>iGATE</dc:creator>
  <cp:lastModifiedBy>misaldin</cp:lastModifiedBy>
  <cp:revision>218</cp:revision>
  <dcterms:created xsi:type="dcterms:W3CDTF">2012-05-18T02:59:15Z</dcterms:created>
  <dcterms:modified xsi:type="dcterms:W3CDTF">2014-07-16T06:57:12Z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0x01010072D42766825A7A4D9E7844F6D32835D8</vt:lpwstr>
  </property>
  <property fmtid="{D5CDD505-2E9C-101B-9397-08002B2CF9AE}" pid="4" name="_SourceUrl">
    <vt:lpwstr/>
  </property>
</Properties>
</file>