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Lst>
  <p:notesMasterIdLst>
    <p:notesMasterId r:id="rId13"/>
  </p:notesMasterIdLst>
  <p:handoutMasterIdLst>
    <p:handoutMasterId r:id="rId14"/>
  </p:handoutMasterIdLst>
  <p:sldIdLst>
    <p:sldId id="265" r:id="rId5"/>
    <p:sldId id="267" r:id="rId6"/>
    <p:sldId id="268" r:id="rId7"/>
    <p:sldId id="269" r:id="rId8"/>
    <p:sldId id="270" r:id="rId9"/>
    <p:sldId id="271" r:id="rId10"/>
    <p:sldId id="272" r:id="rId11"/>
    <p:sldId id="27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86513" autoAdjust="0"/>
  </p:normalViewPr>
  <p:slideViewPr>
    <p:cSldViewPr snapToGrid="0" showGuides="1">
      <p:cViewPr>
        <p:scale>
          <a:sx n="66" d="100"/>
          <a:sy n="66" d="100"/>
        </p:scale>
        <p:origin x="-1200" y="-636"/>
      </p:cViewPr>
      <p:guideLst>
        <p:guide orient="horz" pos="633"/>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1974" y="-96"/>
      </p:cViewPr>
      <p:guideLst>
        <p:guide orient="horz" pos="2668"/>
        <p:guide orient="horz" pos="2592"/>
        <p:guide pos="967"/>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511125"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528925" y="4235825"/>
            <a:ext cx="4586881" cy="429065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002500"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178131" y="152401"/>
            <a:ext cx="6127666" cy="275111"/>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Candara" pitchFamily="34" charset="0"/>
                <a:ea typeface="ＭＳ Ｐゴシック" pitchFamily="34" charset="-128"/>
                <a:cs typeface="Arial" pitchFamily="34" charset="0"/>
              </a:rPr>
              <a:t>SSIS 			</a:t>
            </a:r>
            <a:r>
              <a:rPr lang="en-US" sz="1200" b="1" baseline="0" dirty="0" smtClean="0">
                <a:latin typeface="Candara" pitchFamily="34" charset="0"/>
                <a:ea typeface="ＭＳ Ｐゴシック" pitchFamily="34" charset="-128"/>
                <a:cs typeface="Arial" pitchFamily="34" charset="0"/>
              </a:rPr>
              <a:t>            </a:t>
            </a:r>
            <a:r>
              <a:rPr lang="en-IN" sz="1200" b="1" dirty="0" smtClean="0">
                <a:latin typeface="Candara" pitchFamily="34" charset="0"/>
                <a:cs typeface="Arial" pitchFamily="34" charset="0"/>
              </a:rPr>
              <a:t>Developing </a:t>
            </a:r>
            <a:r>
              <a:rPr lang="en-IN" sz="1200" b="1" dirty="0" smtClean="0">
                <a:latin typeface="Candara" pitchFamily="34" charset="0"/>
                <a:cs typeface="Arial" pitchFamily="34" charset="0"/>
              </a:rPr>
              <a:t>a Data Flow Script Component</a:t>
            </a:r>
            <a:endParaRPr lang="en-US" b="1" dirty="0">
              <a:latin typeface="Candara" pitchFamily="34" charset="0"/>
              <a:cs typeface="Arial" pitchFamily="34" charset="0"/>
            </a:endParaRPr>
          </a:p>
        </p:txBody>
      </p:sp>
      <p:sp>
        <p:nvSpPr>
          <p:cNvPr id="12" name="Rectangle 14"/>
          <p:cNvSpPr>
            <a:spLocks noChangeArrowheads="1"/>
          </p:cNvSpPr>
          <p:nvPr/>
        </p:nvSpPr>
        <p:spPr bwMode="auto">
          <a:xfrm>
            <a:off x="3404668" y="8531683"/>
            <a:ext cx="2762530" cy="267934"/>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itchFamily="34" charset="0"/>
                <a:cs typeface="Arial" pitchFamily="34" charset="0"/>
              </a:rPr>
              <a:t>		 Page 08-</a:t>
            </a:r>
            <a:fld id="{BD9FB300-F9DC-4669-88F4-967ABA23CC04}" type="slidenum">
              <a:rPr lang="en-US" sz="12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Candara" pitchFamily="34" charset="0"/>
                <a:cs typeface="Arial" pitchFamily="34" charset="0"/>
              </a:rPr>
              <a:t> </a:t>
            </a: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3725" y="673925"/>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20" name="Rectangle 3"/>
          <p:cNvSpPr txBox="1">
            <a:spLocks noGrp="1" noRot="1" noChangeAspect="1" noChangeArrowheads="1" noTextEdit="1"/>
          </p:cNvSpPr>
          <p:nvPr>
            <p:ph type="sldImg"/>
          </p:nvPr>
        </p:nvSpPr>
        <p:spPr>
          <a:xfrm>
            <a:off x="1530713" y="602288"/>
            <a:ext cx="4670425" cy="3503612"/>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8" name="Rectangle 3"/>
          <p:cNvSpPr txBox="1">
            <a:spLocks noGrp="1" noRot="1" noChangeAspect="1" noChangeArrowheads="1" noTextEdit="1"/>
          </p:cNvSpPr>
          <p:nvPr>
            <p:ph type="sldImg"/>
          </p:nvPr>
        </p:nvSpPr>
        <p:spPr>
          <a:xfrm>
            <a:off x="1520675" y="673925"/>
            <a:ext cx="4572000" cy="3429000"/>
          </a:xfrm>
          <a:ln/>
        </p:spPr>
      </p:sp>
      <p:sp>
        <p:nvSpPr>
          <p:cNvPr id="36869" name="Rectangle 5"/>
          <p:cNvSpPr>
            <a:spLocks noGrp="1" noChangeArrowheads="1"/>
          </p:cNvSpPr>
          <p:nvPr>
            <p:ph type="body" idx="1"/>
          </p:nvPr>
        </p:nvSpPr>
        <p:spPr>
          <a:noFill/>
          <a:ln/>
        </p:spPr>
        <p:txBody>
          <a:bodyPr>
            <a:normAutofit/>
          </a:bodyPr>
          <a:lstStyle/>
          <a:p>
            <a:pPr marL="190500" indent="-190500"/>
            <a:r>
              <a:rPr lang="en-IN" sz="900" dirty="0" smtClean="0"/>
              <a:t>If you find that the built-in components Integration Services do not meet your requirements, you can extend the power of Integration Services by coding your own extensions.</a:t>
            </a:r>
          </a:p>
          <a:p>
            <a:pPr marL="190500" indent="-190500"/>
            <a:r>
              <a:rPr lang="en-IN" sz="900" dirty="0" smtClean="0"/>
              <a:t>You have two discrete options for extending your packages: you can write code within the powerful wrappers provided by the </a:t>
            </a:r>
            <a:r>
              <a:rPr lang="en-IN" sz="900" b="1" dirty="0" smtClean="0"/>
              <a:t>Script task </a:t>
            </a:r>
            <a:r>
              <a:rPr lang="en-IN" sz="900" dirty="0" smtClean="0"/>
              <a:t>and the </a:t>
            </a:r>
            <a:r>
              <a:rPr lang="en-IN" sz="900" b="1" dirty="0" smtClean="0"/>
              <a:t>Script component</a:t>
            </a:r>
            <a:r>
              <a:rPr lang="en-IN" sz="900" dirty="0" smtClean="0"/>
              <a:t>, or you can create custom Integration Services extensions from scratch by deriving from the base classes provided by the Integration Services object model.</a:t>
            </a:r>
          </a:p>
          <a:p>
            <a:pPr marL="190500" indent="-190500"/>
            <a:endParaRPr lang="en-IN" sz="900" dirty="0" smtClean="0"/>
          </a:p>
          <a:p>
            <a:pPr marL="190500" indent="-190500"/>
            <a:r>
              <a:rPr lang="en-IN" sz="900" dirty="0" smtClean="0"/>
              <a:t>The Script task and the Script component let you extend both the control flow and the data flow of an Integration Services package with very little coding. Both objects use the Microsoft Visual Studio Tools for Applications (VSTA) development environment and the Microsoft Visual Basic 2008 or Microsoft Visual C# 2008 programming languages, and benefit from all the functionality offered by the Microsoft .NET Framework class library, as well as custom assemblies. The Script task and the Script component let the developer create custom functionality without having to write all the infrastructure code that is typically required when developing a custom task or custom data flow component. </a:t>
            </a:r>
          </a:p>
          <a:p>
            <a:pPr marL="190500" indent="-190500"/>
            <a:endParaRPr lang="en-US" sz="900" dirty="0" smtClean="0"/>
          </a:p>
          <a:p>
            <a:pPr marL="190500" indent="-190500"/>
            <a:r>
              <a:rPr lang="en-IN" sz="900" dirty="0" smtClean="0"/>
              <a:t>The Script task, available in the Control Flow window of the Integration Services designer, and the Script component, available in the Data Flow window, have very different purposes in an Integration Services package. The task is a general-purpose control flow tool, whereas the component serves as a source, transformation, or destination in the data flow. Despite their different purposes, however, the Script task and the Script component have some similarities in the coding tools that they use and the objects in the package that they make available to the developer. Understanding their similarities and differences may help you to use both the task and the component more effectively.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3"/>
          <p:cNvSpPr txBox="1">
            <a:spLocks noGrp="1" noRot="1" noChangeAspect="1" noChangeArrowheads="1" noTextEdit="1"/>
          </p:cNvSpPr>
          <p:nvPr>
            <p:ph type="sldImg"/>
          </p:nvPr>
        </p:nvSpPr>
        <p:spPr>
          <a:xfrm>
            <a:off x="1520675" y="673925"/>
            <a:ext cx="4572000" cy="3429000"/>
          </a:xfrm>
          <a:ln/>
        </p:spPr>
      </p:sp>
      <p:sp>
        <p:nvSpPr>
          <p:cNvPr id="136195" name="Rectangle 3"/>
          <p:cNvSpPr>
            <a:spLocks noGrp="1" noChangeArrowheads="1"/>
          </p:cNvSpPr>
          <p:nvPr>
            <p:ph type="body" idx="1"/>
          </p:nvPr>
        </p:nvSpPr>
        <p:spPr>
          <a:noFill/>
          <a:ln/>
        </p:spPr>
        <p:txBody>
          <a:bodyPr/>
          <a:lstStyle/>
          <a:p>
            <a:endParaRPr lang="en-IN"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3"/>
          <p:cNvSpPr txBox="1">
            <a:spLocks noGrp="1" noRot="1" noChangeAspect="1" noChangeArrowheads="1" noTextEdit="1"/>
          </p:cNvSpPr>
          <p:nvPr>
            <p:ph type="sldImg"/>
          </p:nvPr>
        </p:nvSpPr>
        <p:spPr>
          <a:xfrm>
            <a:off x="1520675" y="673925"/>
            <a:ext cx="4572000" cy="3429000"/>
          </a:xfrm>
          <a:ln/>
        </p:spPr>
      </p:sp>
      <p:sp>
        <p:nvSpPr>
          <p:cNvPr id="142339" name="Rectangle 3"/>
          <p:cNvSpPr>
            <a:spLocks noGrp="1" noChangeArrowheads="1"/>
          </p:cNvSpPr>
          <p:nvPr>
            <p:ph type="body" idx="1"/>
          </p:nvPr>
        </p:nvSpPr>
        <p:spPr>
          <a:noFill/>
          <a:ln/>
        </p:spPr>
        <p:txBody>
          <a:bodyPr>
            <a:normAutofit/>
          </a:bodyPr>
          <a:lstStyle/>
          <a:p>
            <a:r>
              <a:rPr lang="en-IN" dirty="0" smtClean="0">
                <a:cs typeface="Arial" pitchFamily="34" charset="0"/>
              </a:rPr>
              <a:t>You can also include multiple data viewers on a path. You can display the same data in different formats—for example, create a chart view and a grid view of the data—or create different data viewers for different columns of data.</a:t>
            </a:r>
          </a:p>
          <a:p>
            <a:endParaRPr lang="en-IN" dirty="0" smtClean="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10" name="Rectangle 3"/>
          <p:cNvSpPr txBox="1">
            <a:spLocks noGrp="1" noRot="1" noChangeAspect="1" noChangeArrowheads="1" noTextEdit="1"/>
          </p:cNvSpPr>
          <p:nvPr>
            <p:ph type="sldImg"/>
          </p:nvPr>
        </p:nvSpPr>
        <p:spPr>
          <a:xfrm>
            <a:off x="1520675" y="673925"/>
            <a:ext cx="4572000" cy="3429000"/>
          </a:xfrm>
          <a:ln/>
        </p:spPr>
      </p:sp>
      <p:sp>
        <p:nvSpPr>
          <p:cNvPr id="171011" name="Rectangle 3"/>
          <p:cNvSpPr>
            <a:spLocks noGrp="1" noChangeArrowheads="1"/>
          </p:cNvSpPr>
          <p:nvPr>
            <p:ph type="body" idx="1"/>
          </p:nvPr>
        </p:nvSpPr>
        <p:spPr>
          <a:noFill/>
          <a:ln/>
        </p:spPr>
        <p:txBody>
          <a:bodyPr>
            <a:normAutofit/>
          </a:bodyPr>
          <a:lstStyle/>
          <a:p>
            <a:r>
              <a:rPr lang="en-IN" dirty="0" smtClean="0">
                <a:cs typeface="Arial" pitchFamily="34" charset="0"/>
              </a:rPr>
              <a:t>You can also include multiple data viewers on a path. You can display the same data in different formats—for example, create a chart view and a grid view of the data—or create different data viewers for different columns of data.</a:t>
            </a:r>
          </a:p>
          <a:p>
            <a:endParaRPr lang="en-IN" dirty="0" smtClean="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2" name="Rectangle 1"/>
          <p:cNvSpPr txBox="1">
            <a:spLocks noGrp="1" noRot="1" noChangeAspect="1" noChangeArrowheads="1" noTextEdit="1"/>
          </p:cNvSpPr>
          <p:nvPr>
            <p:ph type="sldImg"/>
          </p:nvPr>
        </p:nvSpPr>
        <p:spPr>
          <a:xfrm>
            <a:off x="1530713" y="602288"/>
            <a:ext cx="4670425" cy="3503612"/>
          </a:xfr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6" name="Rectangle 1"/>
          <p:cNvSpPr txBox="1">
            <a:spLocks noGrp="1" noRot="1" noChangeAspect="1" noChangeArrowheads="1" noTextEdit="1"/>
          </p:cNvSpPr>
          <p:nvPr>
            <p:ph type="sldImg"/>
          </p:nvPr>
        </p:nvSpPr>
        <p:spPr>
          <a:xfrm>
            <a:off x="1530713" y="602288"/>
            <a:ext cx="4670425" cy="3503612"/>
          </a:xfrm>
          <a:ln/>
        </p:spPr>
      </p:sp>
      <p:sp>
        <p:nvSpPr>
          <p:cNvPr id="59415" name="Rectangle 2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27942"/>
          </a:xfrm>
        </p:spPr>
        <p:txBody>
          <a:bodyPr/>
          <a:lstStyle>
            <a:lvl1pPr>
              <a:defRPr b="1"/>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746" y="1193574"/>
            <a:ext cx="2057400" cy="4918075"/>
          </a:xfrm>
        </p:spPr>
        <p:txBody>
          <a:bodyPr vert="eaVert"/>
          <a:lstStyle>
            <a:lvl1pPr>
              <a:defRPr b="1"/>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97546" y="1193574"/>
            <a:ext cx="6019800" cy="491807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07499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a:prstGeom prst="rect">
            <a:avLst/>
          </a:prstGeo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pic>
        <p:nvPicPr>
          <p:cNvPr id="8" name="Picture 7" descr="bark-side.png"/>
          <p:cNvPicPr>
            <a:picLocks noChangeAspect="1"/>
          </p:cNvPicPr>
          <p:nvPr userDrawn="1"/>
        </p:nvPicPr>
        <p:blipFill>
          <a:blip r:embed="rId2" cstate="print"/>
          <a:srcRect l="42368" t="28241" r="39297" b="25987"/>
          <a:stretch>
            <a:fillRect/>
          </a:stretch>
        </p:blipFill>
        <p:spPr>
          <a:xfrm>
            <a:off x="-9144" y="-9144"/>
            <a:ext cx="1060825" cy="3531140"/>
          </a:xfrm>
          <a:prstGeom prst="rect">
            <a:avLst/>
          </a:prstGeom>
        </p:spPr>
      </p:pic>
      <p:pic>
        <p:nvPicPr>
          <p:cNvPr id="9" name="Picture 8" descr="logo.png"/>
          <p:cNvPicPr>
            <a:picLocks noChangeAspect="1"/>
          </p:cNvPicPr>
          <p:nvPr userDrawn="1"/>
        </p:nvPicPr>
        <p:blipFill>
          <a:blip r:embed="rId3"/>
          <a:stretch>
            <a:fillRect/>
          </a:stretch>
        </p:blipFill>
        <p:spPr>
          <a:xfrm>
            <a:off x="7359110" y="274036"/>
            <a:ext cx="1450834" cy="576168"/>
          </a:xfrm>
          <a:prstGeom prst="rect">
            <a:avLst/>
          </a:prstGeom>
        </p:spPr>
      </p:pic>
      <p:pic>
        <p:nvPicPr>
          <p:cNvPr id="11" name="Picture 10" descr="iLEARN_logo.jpg"/>
          <p:cNvPicPr>
            <a:picLocks noChangeAspect="1"/>
          </p:cNvPicPr>
          <p:nvPr userDrawn="1"/>
        </p:nvPicPr>
        <p:blipFill>
          <a:blip r:embed="rId4" cstate="print"/>
          <a:stretch>
            <a:fillRect/>
          </a:stretch>
        </p:blipFill>
        <p:spPr>
          <a:xfrm>
            <a:off x="7458077" y="6163505"/>
            <a:ext cx="1415290" cy="540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14422"/>
            <a:ext cx="8229600" cy="4892040"/>
          </a:xfrm>
        </p:spPr>
        <p:txBody>
          <a:bodyPr/>
          <a:lstStyle>
            <a:lvl1pPr marL="347663" indent="-347663">
              <a:buClr>
                <a:srgbClr val="FF9900"/>
              </a:buClr>
              <a:defRPr sz="2000" b="1">
                <a:solidFill>
                  <a:schemeClr val="tx2"/>
                </a:solidFill>
              </a:defRPr>
            </a:lvl1pPr>
            <a:lvl2pPr marL="739775" indent="-292100">
              <a:buClr>
                <a:srgbClr val="FF9900"/>
              </a:buClr>
              <a:defRPr sz="1800">
                <a:solidFill>
                  <a:schemeClr val="tx2"/>
                </a:solidFill>
              </a:defRPr>
            </a:lvl2pPr>
            <a:lvl3pPr marL="1089025" indent="-279400" algn="l" defTabSz="914400" rtl="0" eaLnBrk="1" latinLnBrk="0" hangingPunct="1">
              <a:spcBef>
                <a:spcPct val="20000"/>
              </a:spcBef>
              <a:buClr>
                <a:srgbClr val="FF9900"/>
              </a:buClr>
              <a:buFont typeface="Arial" pitchFamily="34" charset="0"/>
              <a:defRPr lang="en-US" sz="1600" kern="1200" dirty="0" smtClean="0">
                <a:solidFill>
                  <a:schemeClr val="tx2"/>
                </a:solidFill>
                <a:latin typeface="Arial" pitchFamily="34" charset="0"/>
                <a:ea typeface="+mn-ea"/>
                <a:cs typeface="Arial" pitchFamily="34" charset="0"/>
              </a:defRPr>
            </a:lvl3pPr>
            <a:lvl4pPr marL="1422400" indent="-260350" algn="l" defTabSz="914400" rtl="0" eaLnBrk="1" latinLnBrk="0" hangingPunct="1">
              <a:spcBef>
                <a:spcPct val="20000"/>
              </a:spcBef>
              <a:buClr>
                <a:srgbClr val="FF9900"/>
              </a:buClr>
              <a:buFont typeface="Arial" pitchFamily="34" charset="0"/>
              <a:defRPr lang="en-US" sz="1400" kern="1200" dirty="0" smtClean="0">
                <a:solidFill>
                  <a:schemeClr val="tx2"/>
                </a:solidFill>
                <a:latin typeface="Arial" pitchFamily="34" charset="0"/>
                <a:ea typeface="+mn-ea"/>
                <a:cs typeface="Arial" pitchFamily="34" charset="0"/>
              </a:defRPr>
            </a:lvl4pPr>
            <a:lvl5pPr marL="1771650" indent="-131763">
              <a:buClr>
                <a:srgbClr val="FF9900"/>
              </a:buClr>
              <a:defRPr lang="en-IN" sz="1200" kern="1200" dirty="0">
                <a:solidFill>
                  <a:schemeClr val="tx2"/>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marL="1076325" lvl="2" indent="-266700" algn="l" defTabSz="914400" rtl="0" eaLnBrk="1" latinLnBrk="0" hangingPunct="1">
              <a:spcBef>
                <a:spcPct val="20000"/>
              </a:spcBef>
              <a:buClr>
                <a:srgbClr val="FF9900"/>
              </a:buClr>
              <a:buFont typeface="Arial" pitchFamily="34" charset="0"/>
              <a:buChar char="•"/>
            </a:pPr>
            <a:r>
              <a:rPr lang="en-US" dirty="0" smtClean="0"/>
              <a:t>Third level</a:t>
            </a:r>
          </a:p>
          <a:p>
            <a:pPr marL="1438275" lvl="3" indent="-276225" algn="l" defTabSz="914400" rtl="0" eaLnBrk="1" latinLnBrk="0" hangingPunct="1">
              <a:spcBef>
                <a:spcPct val="20000"/>
              </a:spcBef>
              <a:buClr>
                <a:srgbClr val="FF9900"/>
              </a:buClr>
              <a:buFont typeface="Arial" pitchFamily="34" charset="0"/>
              <a:buChar char="–"/>
            </a:pPr>
            <a:r>
              <a:rPr lang="en-US" dirty="0" smtClean="0"/>
              <a:t>Fourth level</a:t>
            </a:r>
          </a:p>
          <a:p>
            <a:pPr marL="1790700" lvl="4" indent="-266700" algn="l" defTabSz="914400" rtl="0" eaLnBrk="1" latinLnBrk="0" hangingPunct="1">
              <a:spcBef>
                <a:spcPct val="20000"/>
              </a:spcBef>
              <a:buClr>
                <a:srgbClr val="FF9900"/>
              </a:buClr>
              <a:buFont typeface="Arial" pitchFamily="34" charset="0"/>
              <a:buChar char="»"/>
            </a:pPr>
            <a:r>
              <a:rPr lang="en-US" dirty="0" smtClean="0"/>
              <a:t>Fifth level</a:t>
            </a:r>
            <a:endParaRPr lang="en-IN" dirty="0"/>
          </a:p>
        </p:txBody>
      </p:sp>
      <p:sp>
        <p:nvSpPr>
          <p:cNvPr id="4" name="Title Placeholder 1"/>
          <p:cNvSpPr>
            <a:spLocks noGrp="1"/>
          </p:cNvSpPr>
          <p:nvPr>
            <p:ph type="title"/>
          </p:nvPr>
        </p:nvSpPr>
        <p:spPr>
          <a:xfrm>
            <a:off x="285720" y="64008"/>
            <a:ext cx="6858048" cy="857255"/>
          </a:xfrm>
          <a:prstGeom prst="rect">
            <a:avLst/>
          </a:prstGeom>
        </p:spPr>
        <p:txBody>
          <a:bodyPr vert="horz" lIns="91440" tIns="45720" rIns="91440" bIns="45720" rtlCol="0" anchor="ctr" anchorCtr="0">
            <a:noAutofit/>
          </a:body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71484"/>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93688" y="1208088"/>
            <a:ext cx="8229600" cy="4525963"/>
          </a:xfrm>
        </p:spPr>
        <p:txBody>
          <a:bodyPr/>
          <a:lstStyle>
            <a:lvl1pPr marL="342900" indent="-342900" algn="l" defTabSz="914400" rtl="0" eaLnBrk="1" latinLnBrk="0" hangingPunct="1">
              <a:spcBef>
                <a:spcPct val="20000"/>
              </a:spcBef>
              <a:buClr>
                <a:srgbClr val="00A1E4"/>
              </a:buClr>
              <a:buFont typeface="Wingdings" pitchFamily="2" charset="2"/>
              <a:buChar char="Ø"/>
              <a:defRPr lang="en-US" sz="1800" b="1" kern="1200" dirty="0" smtClean="0">
                <a:solidFill>
                  <a:schemeClr val="tx1"/>
                </a:solidFill>
                <a:latin typeface="Candara" panose="020E0502030303020204" pitchFamily="34" charset="0"/>
                <a:ea typeface="+mn-ea"/>
                <a:cs typeface="+mn-cs"/>
              </a:defRPr>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283032" y="1193808"/>
            <a:ext cx="4038600" cy="4525963"/>
          </a:xfrm>
        </p:spPr>
        <p:txBody>
          <a:bodyPr/>
          <a:lstStyle>
            <a:lvl1pPr>
              <a:defRPr sz="1800">
                <a:solidFill>
                  <a:schemeClr val="tx1"/>
                </a:solidFill>
              </a:defRPr>
            </a:lvl1pPr>
            <a:lvl2pPr>
              <a:defRPr sz="1600">
                <a:solidFill>
                  <a:schemeClr val="tx1"/>
                </a:solidFill>
              </a:defRPr>
            </a:lvl2pPr>
            <a:lvl3pPr>
              <a:defRPr sz="1200">
                <a:solidFill>
                  <a:schemeClr val="tx1"/>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474032" y="1193808"/>
            <a:ext cx="4038600" cy="4525963"/>
          </a:xfrm>
        </p:spPr>
        <p:txBody>
          <a:bodyPr/>
          <a:lstStyle>
            <a:lvl1pPr>
              <a:defRPr sz="1800"/>
            </a:lvl1pPr>
            <a:lvl2pPr>
              <a:defRPr sz="16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dirty="0" smtClean="0"/>
              <a:t>Click to edit Master title style</a:t>
            </a:r>
            <a:endParaRPr lang="en-US" dirty="0"/>
          </a:p>
        </p:txBody>
      </p:sp>
      <p:sp>
        <p:nvSpPr>
          <p:cNvPr id="3" name="Text Placeholder 2"/>
          <p:cNvSpPr>
            <a:spLocks noGrp="1"/>
          </p:cNvSpPr>
          <p:nvPr>
            <p:ph type="body" idx="1"/>
          </p:nvPr>
        </p:nvSpPr>
        <p:spPr>
          <a:xfrm>
            <a:off x="293688" y="1208088"/>
            <a:ext cx="4040188" cy="639762"/>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83032" y="1957165"/>
            <a:ext cx="4040188" cy="3951288"/>
          </a:xfrm>
        </p:spPr>
        <p:txBody>
          <a:bodyPr/>
          <a:lstStyle>
            <a:lvl1pPr>
              <a:defRPr sz="1800"/>
            </a:lvl1pPr>
            <a:lvl2pPr>
              <a:defRPr sz="16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88568" y="1208088"/>
            <a:ext cx="4041775" cy="639762"/>
          </a:xfrm>
        </p:spPr>
        <p:txBody>
          <a:bodyPr anchor="ctr" anchorCtr="0">
            <a:normAutofit/>
          </a:bodyPr>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957165"/>
            <a:ext cx="4041775" cy="3951288"/>
          </a:xfrm>
        </p:spPr>
        <p:txBody>
          <a:bodyPr>
            <a:normAutofit/>
          </a:bodyPr>
          <a:lstStyle>
            <a:lvl1pPr algn="l" defTabSz="914400" rtl="0" eaLnBrk="1" latinLnBrk="0" hangingPunct="1">
              <a:spcBef>
                <a:spcPct val="20000"/>
              </a:spcBef>
              <a:buClr>
                <a:srgbClr val="00A1E4"/>
              </a:buClr>
              <a:defRPr lang="en-US" sz="1800" b="1" kern="1200" dirty="0" smtClean="0">
                <a:solidFill>
                  <a:schemeClr val="tx1"/>
                </a:solidFill>
                <a:latin typeface="Candara" panose="020E0502030303020204" pitchFamily="34" charset="0"/>
                <a:ea typeface="+mn-ea"/>
                <a:cs typeface="+mn-cs"/>
              </a:defRPr>
            </a:lvl1pPr>
            <a:lvl2pPr algn="l" defTabSz="914400" rtl="0" eaLnBrk="1" latinLnBrk="0" hangingPunct="1">
              <a:spcBef>
                <a:spcPct val="20000"/>
              </a:spcBef>
              <a:buClr>
                <a:srgbClr val="00A1E4"/>
              </a:buClr>
              <a:defRPr lang="en-US" sz="1600" b="1" kern="1200" dirty="0" smtClean="0">
                <a:solidFill>
                  <a:schemeClr val="tx1"/>
                </a:solidFill>
                <a:latin typeface="Candara" panose="020E0502030303020204" pitchFamily="34" charset="0"/>
                <a:ea typeface="+mn-ea"/>
                <a:cs typeface="+mn-cs"/>
              </a:defRPr>
            </a:lvl2pPr>
            <a:lvl3pPr algn="l" defTabSz="914400" rtl="0" eaLnBrk="1" latinLnBrk="0" hangingPunct="1">
              <a:spcBef>
                <a:spcPct val="20000"/>
              </a:spcBef>
              <a:buClr>
                <a:srgbClr val="00A1E4"/>
              </a:buClr>
              <a:defRPr lang="en-US" sz="1200" b="1" kern="1200" dirty="0" smtClean="0">
                <a:solidFill>
                  <a:schemeClr val="tx1"/>
                </a:solidFill>
                <a:latin typeface="Candara" panose="020E0502030303020204" pitchFamily="34" charset="0"/>
                <a:ea typeface="+mn-ea"/>
                <a:cs typeface="+mn-cs"/>
              </a:defRPr>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3688" y="1208088"/>
            <a:ext cx="3008313" cy="517525"/>
          </a:xfrm>
        </p:spPr>
        <p:txBody>
          <a:bodyPr anchor="ctr" anchorCtr="0">
            <a:noAutofit/>
          </a:bodyPr>
          <a:lstStyle>
            <a:lvl1pPr algn="l">
              <a:defRPr sz="18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208088"/>
            <a:ext cx="5111750" cy="4918075"/>
          </a:xfrm>
        </p:spPr>
        <p:txBody>
          <a:bodyPr/>
          <a:lstStyle>
            <a:lvl1pPr>
              <a:defRPr sz="1800"/>
            </a:lvl1pPr>
            <a:lvl2pPr>
              <a:defRPr sz="1600"/>
            </a:lvl2pPr>
            <a:lvl3pPr>
              <a:defRPr sz="1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293688" y="1843314"/>
            <a:ext cx="3008313" cy="40506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208087"/>
            <a:ext cx="5486400" cy="35194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93688" y="1208088"/>
            <a:ext cx="8229600" cy="4525963"/>
          </a:xfrm>
          <a:prstGeom prst="rect">
            <a:avLst/>
          </a:prstGeom>
        </p:spPr>
        <p:txBody>
          <a:bodyPr vert="horz" lIns="91440" tIns="45720" rIns="91440" bIns="45720" rtlCol="0">
            <a:normAutofit/>
          </a:bodyPr>
          <a:lstStyle/>
          <a:p>
            <a:pPr lvl="0"/>
            <a:r>
              <a:rPr lang="en-US" dirty="0" smtClean="0"/>
              <a:t>Click to edit Master text styles</a:t>
            </a:r>
          </a:p>
          <a:p>
            <a:pPr marL="741363" lvl="1" indent="-284163" algn="l" defTabSz="914400" rtl="0" eaLnBrk="1" latinLnBrk="0" hangingPunct="1">
              <a:spcBef>
                <a:spcPct val="20000"/>
              </a:spcBef>
              <a:buClr>
                <a:srgbClr val="00A1E4"/>
              </a:buClr>
              <a:buFont typeface="Arial" panose="020B0604020202020204" pitchFamily="34" charset="0"/>
              <a:buChar char="–"/>
            </a:pPr>
            <a:r>
              <a:rPr lang="en-US" dirty="0" smtClean="0"/>
              <a:t>Second level</a:t>
            </a:r>
          </a:p>
          <a:p>
            <a:pPr marL="1079500" lvl="2" indent="-169863" algn="l" defTabSz="914400" rtl="0" eaLnBrk="1" latinLnBrk="0" hangingPunct="1">
              <a:spcBef>
                <a:spcPct val="20000"/>
              </a:spcBef>
              <a:buClr>
                <a:srgbClr val="00A1E4"/>
              </a:buClr>
              <a:buFont typeface="Arial" panose="020B0604020202020204" pitchFamily="34" charset="0"/>
              <a:buChar char="•"/>
            </a:pPr>
            <a:r>
              <a:rPr lang="en-US" dirty="0" smtClean="0"/>
              <a:t>Third level</a:t>
            </a:r>
            <a:endParaRPr lang="en-US" dirty="0"/>
          </a:p>
        </p:txBody>
      </p:sp>
      <p:sp>
        <p:nvSpPr>
          <p:cNvPr id="7"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July 16,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userDrawn="1"/>
        </p:nvPicPr>
        <p:blipFill>
          <a:blip r:embed="rId15">
            <a:extLst>
              <a:ext uri="{28A0092B-C50C-407E-A947-70E740481C1C}">
                <a14:useLocalDpi xmlns:a14="http://schemas.microsoft.com/office/drawing/2010/main" xmlns="" val="0"/>
              </a:ext>
            </a:extLst>
          </a:blip>
          <a:stretch>
            <a:fillRect/>
          </a:stretch>
        </p:blipFill>
        <p:spPr>
          <a:xfrm>
            <a:off x="7954832" y="6270978"/>
            <a:ext cx="1036768" cy="462843"/>
          </a:xfrm>
          <a:prstGeom prst="rect">
            <a:avLst/>
          </a:prstGeom>
        </p:spPr>
      </p:pic>
      <p:cxnSp>
        <p:nvCxnSpPr>
          <p:cNvPr id="11" name="Straight Connector 10"/>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6">
            <a:extLst>
              <a:ext uri="{28A0092B-C50C-407E-A947-70E740481C1C}">
                <a14:useLocalDpi xmlns:a14="http://schemas.microsoft.com/office/drawing/2010/main" xmlns=""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xmlns="" val="242837754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5" r:id="rId12"/>
    <p:sldLayoutId id="2147483656" r:id="rId13"/>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lang="en-US" sz="1800" b="1" kern="1200" dirty="0" smtClean="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lang="en-US" sz="1600" kern="1200" dirty="0" smtClean="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lang="en-US" sz="1200" kern="1200" dirty="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149555" y="2296656"/>
            <a:ext cx="5652089" cy="649744"/>
          </a:xfrm>
        </p:spPr>
        <p:txBody>
          <a:bodyPr/>
          <a:lstStyle/>
          <a:p>
            <a:r>
              <a:rPr lang="en-US" dirty="0" smtClean="0">
                <a:ea typeface="ＭＳ Ｐゴシック" pitchFamily="34" charset="-128"/>
              </a:rPr>
              <a:t>SSIS</a:t>
            </a:r>
            <a:endParaRPr lang="en-US" dirty="0">
              <a:ea typeface="ＭＳ Ｐゴシック" pitchFamily="34" charset="-128"/>
            </a:endParaRPr>
          </a:p>
        </p:txBody>
      </p:sp>
      <p:sp>
        <p:nvSpPr>
          <p:cNvPr id="12" name="Subtitle 11"/>
          <p:cNvSpPr>
            <a:spLocks noGrp="1"/>
          </p:cNvSpPr>
          <p:nvPr>
            <p:ph type="subTitle" idx="1"/>
          </p:nvPr>
        </p:nvSpPr>
        <p:spPr>
          <a:xfrm>
            <a:off x="1106013" y="3073408"/>
            <a:ext cx="5652089" cy="1143008"/>
          </a:xfrm>
        </p:spPr>
        <p:txBody>
          <a:bodyPr/>
          <a:lstStyle/>
          <a:p>
            <a:pPr>
              <a:buClrTx/>
            </a:pPr>
            <a:r>
              <a:rPr lang="en-US" dirty="0" smtClean="0">
                <a:ea typeface="ＭＳ Ｐゴシック" pitchFamily="34" charset="-128"/>
              </a:rPr>
              <a:t>Lesson 8. </a:t>
            </a:r>
            <a:r>
              <a:rPr lang="en-IN" dirty="0" smtClean="0"/>
              <a:t>Developing a Data Flow Script Component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Title 1"/>
          <p:cNvSpPr>
            <a:spLocks/>
          </p:cNvSpPr>
          <p:nvPr/>
        </p:nvSpPr>
        <p:spPr bwMode="auto">
          <a:xfrm>
            <a:off x="348343" y="116112"/>
            <a:ext cx="8262257" cy="715963"/>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smtClean="0">
                <a:latin typeface="Candara" pitchFamily="34" charset="0"/>
                <a:ea typeface="ヒラギノ角ゴ Pro W3"/>
                <a:cs typeface="Arial" pitchFamily="34" charset="0"/>
              </a:rPr>
              <a:t>Lesson </a:t>
            </a:r>
            <a:r>
              <a:rPr lang="en-US" sz="2800" b="1" dirty="0">
                <a:latin typeface="Candara" pitchFamily="34" charset="0"/>
                <a:ea typeface="ヒラギノ角ゴ Pro W3"/>
                <a:cs typeface="Arial" pitchFamily="34" charset="0"/>
              </a:rPr>
              <a:t>Objectives</a:t>
            </a:r>
          </a:p>
        </p:txBody>
      </p:sp>
      <p:sp>
        <p:nvSpPr>
          <p:cNvPr id="13" name="Content Placeholder 12"/>
          <p:cNvSpPr>
            <a:spLocks/>
          </p:cNvSpPr>
          <p:nvPr/>
        </p:nvSpPr>
        <p:spPr bwMode="auto">
          <a:xfrm>
            <a:off x="319088" y="1233488"/>
            <a:ext cx="6538912"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After completing this module you will be able to:</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Type of Script Components</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Two Modes of Script Component Configuration.</a:t>
            </a:r>
          </a:p>
          <a:p>
            <a:pPr lvl="2" defTabSz="914400" eaLnBrk="0" hangingPunct="0">
              <a:spcBef>
                <a:spcPct val="20000"/>
              </a:spcBef>
              <a:buClrTx/>
              <a:buSzTx/>
              <a:buFont typeface="Arial" pitchFamily="34" charset="0"/>
              <a:buChar char="•"/>
            </a:pPr>
            <a:endParaRPr lang="en-US" sz="1600" dirty="0">
              <a:solidFill>
                <a:schemeClr val="tx2"/>
              </a:solidFill>
              <a:latin typeface="Arial" pitchFamily="34" charset="0"/>
              <a:cs typeface="Arial" pitchFamily="34" charset="0"/>
            </a:endParaRPr>
          </a:p>
          <a:p>
            <a:pPr lvl="2" defTabSz="914400" eaLnBrk="0" hangingPunct="0">
              <a:spcBef>
                <a:spcPct val="20000"/>
              </a:spcBef>
              <a:buClrTx/>
              <a:buSzTx/>
              <a:buFont typeface="Arial" pitchFamily="34" charset="0"/>
              <a:buChar char="•"/>
            </a:pPr>
            <a:endParaRPr lang="en-US" sz="1600" dirty="0">
              <a:solidFill>
                <a:schemeClr val="tx2"/>
              </a:solidFill>
              <a:latin typeface="Arial" pitchFamily="34" charset="0"/>
              <a:cs typeface="Arial" pitchFamily="34" charset="0"/>
            </a:endParaRPr>
          </a:p>
        </p:txBody>
      </p:sp>
      <p:grpSp>
        <p:nvGrpSpPr>
          <p:cNvPr id="2" name="Group 8"/>
          <p:cNvGrpSpPr>
            <a:grpSpLocks/>
          </p:cNvGrpSpPr>
          <p:nvPr/>
        </p:nvGrpSpPr>
        <p:grpSpPr bwMode="auto">
          <a:xfrm>
            <a:off x="7123113" y="1447800"/>
            <a:ext cx="1716087" cy="1471613"/>
            <a:chOff x="4176" y="993"/>
            <a:chExt cx="1273" cy="1119"/>
          </a:xfrm>
        </p:grpSpPr>
        <p:sp>
          <p:nvSpPr>
            <p:cNvPr id="5129" name="Rectangle 9"/>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solidFill>
                  <a:schemeClr val="tx2"/>
                </a:solidFill>
                <a:latin typeface="Arial" pitchFamily="34" charset="0"/>
                <a:cs typeface="Arial" pitchFamily="34" charset="0"/>
              </a:endParaRPr>
            </a:p>
          </p:txBody>
        </p:sp>
        <p:pic>
          <p:nvPicPr>
            <p:cNvPr id="5130" name="Picture 10"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p:spPr>
        </p:pic>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a:latin typeface="Candara" pitchFamily="34" charset="0"/>
                <a:ea typeface="ヒラギノ角ゴ Pro W3"/>
                <a:cs typeface="Arial" pitchFamily="34" charset="0"/>
              </a:rPr>
              <a:t>Custom Data Flow Script Component</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The Script component extends the data flow capabilities of Microsoft Integration Services packages with custom code written in Microsoft Visual Basic 2008 or Microsoft Visual C# 2008 that is compiled and executed at package run time</a:t>
            </a:r>
            <a:r>
              <a:rPr lang="en-IN" b="1" dirty="0" smtClean="0">
                <a:latin typeface="Candara" panose="020E0502030303020204" pitchFamily="34" charset="0"/>
              </a:rPr>
              <a:t>.</a:t>
            </a:r>
            <a:endParaRPr lang="en-IN" b="1"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The Script component simplifies the development of a custom data flow source, transformation, or destination when the sources, transformations, and destinations included with Integration Services do not fully satisfy your requirements. </a:t>
            </a: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After you configure the component with the expected inputs and outputs, it writes all the required infrastructure code for you, letting you focus exclusively on the code that is required for your custom processing.</a:t>
            </a:r>
          </a:p>
          <a:p>
            <a:pPr marL="342900" indent="-342900" defTabSz="914400" eaLnBrk="0" hangingPunct="0">
              <a:spcBef>
                <a:spcPct val="20000"/>
              </a:spcBef>
              <a:buClrTx/>
              <a:buSzTx/>
              <a:buFont typeface="Arial" pitchFamily="34" charset="0"/>
              <a:buChar char="•"/>
            </a:pPr>
            <a:endParaRPr lang="en-IN" sz="2000" b="1" dirty="0">
              <a:solidFill>
                <a:schemeClr val="tx2"/>
              </a:solidFill>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IN" sz="2800" b="1" dirty="0">
                <a:latin typeface="Candara" pitchFamily="34" charset="0"/>
                <a:ea typeface="ヒラギノ角ゴ Pro W3"/>
                <a:cs typeface="Arial" pitchFamily="34" charset="0"/>
              </a:rPr>
              <a:t>Selecting the Type of Component </a:t>
            </a:r>
            <a:endParaRPr lang="en-US" sz="2800" b="1" dirty="0">
              <a:latin typeface="Candara" pitchFamily="34" charset="0"/>
              <a:ea typeface="ヒラギノ角ゴ Pro W3"/>
              <a:cs typeface="Arial" pitchFamily="34" charset="0"/>
            </a:endParaRP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When you add a Script component to the Data Flow pane of SSIS Designer, the Select Script Component Type dialog box appears. You pre-configure the component as a source, transformation, or destination</a:t>
            </a:r>
            <a:r>
              <a:rPr lang="en-IN" b="1" dirty="0" smtClean="0">
                <a:latin typeface="Candara" panose="020E0502030303020204" pitchFamily="34" charset="0"/>
              </a:rPr>
              <a:t>.</a:t>
            </a:r>
            <a:endParaRPr lang="en-IN" b="1"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After you make this initial selection, you can continue to configure the component in the Script Transformation Editor</a:t>
            </a:r>
            <a:r>
              <a:rPr lang="en-IN" b="1" dirty="0" smtClean="0">
                <a:latin typeface="Candara" panose="020E0502030303020204" pitchFamily="34" charset="0"/>
              </a:rPr>
              <a:t>.</a:t>
            </a:r>
            <a:endParaRPr lang="en-IN" b="1"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In SSIS Designer, the Script component has two modes: metadata design mode and code design mode</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Metadata Design Mode</a:t>
            </a:r>
          </a:p>
        </p:txBody>
      </p:sp>
      <p:sp>
        <p:nvSpPr>
          <p:cNvPr id="13" name="Content Placeholder 12"/>
          <p:cNvSpPr>
            <a:spLocks/>
          </p:cNvSpPr>
          <p:nvPr/>
        </p:nvSpPr>
        <p:spPr bwMode="auto">
          <a:xfrm>
            <a:off x="304800" y="1219200"/>
            <a:ext cx="8226425" cy="5027613"/>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When you open the Script Transformation Editor, the component enters metadata design mode. In this mode, you can select input columns, and add or configure outputs and output columns, but you cannot write code. </a:t>
            </a:r>
            <a:r>
              <a:rPr lang="en-IN" b="1" dirty="0">
                <a:latin typeface="Candara" panose="020E0502030303020204" pitchFamily="34" charset="0"/>
              </a:rPr>
              <a:t>After you have configured the component's metadata, you can switch to code design mode to write the script</a:t>
            </a:r>
            <a:r>
              <a:rPr lang="en-IN" b="1" dirty="0" smtClean="0">
                <a:latin typeface="Candara" panose="020E0502030303020204" pitchFamily="34" charset="0"/>
              </a:rPr>
              <a:t>.</a:t>
            </a:r>
            <a:endParaRPr lang="en-IN" b="1" dirty="0">
              <a:latin typeface="Candara" panose="020E0502030303020204" pitchFamily="34" charset="0"/>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Design Mode</a:t>
            </a:r>
          </a:p>
        </p:txBody>
      </p:sp>
      <p:sp>
        <p:nvSpPr>
          <p:cNvPr id="13" name="Content Placeholder 12"/>
          <p:cNvSpPr>
            <a:spLocks/>
          </p:cNvSpPr>
          <p:nvPr/>
        </p:nvSpPr>
        <p:spPr bwMode="auto">
          <a:xfrm>
            <a:off x="304800" y="1219200"/>
            <a:ext cx="8226425" cy="5027613"/>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When you switch to code design mode by clicking Edit Script, the Script component locks metadata to prevent additional changes, and then automatically generates base code from the metadata of the inputs and outputs. </a:t>
            </a: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After the auto generated code is complete, you will be able to enter your custom code. </a:t>
            </a:r>
            <a:r>
              <a:rPr lang="en-IN" b="1" dirty="0">
                <a:latin typeface="Candara" panose="020E0502030303020204" pitchFamily="34" charset="0"/>
              </a:rPr>
              <a:t>Your code uses the auto-generated base classes to process input rows, to access buffers and columns in the buffers, and to retrieve connection managers and variables from the package, all as strongly-typed objects</a:t>
            </a:r>
            <a:r>
              <a:rPr lang="en-IN" b="1" dirty="0" smtClean="0">
                <a:latin typeface="Candara" panose="020E0502030303020204" pitchFamily="34" charset="0"/>
              </a:rPr>
              <a:t>.</a:t>
            </a:r>
            <a:endParaRPr lang="en-IN" b="1" dirty="0">
              <a:latin typeface="Candara" panose="020E0502030303020204" pitchFamily="34" charset="0"/>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smtClean="0">
                <a:latin typeface="Candara" pitchFamily="34" charset="0"/>
                <a:ea typeface="ヒラギノ角ゴ Pro W3"/>
                <a:cs typeface="Arial" pitchFamily="34" charset="0"/>
              </a:rPr>
              <a:t>Lesson </a:t>
            </a:r>
            <a:r>
              <a:rPr lang="en-US" sz="2800" b="1" dirty="0">
                <a:latin typeface="Candara" pitchFamily="34" charset="0"/>
                <a:ea typeface="ヒラギノ角ゴ Pro W3"/>
                <a:cs typeface="Arial" pitchFamily="34" charset="0"/>
              </a:rPr>
              <a:t>Summary</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From this chapter we learnt:</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Type of Script Components</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Two Modes of Script Component Configuration.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6658665" y="1315136"/>
            <a:ext cx="1868487" cy="1471612"/>
            <a:chOff x="4176" y="993"/>
            <a:chExt cx="1273" cy="1119"/>
          </a:xfrm>
        </p:grpSpPr>
        <p:sp>
          <p:nvSpPr>
            <p:cNvPr id="29704"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solidFill>
                  <a:schemeClr val="tx2"/>
                </a:solidFill>
                <a:latin typeface="Arial" pitchFamily="34" charset="0"/>
                <a:cs typeface="Arial" pitchFamily="34" charset="0"/>
              </a:endParaRPr>
            </a:p>
          </p:txBody>
        </p:sp>
        <p:pic>
          <p:nvPicPr>
            <p:cNvPr id="29705" name="Picture 9"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p:spPr>
        </p:pic>
      </p:grpSp>
      <p:sp>
        <p:nvSpPr>
          <p:cNvPr id="13" name="Content Placeholder 12"/>
          <p:cNvSpPr>
            <a:spLocks/>
          </p:cNvSpPr>
          <p:nvPr/>
        </p:nvSpPr>
        <p:spPr bwMode="auto">
          <a:xfrm>
            <a:off x="319088" y="1233488"/>
            <a:ext cx="6284912"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Question 1: </a:t>
            </a:r>
            <a:r>
              <a:rPr lang="en-IN" b="1" dirty="0">
                <a:latin typeface="Candara" panose="020E0502030303020204" pitchFamily="34" charset="0"/>
              </a:rPr>
              <a:t> In _______________ mode, you can select input columns, and add or configure outputs and output columns, but you cannot write </a:t>
            </a:r>
            <a:r>
              <a:rPr lang="en-IN" b="1" dirty="0" smtClean="0">
                <a:latin typeface="Candara" panose="020E0502030303020204" pitchFamily="34" charset="0"/>
              </a:rPr>
              <a:t>code</a:t>
            </a:r>
            <a:endParaRPr lang="en-US" b="1"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Question 2: </a:t>
            </a:r>
            <a:r>
              <a:rPr lang="en-IN" b="1" dirty="0">
                <a:latin typeface="Candara" panose="020E0502030303020204" pitchFamily="34" charset="0"/>
              </a:rPr>
              <a:t>Data Flow Script Component can be of ___________, _______________ and ___________ types</a:t>
            </a:r>
            <a:endParaRPr lang="en-US" b="1" dirty="0">
              <a:latin typeface="Candara" panose="020E0502030303020204" pitchFamily="34" charset="0"/>
            </a:endParaRPr>
          </a:p>
        </p:txBody>
      </p:sp>
      <p:sp>
        <p:nvSpPr>
          <p:cNvPr id="29707"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Review Question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01b831b9-3b76-4cc4-bea4-fddf9c228127">Module Artifact</Category>
    <Levels xmlns="01b831b9-3b76-4cc4-bea4-fddf9c228127">L1</Levels>
    <Material_x0020_Type xmlns="01b831b9-3b76-4cc4-bea4-fddf9c228127">Class book</Material_x0020_Type>
    <FolderName xmlns="952a6df7-b138-4f89-9bc4-e7a874ea325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2D42766825A7A4D9E7844F6D32835D8" ma:contentTypeVersion="3" ma:contentTypeDescription="Create a new document." ma:contentTypeScope="" ma:versionID="a980464af0fc8c5246c1d3d1ad7420a1">
  <xsd:schema xmlns:xsd="http://www.w3.org/2001/XMLSchema" xmlns:xs="http://www.w3.org/2001/XMLSchema" xmlns:p="http://schemas.microsoft.com/office/2006/metadata/properties" xmlns:ns2="01b831b9-3b76-4cc4-bea4-fddf9c228127" xmlns:ns3="952a6df7-b138-4f89-9bc4-e7a874ea3254" targetNamespace="http://schemas.microsoft.com/office/2006/metadata/properties" ma:root="true" ma:fieldsID="7b2480600c7413d04465fa744959e35f" ns2:_="" ns3:_="">
    <xsd:import namespace="01b831b9-3b76-4cc4-bea4-fddf9c228127"/>
    <xsd:import namespace="952a6df7-b138-4f89-9bc4-e7a874ea3254"/>
    <xsd:element name="properties">
      <xsd:complexType>
        <xsd:sequence>
          <xsd:element name="documentManagement">
            <xsd:complexType>
              <xsd:all>
                <xsd:element ref="ns2:Material_x0020_Type"/>
                <xsd:element ref="ns2:Levels"/>
                <xsd:element ref="ns2:Category"/>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b831b9-3b76-4cc4-bea4-fddf9c228127" elementFormDefault="qualified">
    <xsd:import namespace="http://schemas.microsoft.com/office/2006/documentManagement/types"/>
    <xsd:import namespace="http://schemas.microsoft.com/office/infopath/2007/PartnerControls"/>
    <xsd:element name="Material_x0020_Type" ma:index="8"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Levels" ma:index="9" ma:displayName="Levels" ma:default="L1" ma:format="Dropdown" ma:internalName="Levels">
      <xsd:simpleType>
        <xsd:restriction base="dms:Choice">
          <xsd:enumeration value="L1"/>
          <xsd:enumeration value="L2"/>
          <xsd:enumeration value="L3"/>
          <xsd:enumeration value="General"/>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01b831b9-3b76-4cc4-bea4-fddf9c228127"/>
    <ds:schemaRef ds:uri="952a6df7-b138-4f89-9bc4-e7a874ea3254"/>
  </ds:schemaRefs>
</ds:datastoreItem>
</file>

<file path=customXml/itemProps3.xml><?xml version="1.0" encoding="utf-8"?>
<ds:datastoreItem xmlns:ds="http://schemas.openxmlformats.org/officeDocument/2006/customXml" ds:itemID="{58438869-29F1-4A0F-85B7-7FD65E0268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b831b9-3b76-4cc4-bea4-fddf9c228127"/>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2320</TotalTime>
  <Words>853</Words>
  <Application>Microsoft Office PowerPoint</Application>
  <PresentationFormat>On-screen Show (4:3)</PresentationFormat>
  <Paragraphs>34</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2_Office Theme</vt:lpstr>
      <vt:lpstr>SSIS</vt:lpstr>
      <vt:lpstr>Slide 2</vt:lpstr>
      <vt:lpstr>Slide 3</vt:lpstr>
      <vt:lpstr>Slide 4</vt:lpstr>
      <vt:lpstr>Slide 5</vt:lpstr>
      <vt:lpstr>Slide 6</vt:lpstr>
      <vt:lpstr>Slide 7</vt:lpstr>
      <vt:lpstr>Slide 8</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SSIS</dc:title>
  <dc:creator>iGATE</dc:creator>
  <cp:lastModifiedBy>misaldin</cp:lastModifiedBy>
  <cp:revision>224</cp:revision>
  <dcterms:created xsi:type="dcterms:W3CDTF">2012-05-18T02:59:15Z</dcterms:created>
  <dcterms:modified xsi:type="dcterms:W3CDTF">2014-07-16T06:56:30Z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0x01010072D42766825A7A4D9E7844F6D32835D8</vt:lpwstr>
  </property>
  <property fmtid="{D5CDD505-2E9C-101B-9397-08002B2CF9AE}" pid="4" name="_SourceUrl">
    <vt:lpwstr/>
  </property>
</Properties>
</file>