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rmAutofit fontScale="90000"/>
          </a:bodyPr>
          <a:lstStyle/>
          <a:p>
            <a:r>
              <a:rPr sz="2400" dirty="0">
                <a:solidFill>
                  <a:srgbClr val="FF0000"/>
                </a:solidFill>
              </a:rPr>
              <a:t>FireShield.AI – Wildfire Risk Detection &amp; Shelter Locator</a:t>
            </a:r>
          </a:p>
        </p:txBody>
      </p:sp>
      <p:sp>
        <p:nvSpPr>
          <p:cNvPr id="3" name="Content Placeholder 2"/>
          <p:cNvSpPr>
            <a:spLocks noGrp="1"/>
          </p:cNvSpPr>
          <p:nvPr>
            <p:ph idx="1"/>
          </p:nvPr>
        </p:nvSpPr>
        <p:spPr>
          <a:xfrm>
            <a:off x="457200" y="797860"/>
            <a:ext cx="8229600" cy="5719482"/>
          </a:xfrm>
        </p:spPr>
        <p:txBody>
          <a:bodyPr/>
          <a:lstStyle/>
          <a:p>
            <a:r>
              <a:rPr sz="1800" dirty="0"/>
              <a:t>A </a:t>
            </a:r>
            <a:r>
              <a:rPr sz="1800" dirty="0" err="1"/>
              <a:t>Streamlit</a:t>
            </a:r>
            <a:r>
              <a:rPr sz="1800" dirty="0"/>
              <a:t>-powered AI Web App for Public Safety</a:t>
            </a:r>
            <a:endParaRPr lang="en-US" sz="1800" dirty="0"/>
          </a:p>
          <a:p>
            <a:r>
              <a:rPr lang="en-US" sz="1400" dirty="0"/>
              <a:t>When application launched first screen</a:t>
            </a:r>
            <a:endParaRPr sz="1400" dirty="0"/>
          </a:p>
        </p:txBody>
      </p:sp>
      <p:pic>
        <p:nvPicPr>
          <p:cNvPr id="5" name="Picture 4">
            <a:extLst>
              <a:ext uri="{FF2B5EF4-FFF2-40B4-BE49-F238E27FC236}">
                <a16:creationId xmlns:a16="http://schemas.microsoft.com/office/drawing/2014/main" id="{ECB57505-2261-EEA8-9428-892ADEBD1D5F}"/>
              </a:ext>
            </a:extLst>
          </p:cNvPr>
          <p:cNvPicPr>
            <a:picLocks noChangeAspect="1"/>
          </p:cNvPicPr>
          <p:nvPr/>
        </p:nvPicPr>
        <p:blipFill>
          <a:blip r:embed="rId2"/>
          <a:stretch>
            <a:fillRect/>
          </a:stretch>
        </p:blipFill>
        <p:spPr>
          <a:xfrm>
            <a:off x="1272989" y="1730188"/>
            <a:ext cx="6795246" cy="50501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Thoughts</a:t>
            </a:r>
          </a:p>
        </p:txBody>
      </p:sp>
      <p:sp>
        <p:nvSpPr>
          <p:cNvPr id="3" name="Content Placeholder 2"/>
          <p:cNvSpPr>
            <a:spLocks noGrp="1"/>
          </p:cNvSpPr>
          <p:nvPr>
            <p:ph idx="1"/>
          </p:nvPr>
        </p:nvSpPr>
        <p:spPr/>
        <p:txBody>
          <a:bodyPr/>
          <a:lstStyle/>
          <a:p>
            <a:r>
              <a:rPr dirty="0"/>
              <a:t> Saves lives with real-time location info</a:t>
            </a:r>
          </a:p>
          <a:p>
            <a:r>
              <a:rPr dirty="0"/>
              <a:t> Clean and interactive interface</a:t>
            </a:r>
          </a:p>
          <a:p>
            <a:r>
              <a:rPr lang="en-US" dirty="0"/>
              <a:t>L</a:t>
            </a:r>
            <a:r>
              <a:rPr dirty="0"/>
              <a:t>ive fire data &amp; alerts</a:t>
            </a:r>
            <a:r>
              <a:rPr lang="en-US" dirty="0"/>
              <a:t>, alternate fall back to offline data. Governments publishes when the fire in the state, it allocates schools, collages and churches as shelters. We can update fallback offline data in case if live data is not available.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1D92-1344-06E9-11FC-25ADFB9150AA}"/>
              </a:ext>
            </a:extLst>
          </p:cNvPr>
          <p:cNvSpPr>
            <a:spLocks noGrp="1"/>
          </p:cNvSpPr>
          <p:nvPr>
            <p:ph type="title"/>
          </p:nvPr>
        </p:nvSpPr>
        <p:spPr>
          <a:xfrm>
            <a:off x="457200" y="274638"/>
            <a:ext cx="7422776" cy="541150"/>
          </a:xfrm>
        </p:spPr>
        <p:txBody>
          <a:bodyPr>
            <a:normAutofit/>
          </a:bodyPr>
          <a:lstStyle/>
          <a:p>
            <a:r>
              <a:rPr lang="en-US" sz="1600" dirty="0">
                <a:solidFill>
                  <a:schemeClr val="accent1">
                    <a:lumMod val="75000"/>
                  </a:schemeClr>
                </a:solidFill>
              </a:rPr>
              <a:t>First application launch screen</a:t>
            </a:r>
          </a:p>
        </p:txBody>
      </p:sp>
      <p:pic>
        <p:nvPicPr>
          <p:cNvPr id="4" name="Picture 3">
            <a:extLst>
              <a:ext uri="{FF2B5EF4-FFF2-40B4-BE49-F238E27FC236}">
                <a16:creationId xmlns:a16="http://schemas.microsoft.com/office/drawing/2014/main" id="{4B4A362F-F2B3-16F7-BF06-BA6061FF9703}"/>
              </a:ext>
            </a:extLst>
          </p:cNvPr>
          <p:cNvPicPr>
            <a:picLocks noChangeAspect="1"/>
          </p:cNvPicPr>
          <p:nvPr/>
        </p:nvPicPr>
        <p:blipFill>
          <a:blip r:embed="rId2"/>
          <a:stretch>
            <a:fillRect/>
          </a:stretch>
        </p:blipFill>
        <p:spPr>
          <a:xfrm>
            <a:off x="724723" y="690282"/>
            <a:ext cx="7470875" cy="5988424"/>
          </a:xfrm>
          <a:prstGeom prst="rect">
            <a:avLst/>
          </a:prstGeom>
        </p:spPr>
      </p:pic>
    </p:spTree>
    <p:extLst>
      <p:ext uri="{BB962C8B-B14F-4D97-AF65-F5344CB8AC3E}">
        <p14:creationId xmlns:p14="http://schemas.microsoft.com/office/powerpoint/2010/main" val="119076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C300A-B35F-87ED-C8D1-0839519F770A}"/>
              </a:ext>
            </a:extLst>
          </p:cNvPr>
          <p:cNvSpPr>
            <a:spLocks noGrp="1"/>
          </p:cNvSpPr>
          <p:nvPr>
            <p:ph type="title"/>
          </p:nvPr>
        </p:nvSpPr>
        <p:spPr>
          <a:xfrm>
            <a:off x="457200" y="274638"/>
            <a:ext cx="8229600" cy="424609"/>
          </a:xfrm>
        </p:spPr>
        <p:txBody>
          <a:bodyPr>
            <a:normAutofit/>
          </a:bodyPr>
          <a:lstStyle/>
          <a:p>
            <a:r>
              <a:rPr lang="en-US" sz="2000" dirty="0"/>
              <a:t>Search by zip code</a:t>
            </a:r>
          </a:p>
        </p:txBody>
      </p:sp>
      <p:pic>
        <p:nvPicPr>
          <p:cNvPr id="4" name="Picture 3">
            <a:extLst>
              <a:ext uri="{FF2B5EF4-FFF2-40B4-BE49-F238E27FC236}">
                <a16:creationId xmlns:a16="http://schemas.microsoft.com/office/drawing/2014/main" id="{A0CBB257-5F15-F2E6-1753-A6C5EC0BC17C}"/>
              </a:ext>
            </a:extLst>
          </p:cNvPr>
          <p:cNvPicPr>
            <a:picLocks noChangeAspect="1"/>
          </p:cNvPicPr>
          <p:nvPr/>
        </p:nvPicPr>
        <p:blipFill>
          <a:blip r:embed="rId2"/>
          <a:stretch>
            <a:fillRect/>
          </a:stretch>
        </p:blipFill>
        <p:spPr>
          <a:xfrm>
            <a:off x="1261241" y="1488140"/>
            <a:ext cx="6062924" cy="4916855"/>
          </a:xfrm>
          <a:prstGeom prst="rect">
            <a:avLst/>
          </a:prstGeom>
        </p:spPr>
      </p:pic>
    </p:spTree>
    <p:extLst>
      <p:ext uri="{BB962C8B-B14F-4D97-AF65-F5344CB8AC3E}">
        <p14:creationId xmlns:p14="http://schemas.microsoft.com/office/powerpoint/2010/main" val="2718460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16FE-6A7D-45E4-F7DC-8184D7F70A60}"/>
              </a:ext>
            </a:extLst>
          </p:cNvPr>
          <p:cNvSpPr>
            <a:spLocks noGrp="1"/>
          </p:cNvSpPr>
          <p:nvPr>
            <p:ph type="title"/>
          </p:nvPr>
        </p:nvSpPr>
        <p:spPr>
          <a:xfrm>
            <a:off x="457200" y="274638"/>
            <a:ext cx="8229600" cy="245315"/>
          </a:xfrm>
        </p:spPr>
        <p:txBody>
          <a:bodyPr>
            <a:normAutofit fontScale="90000"/>
          </a:bodyPr>
          <a:lstStyle/>
          <a:p>
            <a:r>
              <a:rPr lang="en-US" sz="1400" dirty="0"/>
              <a:t>No shelter and map for the searched zip code and estimated risk</a:t>
            </a:r>
          </a:p>
        </p:txBody>
      </p:sp>
      <p:pic>
        <p:nvPicPr>
          <p:cNvPr id="8" name="Picture 7">
            <a:extLst>
              <a:ext uri="{FF2B5EF4-FFF2-40B4-BE49-F238E27FC236}">
                <a16:creationId xmlns:a16="http://schemas.microsoft.com/office/drawing/2014/main" id="{A2F7465A-6DE7-2B97-CABD-FF4F9B82EAD7}"/>
              </a:ext>
            </a:extLst>
          </p:cNvPr>
          <p:cNvPicPr>
            <a:picLocks noChangeAspect="1"/>
          </p:cNvPicPr>
          <p:nvPr/>
        </p:nvPicPr>
        <p:blipFill>
          <a:blip r:embed="rId2"/>
          <a:stretch>
            <a:fillRect/>
          </a:stretch>
        </p:blipFill>
        <p:spPr>
          <a:xfrm>
            <a:off x="1384170" y="645458"/>
            <a:ext cx="6375660" cy="6212541"/>
          </a:xfrm>
          <a:prstGeom prst="rect">
            <a:avLst/>
          </a:prstGeom>
        </p:spPr>
      </p:pic>
    </p:spTree>
    <p:extLst>
      <p:ext uri="{BB962C8B-B14F-4D97-AF65-F5344CB8AC3E}">
        <p14:creationId xmlns:p14="http://schemas.microsoft.com/office/powerpoint/2010/main" val="302990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C564E-EB82-24C5-DF93-C033D77AF1E4}"/>
              </a:ext>
            </a:extLst>
          </p:cNvPr>
          <p:cNvSpPr>
            <a:spLocks noGrp="1"/>
          </p:cNvSpPr>
          <p:nvPr>
            <p:ph type="title"/>
          </p:nvPr>
        </p:nvSpPr>
        <p:spPr>
          <a:xfrm>
            <a:off x="457200" y="274638"/>
            <a:ext cx="8229600" cy="594938"/>
          </a:xfrm>
        </p:spPr>
        <p:txBody>
          <a:bodyPr>
            <a:normAutofit fontScale="90000"/>
          </a:bodyPr>
          <a:lstStyle/>
          <a:p>
            <a:r>
              <a:rPr lang="en-US" sz="2400" dirty="0"/>
              <a:t>Emergency evacuation checklist before selecting personalized checklist</a:t>
            </a:r>
          </a:p>
        </p:txBody>
      </p:sp>
      <p:pic>
        <p:nvPicPr>
          <p:cNvPr id="4" name="Picture 3">
            <a:extLst>
              <a:ext uri="{FF2B5EF4-FFF2-40B4-BE49-F238E27FC236}">
                <a16:creationId xmlns:a16="http://schemas.microsoft.com/office/drawing/2014/main" id="{A87FCD29-4C96-EACC-9F54-AEAA965B13F4}"/>
              </a:ext>
            </a:extLst>
          </p:cNvPr>
          <p:cNvPicPr>
            <a:picLocks noChangeAspect="1"/>
          </p:cNvPicPr>
          <p:nvPr/>
        </p:nvPicPr>
        <p:blipFill>
          <a:blip r:embed="rId2"/>
          <a:stretch>
            <a:fillRect/>
          </a:stretch>
        </p:blipFill>
        <p:spPr>
          <a:xfrm>
            <a:off x="1704403" y="977152"/>
            <a:ext cx="5735194" cy="5880847"/>
          </a:xfrm>
          <a:prstGeom prst="rect">
            <a:avLst/>
          </a:prstGeom>
        </p:spPr>
      </p:pic>
    </p:spTree>
    <p:extLst>
      <p:ext uri="{BB962C8B-B14F-4D97-AF65-F5344CB8AC3E}">
        <p14:creationId xmlns:p14="http://schemas.microsoft.com/office/powerpoint/2010/main" val="3252575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3153-A1B7-BA16-7D0B-169561E43FA2}"/>
              </a:ext>
            </a:extLst>
          </p:cNvPr>
          <p:cNvSpPr>
            <a:spLocks noGrp="1"/>
          </p:cNvSpPr>
          <p:nvPr>
            <p:ph type="title"/>
          </p:nvPr>
        </p:nvSpPr>
        <p:spPr>
          <a:xfrm>
            <a:off x="457200" y="274638"/>
            <a:ext cx="8229600" cy="397715"/>
          </a:xfrm>
        </p:spPr>
        <p:txBody>
          <a:bodyPr>
            <a:normAutofit/>
          </a:bodyPr>
          <a:lstStyle/>
          <a:p>
            <a:r>
              <a:rPr lang="en-US" sz="1600" dirty="0"/>
              <a:t>Emergency evacuation checklist after selecting all personalized checklist</a:t>
            </a:r>
          </a:p>
        </p:txBody>
      </p:sp>
      <p:pic>
        <p:nvPicPr>
          <p:cNvPr id="4" name="Picture 3">
            <a:extLst>
              <a:ext uri="{FF2B5EF4-FFF2-40B4-BE49-F238E27FC236}">
                <a16:creationId xmlns:a16="http://schemas.microsoft.com/office/drawing/2014/main" id="{A27A4BD0-4D0D-894E-4B29-464BDB14AC95}"/>
              </a:ext>
            </a:extLst>
          </p:cNvPr>
          <p:cNvPicPr>
            <a:picLocks noChangeAspect="1"/>
          </p:cNvPicPr>
          <p:nvPr/>
        </p:nvPicPr>
        <p:blipFill>
          <a:blip r:embed="rId2"/>
          <a:stretch>
            <a:fillRect/>
          </a:stretch>
        </p:blipFill>
        <p:spPr>
          <a:xfrm>
            <a:off x="1171100" y="1323681"/>
            <a:ext cx="6801799" cy="4210638"/>
          </a:xfrm>
          <a:prstGeom prst="rect">
            <a:avLst/>
          </a:prstGeom>
        </p:spPr>
      </p:pic>
    </p:spTree>
    <p:extLst>
      <p:ext uri="{BB962C8B-B14F-4D97-AF65-F5344CB8AC3E}">
        <p14:creationId xmlns:p14="http://schemas.microsoft.com/office/powerpoint/2010/main" val="3876916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DC003-358D-0C0B-1F3D-3F6C04A248BF}"/>
              </a:ext>
            </a:extLst>
          </p:cNvPr>
          <p:cNvSpPr>
            <a:spLocks noGrp="1"/>
          </p:cNvSpPr>
          <p:nvPr>
            <p:ph type="title"/>
          </p:nvPr>
        </p:nvSpPr>
        <p:spPr>
          <a:xfrm>
            <a:off x="457200" y="274638"/>
            <a:ext cx="8229600" cy="980421"/>
          </a:xfrm>
        </p:spPr>
        <p:txBody>
          <a:bodyPr>
            <a:normAutofit fontScale="90000"/>
          </a:bodyPr>
          <a:lstStyle/>
          <a:p>
            <a:r>
              <a:rPr lang="en-US" sz="2000" dirty="0"/>
              <a:t>Search zip code 77001 Houston, Texas ( high risk). Showing nearly shelter by fallback list(since live data does not have any shelter). Blue dot represents searched zip, green dot represents shelter(on mouse over it shows zip and shelter respectively)</a:t>
            </a:r>
          </a:p>
        </p:txBody>
      </p:sp>
      <p:pic>
        <p:nvPicPr>
          <p:cNvPr id="6" name="Picture 5">
            <a:extLst>
              <a:ext uri="{FF2B5EF4-FFF2-40B4-BE49-F238E27FC236}">
                <a16:creationId xmlns:a16="http://schemas.microsoft.com/office/drawing/2014/main" id="{F6B0FD80-A9DD-DE07-ADDA-0A5B14326202}"/>
              </a:ext>
            </a:extLst>
          </p:cNvPr>
          <p:cNvPicPr>
            <a:picLocks noChangeAspect="1"/>
          </p:cNvPicPr>
          <p:nvPr/>
        </p:nvPicPr>
        <p:blipFill>
          <a:blip r:embed="rId2"/>
          <a:stretch>
            <a:fillRect/>
          </a:stretch>
        </p:blipFill>
        <p:spPr>
          <a:xfrm>
            <a:off x="1573846" y="1255058"/>
            <a:ext cx="5996308" cy="5602941"/>
          </a:xfrm>
          <a:prstGeom prst="rect">
            <a:avLst/>
          </a:prstGeom>
        </p:spPr>
      </p:pic>
    </p:spTree>
    <p:extLst>
      <p:ext uri="{BB962C8B-B14F-4D97-AF65-F5344CB8AC3E}">
        <p14:creationId xmlns:p14="http://schemas.microsoft.com/office/powerpoint/2010/main" val="84475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E456B-E13B-0CFB-6CE3-FF5736BAD6DA}"/>
              </a:ext>
            </a:extLst>
          </p:cNvPr>
          <p:cNvSpPr>
            <a:spLocks noGrp="1"/>
          </p:cNvSpPr>
          <p:nvPr>
            <p:ph type="title"/>
          </p:nvPr>
        </p:nvSpPr>
        <p:spPr/>
        <p:txBody>
          <a:bodyPr>
            <a:normAutofit fontScale="90000"/>
          </a:bodyPr>
          <a:lstStyle/>
          <a:p>
            <a:r>
              <a:rPr lang="en-US" dirty="0"/>
              <a:t>Conti.. Fire risk estimated. Fire 50 miles away(Low Risk)</a:t>
            </a:r>
          </a:p>
        </p:txBody>
      </p:sp>
      <p:pic>
        <p:nvPicPr>
          <p:cNvPr id="6" name="Picture 5">
            <a:extLst>
              <a:ext uri="{FF2B5EF4-FFF2-40B4-BE49-F238E27FC236}">
                <a16:creationId xmlns:a16="http://schemas.microsoft.com/office/drawing/2014/main" id="{B74466FB-BBBF-0765-9FCB-B618E43B42AC}"/>
              </a:ext>
            </a:extLst>
          </p:cNvPr>
          <p:cNvPicPr>
            <a:picLocks noChangeAspect="1"/>
          </p:cNvPicPr>
          <p:nvPr/>
        </p:nvPicPr>
        <p:blipFill>
          <a:blip r:embed="rId2"/>
          <a:stretch>
            <a:fillRect/>
          </a:stretch>
        </p:blipFill>
        <p:spPr>
          <a:xfrm>
            <a:off x="737385" y="2330824"/>
            <a:ext cx="6878278" cy="1969835"/>
          </a:xfrm>
          <a:prstGeom prst="rect">
            <a:avLst/>
          </a:prstGeom>
        </p:spPr>
      </p:pic>
    </p:spTree>
    <p:extLst>
      <p:ext uri="{BB962C8B-B14F-4D97-AF65-F5344CB8AC3E}">
        <p14:creationId xmlns:p14="http://schemas.microsoft.com/office/powerpoint/2010/main" val="2520455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245B4-A9B8-88D1-98CF-99233C251875}"/>
              </a:ext>
            </a:extLst>
          </p:cNvPr>
          <p:cNvSpPr>
            <a:spLocks noGrp="1"/>
          </p:cNvSpPr>
          <p:nvPr>
            <p:ph type="title"/>
          </p:nvPr>
        </p:nvSpPr>
        <p:spPr/>
        <p:txBody>
          <a:bodyPr>
            <a:normAutofit fontScale="90000"/>
          </a:bodyPr>
          <a:lstStyle/>
          <a:p>
            <a:r>
              <a:rPr lang="en-US" dirty="0"/>
              <a:t>Conti.. Fire risk estimated. Fire &lt;5 miles away(High Risk)</a:t>
            </a:r>
          </a:p>
        </p:txBody>
      </p:sp>
      <p:pic>
        <p:nvPicPr>
          <p:cNvPr id="6" name="Picture 5">
            <a:extLst>
              <a:ext uri="{FF2B5EF4-FFF2-40B4-BE49-F238E27FC236}">
                <a16:creationId xmlns:a16="http://schemas.microsoft.com/office/drawing/2014/main" id="{C5C9461B-B557-D987-30A6-72AC9CDAB3FB}"/>
              </a:ext>
            </a:extLst>
          </p:cNvPr>
          <p:cNvPicPr>
            <a:picLocks noChangeAspect="1"/>
          </p:cNvPicPr>
          <p:nvPr/>
        </p:nvPicPr>
        <p:blipFill>
          <a:blip r:embed="rId2"/>
          <a:stretch>
            <a:fillRect/>
          </a:stretch>
        </p:blipFill>
        <p:spPr>
          <a:xfrm>
            <a:off x="1609311" y="2628788"/>
            <a:ext cx="5925377" cy="1600423"/>
          </a:xfrm>
          <a:prstGeom prst="rect">
            <a:avLst/>
          </a:prstGeom>
        </p:spPr>
      </p:pic>
    </p:spTree>
    <p:extLst>
      <p:ext uri="{BB962C8B-B14F-4D97-AF65-F5344CB8AC3E}">
        <p14:creationId xmlns:p14="http://schemas.microsoft.com/office/powerpoint/2010/main" val="2745737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08B5-BAEA-9C1E-1095-1310A7E80407}"/>
              </a:ext>
            </a:extLst>
          </p:cNvPr>
          <p:cNvSpPr>
            <a:spLocks noGrp="1"/>
          </p:cNvSpPr>
          <p:nvPr>
            <p:ph type="title"/>
          </p:nvPr>
        </p:nvSpPr>
        <p:spPr/>
        <p:txBody>
          <a:bodyPr>
            <a:normAutofit fontScale="90000"/>
          </a:bodyPr>
          <a:lstStyle/>
          <a:p>
            <a:r>
              <a:rPr lang="en-US" dirty="0"/>
              <a:t>Conti.. Fire risk estimated. Fire &lt;5 miles away(Moderate Risk)</a:t>
            </a:r>
          </a:p>
        </p:txBody>
      </p:sp>
      <p:pic>
        <p:nvPicPr>
          <p:cNvPr id="4" name="Picture 3">
            <a:extLst>
              <a:ext uri="{FF2B5EF4-FFF2-40B4-BE49-F238E27FC236}">
                <a16:creationId xmlns:a16="http://schemas.microsoft.com/office/drawing/2014/main" id="{63702EC6-0CB7-611F-1252-F4E562DDD900}"/>
              </a:ext>
            </a:extLst>
          </p:cNvPr>
          <p:cNvPicPr>
            <a:picLocks noChangeAspect="1"/>
          </p:cNvPicPr>
          <p:nvPr/>
        </p:nvPicPr>
        <p:blipFill>
          <a:blip r:embed="rId2"/>
          <a:stretch>
            <a:fillRect/>
          </a:stretch>
        </p:blipFill>
        <p:spPr>
          <a:xfrm>
            <a:off x="1480706" y="2633551"/>
            <a:ext cx="6182588" cy="1590897"/>
          </a:xfrm>
          <a:prstGeom prst="rect">
            <a:avLst/>
          </a:prstGeom>
        </p:spPr>
      </p:pic>
    </p:spTree>
    <p:extLst>
      <p:ext uri="{BB962C8B-B14F-4D97-AF65-F5344CB8AC3E}">
        <p14:creationId xmlns:p14="http://schemas.microsoft.com/office/powerpoint/2010/main" val="2379985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1150"/>
          </a:xfrm>
        </p:spPr>
        <p:txBody>
          <a:bodyPr>
            <a:normAutofit/>
          </a:bodyPr>
          <a:lstStyle/>
          <a:p>
            <a:r>
              <a:rPr sz="2400" dirty="0">
                <a:solidFill>
                  <a:schemeClr val="tx2">
                    <a:lumMod val="60000"/>
                    <a:lumOff val="40000"/>
                  </a:schemeClr>
                </a:solidFill>
              </a:rPr>
              <a:t>What is FireShield.AI?</a:t>
            </a:r>
          </a:p>
        </p:txBody>
      </p:sp>
      <p:sp>
        <p:nvSpPr>
          <p:cNvPr id="3" name="Content Placeholder 2"/>
          <p:cNvSpPr>
            <a:spLocks noGrp="1"/>
          </p:cNvSpPr>
          <p:nvPr>
            <p:ph idx="1"/>
          </p:nvPr>
        </p:nvSpPr>
        <p:spPr/>
        <p:txBody>
          <a:bodyPr/>
          <a:lstStyle/>
          <a:p>
            <a:r>
              <a:rPr dirty="0">
                <a:solidFill>
                  <a:srgbClr val="FF0000"/>
                </a:solidFill>
              </a:rPr>
              <a:t>Detects wildfire risk by ZIP code</a:t>
            </a:r>
          </a:p>
          <a:p>
            <a:r>
              <a:rPr dirty="0">
                <a:solidFill>
                  <a:srgbClr val="FF0000"/>
                </a:solidFill>
              </a:rPr>
              <a:t>Locates nearby emergency shelters</a:t>
            </a:r>
          </a:p>
          <a:p>
            <a:r>
              <a:rPr dirty="0">
                <a:solidFill>
                  <a:srgbClr val="FF0000"/>
                </a:solidFill>
              </a:rPr>
              <a:t>Interactive map display</a:t>
            </a:r>
          </a:p>
          <a:p>
            <a:r>
              <a:rPr dirty="0">
                <a:solidFill>
                  <a:srgbClr val="FF0000"/>
                </a:solidFill>
              </a:rPr>
              <a:t>Built for safety and social good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It Works – At a Glance</a:t>
            </a:r>
          </a:p>
        </p:txBody>
      </p:sp>
      <p:sp>
        <p:nvSpPr>
          <p:cNvPr id="3" name="Content Placeholder 2"/>
          <p:cNvSpPr>
            <a:spLocks noGrp="1"/>
          </p:cNvSpPr>
          <p:nvPr>
            <p:ph idx="1"/>
          </p:nvPr>
        </p:nvSpPr>
        <p:spPr/>
        <p:txBody>
          <a:bodyPr/>
          <a:lstStyle/>
          <a:p>
            <a:endParaRPr dirty="0"/>
          </a:p>
          <a:p>
            <a:pPr>
              <a:defRPr sz="2000">
                <a:latin typeface="Calibri"/>
              </a:defRPr>
            </a:pPr>
            <a:r>
              <a:rPr dirty="0"/>
              <a:t>1. User enters a U.S. ZIP code</a:t>
            </a:r>
          </a:p>
          <a:p>
            <a:pPr>
              <a:defRPr sz="2000">
                <a:latin typeface="Calibri"/>
              </a:defRPr>
            </a:pPr>
            <a:r>
              <a:rPr dirty="0"/>
              <a:t>2. Application determines location coordinates</a:t>
            </a:r>
          </a:p>
          <a:p>
            <a:pPr>
              <a:defRPr sz="2000">
                <a:latin typeface="Calibri"/>
              </a:defRPr>
            </a:pPr>
            <a:r>
              <a:rPr dirty="0"/>
              <a:t>3. Fire risk is estimated using dummy or real fire data</a:t>
            </a:r>
          </a:p>
          <a:p>
            <a:pPr>
              <a:defRPr sz="2000">
                <a:latin typeface="Calibri"/>
              </a:defRPr>
            </a:pPr>
            <a:r>
              <a:rPr dirty="0"/>
              <a:t>4. Nearby emergency shelters are located (live or fallback)</a:t>
            </a:r>
          </a:p>
          <a:p>
            <a:pPr>
              <a:defRPr sz="2000">
                <a:latin typeface="Calibri"/>
              </a:defRPr>
            </a:pPr>
            <a:r>
              <a:rPr dirty="0"/>
              <a:t>5. Visual map with tooltips and checklist is displayed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Unique Features</a:t>
            </a:r>
          </a:p>
        </p:txBody>
      </p:sp>
      <p:sp>
        <p:nvSpPr>
          <p:cNvPr id="3" name="Content Placeholder 2"/>
          <p:cNvSpPr>
            <a:spLocks noGrp="1"/>
          </p:cNvSpPr>
          <p:nvPr>
            <p:ph idx="1"/>
          </p:nvPr>
        </p:nvSpPr>
        <p:spPr/>
        <p:txBody>
          <a:bodyPr/>
          <a:lstStyle/>
          <a:p>
            <a:endParaRPr/>
          </a:p>
          <a:p>
            <a:pPr>
              <a:defRPr sz="2000">
                <a:latin typeface="Calibri"/>
              </a:defRPr>
            </a:pPr>
            <a:r>
              <a:t>✅ Combines real-time and fallback data seamlessly</a:t>
            </a:r>
          </a:p>
          <a:p>
            <a:pPr>
              <a:defRPr sz="2000">
                <a:latin typeface="Calibri"/>
              </a:defRPr>
            </a:pPr>
            <a:r>
              <a:t>📍 Visual map with ZIP code and shelter tooltips</a:t>
            </a:r>
          </a:p>
          <a:p>
            <a:pPr>
              <a:defRPr sz="2000">
                <a:latin typeface="Calibri"/>
              </a:defRPr>
            </a:pPr>
            <a:r>
              <a:t>🧳 Generates personalized evacuation checklist</a:t>
            </a:r>
          </a:p>
          <a:p>
            <a:pPr>
              <a:defRPr sz="2000">
                <a:latin typeface="Calibri"/>
              </a:defRPr>
            </a:pPr>
            <a:r>
              <a:t>💡 Works even if live shelter data is unavailable</a:t>
            </a:r>
          </a:p>
          <a:p>
            <a:pPr>
              <a:defRPr sz="2000">
                <a:latin typeface="Calibri"/>
              </a:defRPr>
            </a:pPr>
            <a:r>
              <a:t>🌐 Built using Streamlit, pydeck, Pandas, and REST APIs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Thoughts</a:t>
            </a:r>
          </a:p>
        </p:txBody>
      </p:sp>
      <p:sp>
        <p:nvSpPr>
          <p:cNvPr id="3" name="Content Placeholder 2"/>
          <p:cNvSpPr>
            <a:spLocks noGrp="1"/>
          </p:cNvSpPr>
          <p:nvPr>
            <p:ph idx="1"/>
          </p:nvPr>
        </p:nvSpPr>
        <p:spPr/>
        <p:txBody>
          <a:bodyPr/>
          <a:lstStyle/>
          <a:p>
            <a:endParaRPr dirty="0"/>
          </a:p>
          <a:p>
            <a:pPr>
              <a:defRPr sz="2000">
                <a:latin typeface="Calibri"/>
              </a:defRPr>
            </a:pPr>
            <a:r>
              <a:rPr dirty="0"/>
              <a:t>🎯 Impact:</a:t>
            </a:r>
          </a:p>
          <a:p>
            <a:pPr>
              <a:defRPr sz="2000">
                <a:latin typeface="Calibri"/>
              </a:defRPr>
            </a:pPr>
            <a:r>
              <a:rPr dirty="0"/>
              <a:t>- Instantly helps users evaluate wildfire risk</a:t>
            </a:r>
          </a:p>
          <a:p>
            <a:pPr>
              <a:defRPr sz="2000">
                <a:latin typeface="Calibri"/>
              </a:defRPr>
            </a:pPr>
            <a:r>
              <a:rPr dirty="0"/>
              <a:t>- Provides shelter guidance within 25 </a:t>
            </a:r>
            <a:r>
              <a:rPr lang="en-US" dirty="0"/>
              <a:t>miles</a:t>
            </a:r>
            <a:endParaRPr dirty="0"/>
          </a:p>
          <a:p>
            <a:pPr>
              <a:defRPr sz="2000">
                <a:latin typeface="Calibri"/>
              </a:defRPr>
            </a:pPr>
            <a:r>
              <a:rPr dirty="0"/>
              <a:t>- Supports users in preparing an emergency checklist</a:t>
            </a:r>
          </a:p>
          <a:p>
            <a:pPr>
              <a:defRPr sz="2000">
                <a:latin typeface="Calibri"/>
              </a:defRPr>
            </a:pPr>
            <a:r>
              <a:rPr dirty="0"/>
              <a:t>🚀 Future Work:</a:t>
            </a:r>
          </a:p>
          <a:p>
            <a:pPr>
              <a:defRPr sz="2000">
                <a:latin typeface="Calibri"/>
              </a:defRPr>
            </a:pPr>
            <a:r>
              <a:rPr dirty="0"/>
              <a:t>- Integrate NASA MODIS/VIIRS real-time fire data</a:t>
            </a:r>
          </a:p>
          <a:p>
            <a:pPr>
              <a:defRPr sz="2000">
                <a:latin typeface="Calibri"/>
              </a:defRPr>
            </a:pPr>
            <a:r>
              <a:rPr dirty="0"/>
              <a:t>- Add alert system via email or text message</a:t>
            </a:r>
          </a:p>
          <a:p>
            <a:pPr>
              <a:defRPr sz="2000">
                <a:latin typeface="Calibri"/>
              </a:defRPr>
            </a:pPr>
            <a:r>
              <a:rPr dirty="0"/>
              <a:t>- Introduce multilingual interface for broader access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00B0F0"/>
                </a:solidFill>
              </a:rPr>
              <a:t>Tools Used</a:t>
            </a:r>
          </a:p>
        </p:txBody>
      </p:sp>
      <p:sp>
        <p:nvSpPr>
          <p:cNvPr id="3" name="Content Placeholder 2"/>
          <p:cNvSpPr>
            <a:spLocks noGrp="1"/>
          </p:cNvSpPr>
          <p:nvPr>
            <p:ph idx="1"/>
          </p:nvPr>
        </p:nvSpPr>
        <p:spPr/>
        <p:txBody>
          <a:bodyPr/>
          <a:lstStyle/>
          <a:p>
            <a:r>
              <a:rPr dirty="0"/>
              <a:t> </a:t>
            </a:r>
            <a:r>
              <a:rPr dirty="0">
                <a:solidFill>
                  <a:srgbClr val="00B0F0"/>
                </a:solidFill>
              </a:rPr>
              <a:t>Python &amp; </a:t>
            </a:r>
            <a:r>
              <a:rPr dirty="0" err="1">
                <a:solidFill>
                  <a:srgbClr val="00B0F0"/>
                </a:solidFill>
              </a:rPr>
              <a:t>Streamlit</a:t>
            </a:r>
            <a:endParaRPr dirty="0">
              <a:solidFill>
                <a:srgbClr val="00B0F0"/>
              </a:solidFill>
            </a:endParaRPr>
          </a:p>
          <a:p>
            <a:r>
              <a:rPr dirty="0">
                <a:solidFill>
                  <a:srgbClr val="00B0F0"/>
                </a:solidFill>
              </a:rPr>
              <a:t> </a:t>
            </a:r>
            <a:r>
              <a:rPr dirty="0" err="1">
                <a:solidFill>
                  <a:srgbClr val="00B0F0"/>
                </a:solidFill>
              </a:rPr>
              <a:t>Pydeck</a:t>
            </a:r>
            <a:r>
              <a:rPr dirty="0">
                <a:solidFill>
                  <a:srgbClr val="00B0F0"/>
                </a:solidFill>
              </a:rPr>
              <a:t> for map visualization</a:t>
            </a:r>
          </a:p>
          <a:p>
            <a:r>
              <a:rPr dirty="0">
                <a:solidFill>
                  <a:srgbClr val="00B0F0"/>
                </a:solidFill>
              </a:rPr>
              <a:t> Zippopotam.us &amp; ArcGIS APIs</a:t>
            </a:r>
          </a:p>
          <a:p>
            <a:r>
              <a:rPr dirty="0">
                <a:solidFill>
                  <a:srgbClr val="00B0F0"/>
                </a:solidFill>
              </a:rPr>
              <a:t> GitHub for version control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solidFill>
                  <a:schemeClr val="accent2">
                    <a:lumMod val="75000"/>
                  </a:schemeClr>
                </a:solidFill>
              </a:rPr>
              <a:t>Get ZIP Coordinates</a:t>
            </a:r>
          </a:p>
        </p:txBody>
      </p:sp>
      <p:sp>
        <p:nvSpPr>
          <p:cNvPr id="3" name="Content Placeholder 2"/>
          <p:cNvSpPr>
            <a:spLocks noGrp="1"/>
          </p:cNvSpPr>
          <p:nvPr>
            <p:ph idx="1"/>
          </p:nvPr>
        </p:nvSpPr>
        <p:spPr/>
        <p:txBody>
          <a:bodyPr/>
          <a:lstStyle/>
          <a:p>
            <a:r>
              <a:rPr dirty="0">
                <a:solidFill>
                  <a:schemeClr val="accent2">
                    <a:lumMod val="75000"/>
                  </a:schemeClr>
                </a:solidFill>
              </a:rPr>
              <a:t>Uses Zippopotam.us API to fetch latitude and longitude for a ZIP code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FF0000"/>
                </a:solidFill>
              </a:rPr>
              <a:t>Fire Risk Detection</a:t>
            </a:r>
          </a:p>
        </p:txBody>
      </p:sp>
      <p:sp>
        <p:nvSpPr>
          <p:cNvPr id="3" name="Content Placeholder 2"/>
          <p:cNvSpPr>
            <a:spLocks noGrp="1"/>
          </p:cNvSpPr>
          <p:nvPr>
            <p:ph idx="1"/>
          </p:nvPr>
        </p:nvSpPr>
        <p:spPr/>
        <p:txBody>
          <a:bodyPr/>
          <a:lstStyle/>
          <a:p>
            <a:r>
              <a:rPr dirty="0">
                <a:solidFill>
                  <a:srgbClr val="FF0000"/>
                </a:solidFill>
              </a:rPr>
              <a:t>Uses Haversine formula to detect proximity to wildfire hotspots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800" dirty="0">
                <a:solidFill>
                  <a:schemeClr val="accent1">
                    <a:lumMod val="50000"/>
                  </a:schemeClr>
                </a:solidFill>
              </a:rPr>
              <a:t>Locate Nearby Shelters</a:t>
            </a:r>
          </a:p>
        </p:txBody>
      </p:sp>
      <p:sp>
        <p:nvSpPr>
          <p:cNvPr id="3" name="Content Placeholder 2"/>
          <p:cNvSpPr>
            <a:spLocks noGrp="1"/>
          </p:cNvSpPr>
          <p:nvPr>
            <p:ph idx="1"/>
          </p:nvPr>
        </p:nvSpPr>
        <p:spPr/>
        <p:txBody>
          <a:bodyPr>
            <a:normAutofit/>
          </a:bodyPr>
          <a:lstStyle/>
          <a:p>
            <a:r>
              <a:rPr sz="2400" dirty="0">
                <a:solidFill>
                  <a:schemeClr val="accent1">
                    <a:lumMod val="50000"/>
                  </a:schemeClr>
                </a:solidFill>
              </a:rPr>
              <a:t>Pulls data from ArcGIS Shelter API or fallback CSV to display emergency shelters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solidFill>
                  <a:schemeClr val="accent2">
                    <a:lumMod val="75000"/>
                  </a:schemeClr>
                </a:solidFill>
              </a:rPr>
              <a:t>Map Display</a:t>
            </a:r>
          </a:p>
        </p:txBody>
      </p:sp>
      <p:sp>
        <p:nvSpPr>
          <p:cNvPr id="3" name="Content Placeholder 2"/>
          <p:cNvSpPr>
            <a:spLocks noGrp="1"/>
          </p:cNvSpPr>
          <p:nvPr>
            <p:ph idx="1"/>
          </p:nvPr>
        </p:nvSpPr>
        <p:spPr/>
        <p:txBody>
          <a:bodyPr>
            <a:normAutofit/>
          </a:bodyPr>
          <a:lstStyle/>
          <a:p>
            <a:r>
              <a:rPr sz="2800" dirty="0">
                <a:solidFill>
                  <a:schemeClr val="accent2">
                    <a:lumMod val="75000"/>
                  </a:schemeClr>
                </a:solidFill>
              </a:rPr>
              <a:t>Displays user location and shelters using </a:t>
            </a:r>
            <a:r>
              <a:rPr sz="2800" dirty="0" err="1">
                <a:solidFill>
                  <a:schemeClr val="accent2">
                    <a:lumMod val="75000"/>
                  </a:schemeClr>
                </a:solidFill>
              </a:rPr>
              <a:t>Pydeck</a:t>
            </a:r>
            <a:r>
              <a:rPr sz="2800" dirty="0">
                <a:solidFill>
                  <a:schemeClr val="accent2">
                    <a:lumMod val="75000"/>
                  </a:schemeClr>
                </a:solidFill>
              </a:rPr>
              <a:t> map in </a:t>
            </a:r>
            <a:r>
              <a:rPr sz="2800" dirty="0" err="1">
                <a:solidFill>
                  <a:schemeClr val="accent2">
                    <a:lumMod val="75000"/>
                  </a:schemeClr>
                </a:solidFill>
              </a:rPr>
              <a:t>Streamlit</a:t>
            </a:r>
            <a:endParaRPr sz="2800" dirty="0">
              <a:solidFill>
                <a:schemeClr val="accent2">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solidFill>
                  <a:schemeClr val="accent6">
                    <a:lumMod val="75000"/>
                  </a:schemeClr>
                </a:solidFill>
              </a:rPr>
              <a:t>Streamlit</a:t>
            </a:r>
            <a:r>
              <a:rPr dirty="0">
                <a:solidFill>
                  <a:schemeClr val="accent6">
                    <a:lumMod val="75000"/>
                  </a:schemeClr>
                </a:solidFill>
              </a:rPr>
              <a:t> UI Design</a:t>
            </a:r>
          </a:p>
        </p:txBody>
      </p:sp>
      <p:sp>
        <p:nvSpPr>
          <p:cNvPr id="3" name="Content Placeholder 2"/>
          <p:cNvSpPr>
            <a:spLocks noGrp="1"/>
          </p:cNvSpPr>
          <p:nvPr>
            <p:ph idx="1"/>
          </p:nvPr>
        </p:nvSpPr>
        <p:spPr/>
        <p:txBody>
          <a:bodyPr/>
          <a:lstStyle/>
          <a:p>
            <a:r>
              <a:rPr dirty="0">
                <a:solidFill>
                  <a:schemeClr val="accent6">
                    <a:lumMod val="75000"/>
                  </a:schemeClr>
                </a:solidFill>
              </a:rPr>
              <a:t>Implemented custom CSS for a clean, user-friendly design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Upload to GitHub</a:t>
            </a:r>
          </a:p>
        </p:txBody>
      </p:sp>
      <p:sp>
        <p:nvSpPr>
          <p:cNvPr id="3" name="Content Placeholder 2"/>
          <p:cNvSpPr>
            <a:spLocks noGrp="1"/>
          </p:cNvSpPr>
          <p:nvPr>
            <p:ph idx="1"/>
          </p:nvPr>
        </p:nvSpPr>
        <p:spPr/>
        <p:txBody>
          <a:bodyPr/>
          <a:lstStyle/>
          <a:p>
            <a:r>
              <a:t>1. Created GitHub repository</a:t>
            </a:r>
          </a:p>
          <a:p>
            <a:r>
              <a:t>2. Uploaded code and README</a:t>
            </a:r>
          </a:p>
          <a:p>
            <a:r>
              <a:t>3. Added project description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TotalTime>
  <Words>506</Words>
  <Application>Microsoft Office PowerPoint</Application>
  <PresentationFormat>On-screen Show (4:3)</PresentationFormat>
  <Paragraphs>64</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FireShield.AI – Wildfire Risk Detection &amp; Shelter Locator</vt:lpstr>
      <vt:lpstr>What is FireShield.AI?</vt:lpstr>
      <vt:lpstr>Tools Used</vt:lpstr>
      <vt:lpstr>Get ZIP Coordinates</vt:lpstr>
      <vt:lpstr>Fire Risk Detection</vt:lpstr>
      <vt:lpstr>Locate Nearby Shelters</vt:lpstr>
      <vt:lpstr>Map Display</vt:lpstr>
      <vt:lpstr>Streamlit UI Design</vt:lpstr>
      <vt:lpstr>Upload to GitHub</vt:lpstr>
      <vt:lpstr>Final Thoughts</vt:lpstr>
      <vt:lpstr>First application launch screen</vt:lpstr>
      <vt:lpstr>Search by zip code</vt:lpstr>
      <vt:lpstr>No shelter and map for the searched zip code and estimated risk</vt:lpstr>
      <vt:lpstr>Emergency evacuation checklist before selecting personalized checklist</vt:lpstr>
      <vt:lpstr>Emergency evacuation checklist after selecting all personalized checklist</vt:lpstr>
      <vt:lpstr>Search zip code 77001 Houston, Texas ( high risk). Showing nearly shelter by fallback list(since live data does not have any shelter). Blue dot represents searched zip, green dot represents shelter(on mouse over it shows zip and shelter respectively)</vt:lpstr>
      <vt:lpstr>Conti.. Fire risk estimated. Fire 50 miles away(Low Risk)</vt:lpstr>
      <vt:lpstr>Conti.. Fire risk estimated. Fire &lt;5 miles away(High Risk)</vt:lpstr>
      <vt:lpstr>Conti.. Fire risk estimated. Fire &lt;5 miles away(Moderate Risk)</vt:lpstr>
      <vt:lpstr>How It Works – At a Glance</vt:lpstr>
      <vt:lpstr>Unique Features</vt:lpstr>
      <vt:lpstr>Final Thoughts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14108474606</cp:lastModifiedBy>
  <cp:revision>17</cp:revision>
  <dcterms:created xsi:type="dcterms:W3CDTF">2013-01-27T09:14:16Z</dcterms:created>
  <dcterms:modified xsi:type="dcterms:W3CDTF">2025-08-06T19:44:48Z</dcterms:modified>
  <cp:category/>
</cp:coreProperties>
</file>