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90" d="100"/>
          <a:sy n="90" d="100"/>
        </p:scale>
        <p:origin x="-1356" y="-528"/>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81000" y="457200"/>
            <a:ext cx="11311255" cy="447040"/>
          </a:xfrm>
          <a:prstGeom prst="rect">
            <a:avLst/>
          </a:prstGeom>
        </p:spPr>
        <p:txBody>
          <a:bodyPr vert="horz" wrap="square" lIns="0" tIns="16510" rIns="0" bIns="0" rtlCol="0">
            <a:spAutoFit/>
          </a:bodyPr>
          <a:lstStyle/>
          <a:p>
            <a:pPr marL="3213735" algn="just">
              <a:spcBef>
                <a:spcPts val="130"/>
              </a:spcBef>
            </a:pPr>
            <a:r>
              <a:rPr lang="en-GB" altLang="en-US" sz="2800" b="1" i="0" dirty="0">
                <a:solidFill>
                  <a:srgbClr val="0F0F0F"/>
                </a:solidFill>
                <a:effectLst/>
                <a:latin typeface="Times New Roman" panose="02020603050405020304" pitchFamily="18" charset="0"/>
                <a:cs typeface="Times New Roman" panose="02020603050405020304" pitchFamily="18" charset="0"/>
              </a:rPr>
              <a:t>Employee Data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736982" y="2991293"/>
            <a:ext cx="8610600" cy="19380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a:t>
            </a:r>
            <a:r>
              <a:rPr lang="en-US" sz="2400" dirty="0" smtClean="0">
                <a:latin typeface="Times New Roman" panose="02020603050405020304" pitchFamily="18" charset="0"/>
                <a:cs typeface="Times New Roman" panose="02020603050405020304" pitchFamily="18" charset="0"/>
              </a:rPr>
              <a:t>NAME	: </a:t>
            </a:r>
            <a:r>
              <a:rPr lang="en-US" sz="2400" dirty="0">
                <a:latin typeface="Times New Roman" panose="02020603050405020304" pitchFamily="18" charset="0"/>
                <a:cs typeface="Times New Roman" panose="02020603050405020304" pitchFamily="18" charset="0"/>
              </a:rPr>
              <a:t>R</a:t>
            </a:r>
            <a:r>
              <a:rPr lang="en-GB" altLang="en-US" sz="2400" dirty="0">
                <a:latin typeface="Times New Roman" panose="02020603050405020304" pitchFamily="18" charset="0"/>
                <a:cs typeface="Times New Roman" panose="02020603050405020304" pitchFamily="18" charset="0"/>
              </a:rPr>
              <a:t>AMYA TANUSREE 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a:t>
            </a:r>
            <a:r>
              <a:rPr lang="en-US" sz="2400" dirty="0" smtClean="0">
                <a:latin typeface="Times New Roman" panose="02020603050405020304" pitchFamily="18" charset="0"/>
                <a:cs typeface="Times New Roman" panose="02020603050405020304" pitchFamily="18" charset="0"/>
              </a:rPr>
              <a:t>NO	: </a:t>
            </a:r>
            <a:r>
              <a:rPr lang="en-US" sz="2400" dirty="0">
                <a:latin typeface="Times New Roman" panose="02020603050405020304" pitchFamily="18" charset="0"/>
                <a:cs typeface="Times New Roman" panose="02020603050405020304" pitchFamily="18" charset="0"/>
              </a:rPr>
              <a:t>3122105</a:t>
            </a:r>
            <a:r>
              <a:rPr lang="en-GB" altLang="en-US" sz="2400" dirty="0">
                <a:latin typeface="Times New Roman" panose="02020603050405020304" pitchFamily="18" charset="0"/>
                <a:cs typeface="Times New Roman" panose="02020603050405020304" pitchFamily="18" charset="0"/>
              </a:rPr>
              <a:t>65</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DEPARTMENT	: </a:t>
            </a:r>
            <a:r>
              <a:rPr lang="en-US" sz="2400" dirty="0">
                <a:latin typeface="Times New Roman" panose="02020603050405020304" pitchFamily="18" charset="0"/>
                <a:cs typeface="Times New Roman" panose="02020603050405020304" pitchFamily="18" charset="0"/>
              </a:rPr>
              <a:t>B.COM (ACCOUNTING AND FINANCE)</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COLLEGE		: </a:t>
            </a:r>
            <a:r>
              <a:rPr lang="en-US" sz="2400" dirty="0">
                <a:latin typeface="Times New Roman" panose="02020603050405020304" pitchFamily="18" charset="0"/>
                <a:cs typeface="Times New Roman" panose="02020603050405020304" pitchFamily="18" charset="0"/>
              </a:rPr>
              <a:t>SRM ARTS AND SCIENCE COLLEGE</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739775" y="1049337"/>
            <a:ext cx="8794750" cy="5969635"/>
          </a:xfrm>
          <a:prstGeom prst="rect">
            <a:avLst/>
          </a:prstGeom>
          <a:noFill/>
        </p:spPr>
        <p:txBody>
          <a:bodyPr wrap="square" rtlCol="0">
            <a:spAutoFit/>
          </a:bodyPr>
          <a:lstStyle/>
          <a:p>
            <a:pPr algn="just"/>
            <a:endParaRPr lang="en-IN" sz="2800" b="1" dirty="0">
              <a:latin typeface="Times New Roman" panose="02020603050405020304" pitchFamily="18" charset="0"/>
              <a:cs typeface="Times New Roman" panose="02020603050405020304" pitchFamily="18" charset="0"/>
            </a:endParaRPr>
          </a:p>
          <a:p>
            <a:pPr algn="just">
              <a:lnSpc>
                <a:spcPct val="100000"/>
              </a:lnSpc>
            </a:pPr>
            <a:r>
              <a:rPr lang="en-IN" sz="2800" b="1" dirty="0">
                <a:latin typeface="Times New Roman" panose="02020603050405020304" pitchFamily="18" charset="0"/>
                <a:cs typeface="Times New Roman" panose="02020603050405020304" pitchFamily="18" charset="0"/>
              </a:rPr>
              <a:t>Data Collection</a:t>
            </a:r>
            <a:r>
              <a:rPr lang="en-IN" sz="2800" b="1" dirty="0" smtClean="0">
                <a:latin typeface="Times New Roman" panose="02020603050405020304" pitchFamily="18" charset="0"/>
                <a:cs typeface="Times New Roman" panose="02020603050405020304" pitchFamily="18" charset="0"/>
              </a:rPr>
              <a:t>:</a:t>
            </a:r>
            <a:endParaRPr lang="en-IN" sz="2800" b="1" dirty="0" smtClean="0">
              <a:latin typeface="Times New Roman" panose="02020603050405020304" pitchFamily="18" charset="0"/>
              <a:cs typeface="Times New Roman" panose="02020603050405020304" pitchFamily="18" charset="0"/>
            </a:endParaRPr>
          </a:p>
          <a:p>
            <a:pPr algn="just">
              <a:lnSpc>
                <a:spcPct val="100000"/>
              </a:lnSpc>
            </a:pPr>
            <a:r>
              <a:rPr lang="en-IN" sz="2800" dirty="0" smtClean="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Kaggle= Employee Turnover Analysis.</a:t>
            </a:r>
            <a:endParaRPr lang="en-IN" sz="2800" dirty="0">
              <a:latin typeface="Times New Roman" panose="02020603050405020304" pitchFamily="18" charset="0"/>
              <a:cs typeface="Times New Roman" panose="02020603050405020304" pitchFamily="18" charset="0"/>
            </a:endParaRPr>
          </a:p>
          <a:p>
            <a:pPr algn="just">
              <a:lnSpc>
                <a:spcPct val="100000"/>
              </a:lnSpc>
            </a:pPr>
            <a:endParaRPr lang="en-IN" sz="2800" dirty="0" smtClean="0">
              <a:latin typeface="Times New Roman" panose="02020603050405020304" pitchFamily="18" charset="0"/>
              <a:cs typeface="Times New Roman" panose="02020603050405020304" pitchFamily="18" charset="0"/>
            </a:endParaRPr>
          </a:p>
          <a:p>
            <a:pPr algn="just">
              <a:lnSpc>
                <a:spcPct val="100000"/>
              </a:lnSpc>
            </a:pPr>
            <a:r>
              <a:rPr lang="en-IN" sz="2800" b="1" dirty="0" smtClean="0">
                <a:latin typeface="Times New Roman" panose="02020603050405020304" pitchFamily="18" charset="0"/>
                <a:cs typeface="Times New Roman" panose="02020603050405020304" pitchFamily="18" charset="0"/>
              </a:rPr>
              <a:t>Features </a:t>
            </a:r>
            <a:r>
              <a:rPr lang="en-IN" sz="2800" b="1" dirty="0">
                <a:latin typeface="Times New Roman" panose="02020603050405020304" pitchFamily="18" charset="0"/>
                <a:cs typeface="Times New Roman" panose="02020603050405020304" pitchFamily="18" charset="0"/>
              </a:rPr>
              <a:t>Collection:</a:t>
            </a: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IN" sz="2800" dirty="0">
                <a:latin typeface="Times New Roman" panose="02020603050405020304" pitchFamily="18" charset="0"/>
                <a:cs typeface="Times New Roman" panose="02020603050405020304" pitchFamily="18" charset="0"/>
              </a:rPr>
              <a:t>Performance Score = Numerical Value</a:t>
            </a: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IN" sz="2800" dirty="0">
                <a:latin typeface="Times New Roman" panose="02020603050405020304" pitchFamily="18" charset="0"/>
                <a:cs typeface="Times New Roman" panose="02020603050405020304" pitchFamily="18" charset="0"/>
              </a:rPr>
              <a:t>Gender Code</a:t>
            </a: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IN" sz="2800" dirty="0">
                <a:latin typeface="Times New Roman" panose="02020603050405020304" pitchFamily="18" charset="0"/>
                <a:cs typeface="Times New Roman" panose="02020603050405020304" pitchFamily="18" charset="0"/>
              </a:rPr>
              <a:t>Employee Type </a:t>
            </a: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IN" sz="2800" dirty="0">
                <a:latin typeface="Times New Roman" panose="02020603050405020304" pitchFamily="18" charset="0"/>
                <a:cs typeface="Times New Roman" panose="02020603050405020304" pitchFamily="18" charset="0"/>
              </a:rPr>
              <a:t>Department Type</a:t>
            </a: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IN" sz="2800" dirty="0">
                <a:latin typeface="Times New Roman" panose="02020603050405020304" pitchFamily="18" charset="0"/>
                <a:cs typeface="Times New Roman" panose="02020603050405020304" pitchFamily="18" charset="0"/>
              </a:rPr>
              <a:t>Start Date</a:t>
            </a: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IN" sz="2800" dirty="0">
                <a:latin typeface="Times New Roman" panose="02020603050405020304" pitchFamily="18" charset="0"/>
                <a:cs typeface="Times New Roman" panose="02020603050405020304" pitchFamily="18" charset="0"/>
              </a:rPr>
              <a:t>Quarters</a:t>
            </a: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IN" sz="2800" dirty="0">
                <a:latin typeface="Times New Roman" panose="02020603050405020304" pitchFamily="18" charset="0"/>
                <a:cs typeface="Times New Roman" panose="02020603050405020304" pitchFamily="18" charset="0"/>
              </a:rPr>
              <a:t>End Date</a:t>
            </a:r>
            <a:endParaRPr lang="en-IN" sz="2800" dirty="0">
              <a:latin typeface="Times New Roman" panose="02020603050405020304" pitchFamily="18" charset="0"/>
              <a:cs typeface="Times New Roman" panose="02020603050405020304" pitchFamily="18" charset="0"/>
            </a:endParaRPr>
          </a:p>
          <a:p>
            <a:pPr marL="342900" indent="-342900" algn="just">
              <a:buFont typeface="+mj-lt"/>
              <a:buAutoNum type="alphaLcPeriod"/>
            </a:pPr>
            <a:r>
              <a:rPr lang="en-IN" sz="2800" dirty="0">
                <a:latin typeface="Times New Roman" panose="02020603050405020304" pitchFamily="18" charset="0"/>
                <a:cs typeface="Times New Roman" panose="02020603050405020304" pitchFamily="18" charset="0"/>
              </a:rPr>
              <a:t>Year</a:t>
            </a:r>
            <a:endParaRPr lang="en-IN" sz="2800" dirty="0">
              <a:latin typeface="Times New Roman" panose="02020603050405020304" pitchFamily="18" charset="0"/>
              <a:cs typeface="Times New Roman" panose="02020603050405020304" pitchFamily="18" charset="0"/>
            </a:endParaRP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The bar graph reveals significant insights into the distribution of performance scores across various departments, employee types, and over different </a:t>
            </a:r>
            <a:r>
              <a:rPr lang="en-GB" dirty="0" smtClean="0">
                <a:latin typeface="Times New Roman" panose="02020603050405020304" pitchFamily="18" charset="0"/>
                <a:cs typeface="Times New Roman" panose="02020603050405020304" pitchFamily="18" charset="0"/>
              </a:rPr>
              <a:t>years.</a:t>
            </a:r>
            <a:endParaRPr lang="en-GB" dirty="0">
              <a:latin typeface="Times New Roman" panose="02020603050405020304" pitchFamily="18" charset="0"/>
              <a:cs typeface="Times New Roman" panose="02020603050405020304" pitchFamily="18" charset="0"/>
            </a:endParaRPr>
          </a:p>
          <a:p>
            <a:pPr algn="just">
              <a:buFont typeface="+mj-lt"/>
              <a:buAutoNum type="arabicPeriod"/>
            </a:pPr>
            <a:endParaRPr lang="en-GB" b="1" dirty="0">
              <a:latin typeface="Times New Roman" panose="02020603050405020304" pitchFamily="18" charset="0"/>
              <a:cs typeface="Times New Roman" panose="02020603050405020304" pitchFamily="18" charset="0"/>
            </a:endParaRPr>
          </a:p>
          <a:p>
            <a:pPr algn="just">
              <a:buFont typeface="+mj-lt"/>
              <a:buAutoNum type="arabicPeriod"/>
            </a:pPr>
            <a:r>
              <a:rPr lang="en-GB" b="1" dirty="0">
                <a:latin typeface="Times New Roman" panose="02020603050405020304" pitchFamily="18" charset="0"/>
                <a:cs typeface="Times New Roman" panose="02020603050405020304" pitchFamily="18" charset="0"/>
              </a:rPr>
              <a:t>High Concentration in Production and IT/IS Departments:</a:t>
            </a:r>
            <a:endParaRPr lang="en-GB"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GB" dirty="0">
              <a:latin typeface="Times New Roman" panose="02020603050405020304" pitchFamily="18" charset="0"/>
              <a:cs typeface="Times New Roman" panose="02020603050405020304" pitchFamily="18" charset="0"/>
            </a:endParaRPr>
          </a:p>
          <a:p>
            <a:pPr algn="just">
              <a:buFont typeface="+mj-lt"/>
              <a:buAutoNum type="arabicPeriod"/>
            </a:pPr>
            <a:r>
              <a:rPr lang="en-GB" b="1" dirty="0">
                <a:latin typeface="Times New Roman" panose="02020603050405020304" pitchFamily="18" charset="0"/>
                <a:cs typeface="Times New Roman" panose="02020603050405020304" pitchFamily="18" charset="0"/>
              </a:rPr>
              <a:t>Limited Performance Scores for Contract and Part-Time Employees:</a:t>
            </a:r>
            <a:endParaRPr lang="en-GB"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 are noticeably fewer performance scores recorded for Contract and Part-Time employees across all departments. This could indicate that these employee types undergo less frequent performance evaluations or that fewer of them are employed.</a:t>
            </a:r>
            <a:endParaRPr lang="en-GB" dirty="0">
              <a:latin typeface="Times New Roman" panose="02020603050405020304" pitchFamily="18" charset="0"/>
              <a:cs typeface="Times New Roman" panose="02020603050405020304" pitchFamily="18" charset="0"/>
            </a:endParaRPr>
          </a:p>
          <a:p>
            <a:pPr algn="just">
              <a:buFont typeface="+mj-lt"/>
              <a:buAutoNum type="arabicPeriod"/>
            </a:pPr>
            <a:r>
              <a:rPr lang="en-GB" b="1" dirty="0">
                <a:latin typeface="Times New Roman" panose="02020603050405020304" pitchFamily="18" charset="0"/>
                <a:cs typeface="Times New Roman" panose="02020603050405020304" pitchFamily="18" charset="0"/>
              </a:rPr>
              <a:t>Stable Performance Scores Over Time:</a:t>
            </a:r>
            <a:endParaRPr lang="en-GB"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GB"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a:t>
            </a:r>
            <a:r>
              <a:rPr lang="en-US" sz="4400" b="1" dirty="0" smtClean="0">
                <a:solidFill>
                  <a:srgbClr val="0F0F0F"/>
                </a:solidFill>
                <a:latin typeface="Times New Roman" panose="02020603050405020304" pitchFamily="18" charset="0"/>
                <a:cs typeface="Times New Roman" panose="02020603050405020304" pitchFamily="18" charset="0"/>
              </a:rPr>
              <a:t>using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15325" y="2933700"/>
            <a:ext cx="260604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588010" y="1695450"/>
            <a:ext cx="7661275" cy="3815080"/>
          </a:xfrm>
          <a:prstGeom prst="rect">
            <a:avLst/>
          </a:prstGeom>
          <a:noFill/>
        </p:spPr>
        <p:txBody>
          <a:bodyPr wrap="square" rtlCol="0">
            <a:spAutoFit/>
          </a:bodyPr>
          <a:lstStyle/>
          <a:p>
            <a:pPr algn="just"/>
            <a:r>
              <a:rPr lang="en-GB" sz="2800" dirty="0"/>
              <a:t> </a:t>
            </a:r>
            <a:r>
              <a:rPr lang="en-GB" sz="2800" dirty="0">
                <a:latin typeface="Times New Roman" panose="02020603050405020304" pitchFamily="18" charset="0"/>
                <a:cs typeface="Times New Roman" panose="02020603050405020304" pitchFamily="18" charset="0"/>
              </a:rPr>
              <a:t>To understand and Mitigate Employee Turnover</a:t>
            </a:r>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pPr algn="just"/>
            <a:r>
              <a:rPr lang="en-GB" sz="2800" dirty="0">
                <a:latin typeface="Times New Roman" panose="02020603050405020304" pitchFamily="18" charset="0"/>
                <a:cs typeface="Times New Roman" panose="02020603050405020304" pitchFamily="18" charset="0"/>
              </a:rPr>
              <a:t>     The analyse the distribution of performance scores across different departments categorized by employee type (Contract, Start date, Quarters, End date) over multiple years. The performance scores are segmented by gender, employee type and department.</a:t>
            </a:r>
            <a:endParaRPr lang="en-GB" sz="2800" dirty="0">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762000" y="1903095"/>
            <a:ext cx="7924800" cy="3277235"/>
          </a:xfrm>
          <a:prstGeom prst="rect">
            <a:avLst/>
          </a:prstGeom>
          <a:noFill/>
        </p:spPr>
        <p:txBody>
          <a:bodyPr wrap="square" rtlCol="0">
            <a:noAutofit/>
          </a:bodyPr>
          <a:lstStyle/>
          <a:p>
            <a:pPr algn="just"/>
            <a:r>
              <a:rPr lang="en-GB" sz="2400" b="0" i="0" dirty="0" smtClean="0">
                <a:solidFill>
                  <a:srgbClr val="0D0D0D"/>
                </a:solidFill>
                <a:effectLst/>
                <a:latin typeface="Times New Roman" panose="02020603050405020304" pitchFamily="18" charset="0"/>
                <a:cs typeface="Times New Roman" panose="02020603050405020304" pitchFamily="18" charset="0"/>
              </a:rPr>
              <a:t>The </a:t>
            </a:r>
            <a:r>
              <a:rPr lang="en-GB" sz="2400" b="0" i="0" dirty="0">
                <a:solidFill>
                  <a:srgbClr val="0D0D0D"/>
                </a:solidFill>
                <a:effectLst/>
                <a:latin typeface="Times New Roman" panose="02020603050405020304" pitchFamily="18" charset="0"/>
                <a:cs typeface="Times New Roman" panose="02020603050405020304" pitchFamily="18" charset="0"/>
              </a:rPr>
              <a:t>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23900" y="1555552"/>
            <a:ext cx="8953500" cy="4184650"/>
          </a:xfrm>
          <a:prstGeom prst="rect">
            <a:avLst/>
          </a:prstGeom>
          <a:noFill/>
        </p:spPr>
        <p:txBody>
          <a:bodyPr wrap="square" rtlCol="0">
            <a:spAutoFit/>
          </a:bodyPr>
          <a:lstStyle/>
          <a:p>
            <a:pPr algn="just">
              <a:lnSpc>
                <a:spcPct val="100000"/>
              </a:lnSpc>
            </a:pPr>
            <a:r>
              <a:rPr lang="en-GB" sz="2800" dirty="0">
                <a:latin typeface="Times New Roman" panose="02020603050405020304" pitchFamily="18" charset="0"/>
                <a:cs typeface="Times New Roman" panose="02020603050405020304" pitchFamily="18" charset="0"/>
              </a:rPr>
              <a:t>The end users of the information in the bar graph are likely to include:</a:t>
            </a:r>
            <a:endParaRPr lang="en-GB"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Human Resources (HR) Managers</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Department Heads</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Executives and Leadership</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Diversity and Inclusion Officers</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Data Analysts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4800" y="1676400"/>
            <a:ext cx="267081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3193415" y="1525270"/>
            <a:ext cx="5995670" cy="4677410"/>
          </a:xfrm>
          <a:prstGeom prst="rect">
            <a:avLst/>
          </a:prstGeom>
          <a:noFill/>
        </p:spPr>
        <p:txBody>
          <a:bodyPr wrap="square" rtlCol="0">
            <a:spAutoFit/>
          </a:bodyPr>
          <a:lstStyle/>
          <a:p>
            <a:endParaRPr lang="en-GB" sz="1800" spc="10" dirty="0"/>
          </a:p>
          <a:p>
            <a:pPr algn="just"/>
            <a:endParaRPr lang="en-GB" sz="2000" spc="10" dirty="0" smtClean="0"/>
          </a:p>
          <a:p>
            <a:pPr algn="just"/>
            <a:r>
              <a:rPr lang="en-GB" sz="2000" b="1" spc="25" dirty="0" smtClean="0">
                <a:latin typeface="Times New Roman" panose="02020603050405020304" pitchFamily="18" charset="0"/>
                <a:cs typeface="Times New Roman" panose="02020603050405020304" pitchFamily="18" charset="0"/>
              </a:rPr>
              <a:t>OU</a:t>
            </a:r>
            <a:r>
              <a:rPr lang="en-GB" sz="2000" b="1" dirty="0" smtClean="0">
                <a:latin typeface="Times New Roman" panose="02020603050405020304" pitchFamily="18" charset="0"/>
                <a:cs typeface="Times New Roman" panose="02020603050405020304" pitchFamily="18" charset="0"/>
              </a:rPr>
              <a:t>R</a:t>
            </a:r>
            <a:r>
              <a:rPr lang="en-GB" sz="2000" b="1" spc="5" dirty="0" smtClean="0">
                <a:latin typeface="Times New Roman" panose="02020603050405020304" pitchFamily="18" charset="0"/>
                <a:cs typeface="Times New Roman" panose="02020603050405020304" pitchFamily="18" charset="0"/>
              </a:rPr>
              <a:t> </a:t>
            </a:r>
            <a:r>
              <a:rPr lang="en-GB" sz="2000" b="1" spc="25" dirty="0">
                <a:latin typeface="Times New Roman" panose="02020603050405020304" pitchFamily="18" charset="0"/>
                <a:cs typeface="Times New Roman" panose="02020603050405020304" pitchFamily="18" charset="0"/>
              </a:rPr>
              <a:t>S</a:t>
            </a:r>
            <a:r>
              <a:rPr lang="en-GB" sz="2000" b="1" spc="10" dirty="0">
                <a:latin typeface="Times New Roman" panose="02020603050405020304" pitchFamily="18" charset="0"/>
                <a:cs typeface="Times New Roman" panose="02020603050405020304" pitchFamily="18" charset="0"/>
              </a:rPr>
              <a:t>O</a:t>
            </a:r>
            <a:r>
              <a:rPr lang="en-GB" sz="2000" b="1" spc="25" dirty="0">
                <a:latin typeface="Times New Roman" panose="02020603050405020304" pitchFamily="18" charset="0"/>
                <a:cs typeface="Times New Roman" panose="02020603050405020304" pitchFamily="18" charset="0"/>
              </a:rPr>
              <a:t>LU</a:t>
            </a:r>
            <a:r>
              <a:rPr lang="en-GB" sz="2000" b="1" spc="-35" dirty="0">
                <a:latin typeface="Times New Roman" panose="02020603050405020304" pitchFamily="18" charset="0"/>
                <a:cs typeface="Times New Roman" panose="02020603050405020304" pitchFamily="18" charset="0"/>
              </a:rPr>
              <a:t>TION</a:t>
            </a:r>
            <a:r>
              <a:rPr lang="en-GB" sz="2000" b="1" spc="-345" dirty="0">
                <a:latin typeface="Times New Roman" panose="02020603050405020304" pitchFamily="18" charset="0"/>
                <a:cs typeface="Times New Roman" panose="02020603050405020304" pitchFamily="18" charset="0"/>
              </a:rPr>
              <a:t> </a:t>
            </a:r>
            <a:r>
              <a:rPr lang="en-GB" sz="2000" b="1" spc="-35" dirty="0">
                <a:latin typeface="Times New Roman" panose="02020603050405020304" pitchFamily="18" charset="0"/>
                <a:cs typeface="Times New Roman" panose="02020603050405020304" pitchFamily="18" charset="0"/>
              </a:rPr>
              <a:t>A</a:t>
            </a:r>
            <a:r>
              <a:rPr lang="en-GB" sz="2000" b="1" spc="-5" dirty="0">
                <a:latin typeface="Times New Roman" panose="02020603050405020304" pitchFamily="18" charset="0"/>
                <a:cs typeface="Times New Roman" panose="02020603050405020304" pitchFamily="18" charset="0"/>
              </a:rPr>
              <a:t>N</a:t>
            </a:r>
            <a:r>
              <a:rPr lang="en-GB" sz="2000" b="1" dirty="0">
                <a:latin typeface="Times New Roman" panose="02020603050405020304" pitchFamily="18" charset="0"/>
                <a:cs typeface="Times New Roman" panose="02020603050405020304" pitchFamily="18" charset="0"/>
              </a:rPr>
              <a:t>D</a:t>
            </a:r>
            <a:r>
              <a:rPr lang="en-GB" sz="2000" b="1" spc="35" dirty="0">
                <a:latin typeface="Times New Roman" panose="02020603050405020304" pitchFamily="18" charset="0"/>
                <a:cs typeface="Times New Roman" panose="02020603050405020304" pitchFamily="18" charset="0"/>
              </a:rPr>
              <a:t> </a:t>
            </a:r>
            <a:r>
              <a:rPr lang="en-GB" sz="2000" b="1" spc="-30" dirty="0">
                <a:latin typeface="Times New Roman" panose="02020603050405020304" pitchFamily="18" charset="0"/>
                <a:cs typeface="Times New Roman" panose="02020603050405020304" pitchFamily="18" charset="0"/>
              </a:rPr>
              <a:t>I</a:t>
            </a:r>
            <a:r>
              <a:rPr lang="en-GB" sz="2000" b="1" spc="-35" dirty="0">
                <a:latin typeface="Times New Roman" panose="02020603050405020304" pitchFamily="18" charset="0"/>
                <a:cs typeface="Times New Roman" panose="02020603050405020304" pitchFamily="18" charset="0"/>
              </a:rPr>
              <a:t>T</a:t>
            </a:r>
            <a:r>
              <a:rPr lang="en-GB" sz="2000" b="1" dirty="0">
                <a:latin typeface="Times New Roman" panose="02020603050405020304" pitchFamily="18" charset="0"/>
                <a:cs typeface="Times New Roman" panose="02020603050405020304" pitchFamily="18" charset="0"/>
              </a:rPr>
              <a:t>S</a:t>
            </a:r>
            <a:r>
              <a:rPr lang="en-GB" sz="2000" b="1" spc="60" dirty="0">
                <a:latin typeface="Times New Roman" panose="02020603050405020304" pitchFamily="18" charset="0"/>
                <a:cs typeface="Times New Roman" panose="02020603050405020304" pitchFamily="18" charset="0"/>
              </a:rPr>
              <a:t> </a:t>
            </a:r>
            <a:r>
              <a:rPr lang="en-GB" sz="2000" b="1" spc="-295" dirty="0">
                <a:latin typeface="Times New Roman" panose="02020603050405020304" pitchFamily="18" charset="0"/>
                <a:cs typeface="Times New Roman" panose="02020603050405020304" pitchFamily="18" charset="0"/>
              </a:rPr>
              <a:t>V </a:t>
            </a:r>
            <a:r>
              <a:rPr lang="en-GB" sz="2000" b="1" spc="-35" dirty="0">
                <a:latin typeface="Times New Roman" panose="02020603050405020304" pitchFamily="18" charset="0"/>
                <a:cs typeface="Times New Roman" panose="02020603050405020304" pitchFamily="18" charset="0"/>
              </a:rPr>
              <a:t>A</a:t>
            </a:r>
            <a:r>
              <a:rPr lang="en-GB" sz="2000" b="1" spc="25" dirty="0">
                <a:latin typeface="Times New Roman" panose="02020603050405020304" pitchFamily="18" charset="0"/>
                <a:cs typeface="Times New Roman" panose="02020603050405020304" pitchFamily="18" charset="0"/>
              </a:rPr>
              <a:t>LU</a:t>
            </a:r>
            <a:r>
              <a:rPr lang="en-GB" sz="2000" b="1" dirty="0">
                <a:latin typeface="Times New Roman" panose="02020603050405020304" pitchFamily="18" charset="0"/>
                <a:cs typeface="Times New Roman" panose="02020603050405020304" pitchFamily="18" charset="0"/>
              </a:rPr>
              <a:t>E</a:t>
            </a:r>
            <a:r>
              <a:rPr lang="en-GB" sz="2000" b="1" spc="-65" dirty="0">
                <a:latin typeface="Times New Roman" panose="02020603050405020304" pitchFamily="18" charset="0"/>
                <a:cs typeface="Times New Roman" panose="02020603050405020304" pitchFamily="18" charset="0"/>
              </a:rPr>
              <a:t> </a:t>
            </a:r>
            <a:r>
              <a:rPr lang="en-GB" sz="2000" b="1" spc="-15" dirty="0">
                <a:latin typeface="Times New Roman" panose="02020603050405020304" pitchFamily="18" charset="0"/>
                <a:cs typeface="Times New Roman" panose="02020603050405020304" pitchFamily="18" charset="0"/>
              </a:rPr>
              <a:t>P</a:t>
            </a:r>
            <a:r>
              <a:rPr lang="en-GB" sz="2000" b="1" spc="-30" dirty="0">
                <a:latin typeface="Times New Roman" panose="02020603050405020304" pitchFamily="18" charset="0"/>
                <a:cs typeface="Times New Roman" panose="02020603050405020304" pitchFamily="18" charset="0"/>
              </a:rPr>
              <a:t>R</a:t>
            </a:r>
            <a:r>
              <a:rPr lang="en-GB" sz="2000" b="1" spc="10" dirty="0">
                <a:latin typeface="Times New Roman" panose="02020603050405020304" pitchFamily="18" charset="0"/>
                <a:cs typeface="Times New Roman" panose="02020603050405020304" pitchFamily="18" charset="0"/>
              </a:rPr>
              <a:t>O</a:t>
            </a:r>
            <a:r>
              <a:rPr lang="en-GB" sz="2000" b="1" spc="-15" dirty="0">
                <a:latin typeface="Times New Roman" panose="02020603050405020304" pitchFamily="18" charset="0"/>
                <a:cs typeface="Times New Roman" panose="02020603050405020304" pitchFamily="18" charset="0"/>
              </a:rPr>
              <a:t>P</a:t>
            </a:r>
            <a:r>
              <a:rPr lang="en-GB" sz="2000" b="1" spc="10" dirty="0">
                <a:latin typeface="Times New Roman" panose="02020603050405020304" pitchFamily="18" charset="0"/>
                <a:cs typeface="Times New Roman" panose="02020603050405020304" pitchFamily="18" charset="0"/>
              </a:rPr>
              <a:t>O</a:t>
            </a:r>
            <a:r>
              <a:rPr lang="en-GB" sz="2000" b="1" spc="25" dirty="0">
                <a:latin typeface="Times New Roman" panose="02020603050405020304" pitchFamily="18" charset="0"/>
                <a:cs typeface="Times New Roman" panose="02020603050405020304" pitchFamily="18" charset="0"/>
              </a:rPr>
              <a:t>S</a:t>
            </a:r>
            <a:r>
              <a:rPr lang="en-GB" sz="2000" b="1" spc="-30" dirty="0">
                <a:latin typeface="Times New Roman" panose="02020603050405020304" pitchFamily="18" charset="0"/>
                <a:cs typeface="Times New Roman" panose="02020603050405020304" pitchFamily="18" charset="0"/>
              </a:rPr>
              <a:t>I</a:t>
            </a:r>
            <a:r>
              <a:rPr lang="en-GB" sz="2000" b="1" spc="-35" dirty="0">
                <a:latin typeface="Times New Roman" panose="02020603050405020304" pitchFamily="18" charset="0"/>
                <a:cs typeface="Times New Roman" panose="02020603050405020304" pitchFamily="18" charset="0"/>
              </a:rPr>
              <a:t>T</a:t>
            </a:r>
            <a:r>
              <a:rPr lang="en-GB" sz="2000" b="1" spc="-30" dirty="0">
                <a:latin typeface="Times New Roman" panose="02020603050405020304" pitchFamily="18" charset="0"/>
                <a:cs typeface="Times New Roman" panose="02020603050405020304" pitchFamily="18" charset="0"/>
              </a:rPr>
              <a:t>I</a:t>
            </a:r>
            <a:r>
              <a:rPr lang="en-GB" sz="2000" b="1" spc="10" dirty="0">
                <a:latin typeface="Times New Roman" panose="02020603050405020304" pitchFamily="18" charset="0"/>
                <a:cs typeface="Times New Roman" panose="02020603050405020304" pitchFamily="18" charset="0"/>
              </a:rPr>
              <a:t>O</a:t>
            </a:r>
            <a:r>
              <a:rPr lang="en-GB" sz="2000" b="1" dirty="0">
                <a:latin typeface="Times New Roman" panose="02020603050405020304" pitchFamily="18" charset="0"/>
                <a:cs typeface="Times New Roman" panose="02020603050405020304" pitchFamily="18" charset="0"/>
              </a:rPr>
              <a:t>N IS AS FOLLOWS</a:t>
            </a:r>
            <a:r>
              <a:rPr lang="en-GB" sz="2000" b="1" dirty="0" smtClean="0">
                <a:latin typeface="Times New Roman" panose="02020603050405020304" pitchFamily="18" charset="0"/>
                <a:cs typeface="Times New Roman" panose="02020603050405020304" pitchFamily="18" charset="0"/>
              </a:rPr>
              <a:t>:</a:t>
            </a:r>
            <a:endParaRPr lang="en-GB" sz="2000" b="1" dirty="0" smtClean="0">
              <a:latin typeface="Times New Roman" panose="02020603050405020304" pitchFamily="18" charset="0"/>
              <a:cs typeface="Times New Roman" panose="02020603050405020304" pitchFamily="18" charset="0"/>
            </a:endParaRPr>
          </a:p>
          <a:p>
            <a:pPr algn="just"/>
            <a:endParaRPr lang="en-GB" sz="2000" dirty="0"/>
          </a:p>
          <a:p>
            <a:pPr marL="342900" indent="-342900" algn="just">
              <a:buAutoNum type="arabicPeriod"/>
            </a:pPr>
            <a:r>
              <a:rPr lang="en-US" sz="2000" dirty="0"/>
              <a:t>Data-Driven Decision-Making</a:t>
            </a:r>
            <a:endParaRPr lang="en-US" sz="2000" dirty="0"/>
          </a:p>
          <a:p>
            <a:pPr marL="342900" indent="-342900" algn="just">
              <a:buAutoNum type="arabicPeriod"/>
            </a:pPr>
            <a:r>
              <a:rPr lang="en-US" sz="2000" dirty="0"/>
              <a:t>Enhanced Performance Management</a:t>
            </a:r>
            <a:endParaRPr lang="en-US" sz="2000" dirty="0"/>
          </a:p>
          <a:p>
            <a:pPr marL="342900" indent="-342900" algn="just">
              <a:buAutoNum type="arabicPeriod"/>
            </a:pPr>
            <a:r>
              <a:rPr lang="en-US" sz="2000" dirty="0"/>
              <a:t>Promoting Equity and Inclusion</a:t>
            </a:r>
            <a:endParaRPr lang="en-US" sz="2000" dirty="0"/>
          </a:p>
          <a:p>
            <a:pPr marL="342900" indent="-342900" algn="just">
              <a:buAutoNum type="arabicPeriod"/>
            </a:pPr>
            <a:r>
              <a:rPr lang="en-GB" sz="2000" dirty="0"/>
              <a:t>Historical Insights and Trend Analysis</a:t>
            </a:r>
            <a:endParaRPr lang="en-GB" sz="2000" dirty="0"/>
          </a:p>
          <a:p>
            <a:pPr marL="342900" indent="-342900" algn="just">
              <a:buAutoNum type="arabicPeriod"/>
            </a:pPr>
            <a:r>
              <a:rPr lang="en-US" sz="2000" dirty="0"/>
              <a:t>Resource Optimization</a:t>
            </a:r>
            <a:endParaRPr lang="en-US" sz="2000" dirty="0"/>
          </a:p>
          <a:p>
            <a:pPr algn="just"/>
            <a:endParaRPr lang="en-GB" sz="2000" dirty="0"/>
          </a:p>
          <a:p>
            <a:pPr algn="just"/>
            <a:r>
              <a:rPr lang="en-GB" sz="2000" dirty="0" smtClean="0"/>
              <a:t>Our </a:t>
            </a:r>
            <a:r>
              <a:rPr lang="en-GB" sz="2000" dirty="0"/>
              <a:t>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755015" y="1198245"/>
            <a:ext cx="8390255" cy="5483225"/>
          </a:xfrm>
          <a:prstGeom prst="rect">
            <a:avLst/>
          </a:prstGeom>
          <a:noFill/>
        </p:spPr>
        <p:txBody>
          <a:bodyPr wrap="square" rtlCol="0">
            <a:no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Employees: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Employee ID</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Gender Code</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Employee type</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Departments: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Department ID</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Department Name</a:t>
            </a:r>
            <a:endParaRPr lang="en-IN" dirty="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Performance Score:</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Performance Score ID</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Score Date</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Employees Details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Employee ID</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Start Date</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End Date</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362200" y="2018665"/>
            <a:ext cx="7239000" cy="2582545"/>
          </a:xfrm>
          <a:prstGeom prst="rect">
            <a:avLst/>
          </a:prstGeom>
          <a:noFill/>
        </p:spPr>
        <p:txBody>
          <a:bodyPr wrap="square" rtlCol="0">
            <a:noAutofit/>
          </a:bodyPr>
          <a:lstStyle/>
          <a:p>
            <a:pPr algn="just"/>
            <a:r>
              <a:rPr lang="en-GB" sz="2800" dirty="0" smtClean="0">
                <a:solidFill>
                  <a:srgbClr val="0D0D0D"/>
                </a:solidFill>
                <a:latin typeface="Times New Roman" panose="02020603050405020304" pitchFamily="18" charset="0"/>
                <a:cs typeface="Times New Roman" panose="02020603050405020304" pitchFamily="18" charset="0"/>
              </a:rPr>
              <a:t>=</a:t>
            </a:r>
            <a:r>
              <a:rPr lang="en-GB" sz="2800" dirty="0">
                <a:solidFill>
                  <a:srgbClr val="0D0D0D"/>
                </a:solidFill>
                <a:latin typeface="Times New Roman" panose="02020603050405020304" pitchFamily="18" charset="0"/>
                <a:cs typeface="Times New Roman" panose="02020603050405020304" pitchFamily="18" charset="0"/>
              </a:rPr>
              <a:t>J2+K2+L2+other components, </a:t>
            </a:r>
            <a:endParaRPr lang="en-GB" sz="2800" dirty="0">
              <a:solidFill>
                <a:srgbClr val="0D0D0D"/>
              </a:solidFill>
              <a:latin typeface="Times New Roman" panose="02020603050405020304" pitchFamily="18" charset="0"/>
              <a:cs typeface="Times New Roman" panose="02020603050405020304" pitchFamily="18" charset="0"/>
            </a:endParaRPr>
          </a:p>
          <a:p>
            <a:pPr algn="just"/>
            <a:r>
              <a:rPr lang="en-GB" sz="2800" dirty="0">
                <a:solidFill>
                  <a:srgbClr val="0D0D0D"/>
                </a:solidFill>
                <a:latin typeface="Times New Roman" panose="02020603050405020304" pitchFamily="18" charset="0"/>
                <a:cs typeface="Times New Roman" panose="02020603050405020304" pitchFamily="18" charset="0"/>
              </a:rPr>
              <a:t>=J2+K2+L2</a:t>
            </a:r>
            <a:endParaRPr lang="en-GB" sz="2800" dirty="0">
              <a:solidFill>
                <a:srgbClr val="0D0D0D"/>
              </a:solidFill>
              <a:latin typeface="Times New Roman" panose="02020603050405020304" pitchFamily="18" charset="0"/>
              <a:cs typeface="Times New Roman" panose="02020603050405020304" pitchFamily="18" charset="0"/>
            </a:endParaRPr>
          </a:p>
          <a:p>
            <a:pPr algn="just"/>
            <a:r>
              <a:rPr lang="en-GB" sz="2800" dirty="0" smtClean="0">
                <a:solidFill>
                  <a:srgbClr val="0D0D0D"/>
                </a:solidFill>
                <a:latin typeface="Times New Roman" panose="02020603050405020304" pitchFamily="18" charset="0"/>
                <a:cs typeface="Times New Roman" panose="02020603050405020304" pitchFamily="18" charset="0"/>
              </a:rPr>
              <a:t>=</a:t>
            </a:r>
            <a:r>
              <a:rPr lang="en-GB" sz="2800" dirty="0">
                <a:solidFill>
                  <a:srgbClr val="0D0D0D"/>
                </a:solidFill>
                <a:latin typeface="Times New Roman" panose="02020603050405020304" pitchFamily="18" charset="0"/>
                <a:cs typeface="Times New Roman" panose="02020603050405020304" pitchFamily="18" charset="0"/>
              </a:rPr>
              <a:t>F2-(G2+H2+I2)</a:t>
            </a:r>
            <a:endParaRPr lang="en-GB" sz="2800" dirty="0">
              <a:solidFill>
                <a:srgbClr val="0D0D0D"/>
              </a:solidFill>
              <a:latin typeface="Times New Roman" panose="02020603050405020304" pitchFamily="18" charset="0"/>
              <a:cs typeface="Times New Roman" panose="02020603050405020304" pitchFamily="18" charset="0"/>
            </a:endParaRP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3528</Words>
  <Application>WPS Presentation</Application>
  <PresentationFormat>Custom</PresentationFormat>
  <Paragraphs>142</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Turnover Analysis using Excel  </vt:lpstr>
      <vt:lpstr>PowerPoint 演示文稿</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cp:lastModifiedBy>
  <cp:revision>18</cp:revision>
  <dcterms:created xsi:type="dcterms:W3CDTF">2024-03-29T15:07:00Z</dcterms:created>
  <dcterms:modified xsi:type="dcterms:W3CDTF">2024-08-31T16:33:06Z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3ADCBA07810744CAA89B1F3F39429E0E_12</vt:lpwstr>
  </property>
  <property fmtid="{D5CDD505-2E9C-101B-9397-08002B2CF9AE}" pid="5" name="KSOProductBuildVer">
    <vt:lpwstr>1033-12.2.0.17562</vt:lpwstr>
  </property>
</Properties>
</file>