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8"/>
  </p:notesMasterIdLst>
  <p:sldIdLst>
    <p:sldId id="344" r:id="rId3"/>
    <p:sldId id="397" r:id="rId4"/>
    <p:sldId id="332" r:id="rId5"/>
    <p:sldId id="452" r:id="rId6"/>
    <p:sldId id="335" r:id="rId7"/>
    <p:sldId id="449" r:id="rId8"/>
    <p:sldId id="450" r:id="rId9"/>
    <p:sldId id="418" r:id="rId10"/>
    <p:sldId id="417" r:id="rId11"/>
    <p:sldId id="396" r:id="rId12"/>
    <p:sldId id="401" r:id="rId13"/>
    <p:sldId id="441" r:id="rId14"/>
    <p:sldId id="402" r:id="rId15"/>
    <p:sldId id="442" r:id="rId16"/>
    <p:sldId id="403" r:id="rId17"/>
    <p:sldId id="443" r:id="rId18"/>
    <p:sldId id="404" r:id="rId19"/>
    <p:sldId id="378" r:id="rId20"/>
    <p:sldId id="400" r:id="rId21"/>
    <p:sldId id="407" r:id="rId22"/>
    <p:sldId id="406" r:id="rId23"/>
    <p:sldId id="419" r:id="rId24"/>
    <p:sldId id="448" r:id="rId25"/>
    <p:sldId id="426" r:id="rId26"/>
    <p:sldId id="405" r:id="rId27"/>
    <p:sldId id="380" r:id="rId28"/>
    <p:sldId id="446" r:id="rId29"/>
    <p:sldId id="428" r:id="rId30"/>
    <p:sldId id="429" r:id="rId31"/>
    <p:sldId id="431" r:id="rId32"/>
    <p:sldId id="432" r:id="rId33"/>
    <p:sldId id="409" r:id="rId34"/>
    <p:sldId id="410" r:id="rId35"/>
    <p:sldId id="420" r:id="rId36"/>
    <p:sldId id="427" r:id="rId37"/>
    <p:sldId id="388" r:id="rId38"/>
    <p:sldId id="433" r:id="rId39"/>
    <p:sldId id="447" r:id="rId40"/>
    <p:sldId id="434" r:id="rId41"/>
    <p:sldId id="435" r:id="rId42"/>
    <p:sldId id="436" r:id="rId43"/>
    <p:sldId id="437" r:id="rId44"/>
    <p:sldId id="411" r:id="rId45"/>
    <p:sldId id="392" r:id="rId46"/>
    <p:sldId id="438" r:id="rId47"/>
    <p:sldId id="439" r:id="rId48"/>
    <p:sldId id="440" r:id="rId49"/>
    <p:sldId id="395" r:id="rId50"/>
    <p:sldId id="416" r:id="rId51"/>
    <p:sldId id="382" r:id="rId52"/>
    <p:sldId id="413" r:id="rId53"/>
    <p:sldId id="414" r:id="rId54"/>
    <p:sldId id="415" r:id="rId55"/>
    <p:sldId id="451" r:id="rId56"/>
    <p:sldId id="364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344"/>
            <p14:sldId id="397"/>
            <p14:sldId id="332"/>
            <p14:sldId id="452"/>
            <p14:sldId id="335"/>
            <p14:sldId id="449"/>
            <p14:sldId id="450"/>
            <p14:sldId id="418"/>
            <p14:sldId id="417"/>
            <p14:sldId id="396"/>
            <p14:sldId id="401"/>
            <p14:sldId id="441"/>
            <p14:sldId id="402"/>
            <p14:sldId id="442"/>
            <p14:sldId id="403"/>
            <p14:sldId id="443"/>
            <p14:sldId id="404"/>
            <p14:sldId id="378"/>
            <p14:sldId id="400"/>
            <p14:sldId id="407"/>
            <p14:sldId id="406"/>
            <p14:sldId id="419"/>
            <p14:sldId id="448"/>
            <p14:sldId id="426"/>
            <p14:sldId id="405"/>
            <p14:sldId id="380"/>
            <p14:sldId id="446"/>
            <p14:sldId id="428"/>
            <p14:sldId id="429"/>
            <p14:sldId id="431"/>
            <p14:sldId id="432"/>
            <p14:sldId id="409"/>
            <p14:sldId id="410"/>
            <p14:sldId id="420"/>
            <p14:sldId id="427"/>
            <p14:sldId id="388"/>
            <p14:sldId id="433"/>
            <p14:sldId id="447"/>
            <p14:sldId id="434"/>
            <p14:sldId id="435"/>
            <p14:sldId id="436"/>
            <p14:sldId id="437"/>
            <p14:sldId id="411"/>
            <p14:sldId id="392"/>
            <p14:sldId id="438"/>
            <p14:sldId id="439"/>
            <p14:sldId id="440"/>
            <p14:sldId id="395"/>
            <p14:sldId id="416"/>
            <p14:sldId id="382"/>
            <p14:sldId id="413"/>
            <p14:sldId id="414"/>
            <p14:sldId id="415"/>
            <p14:sldId id="451"/>
            <p14:sldId id="364"/>
          </p14:sldIdLst>
        </p14:section>
        <p14:section name="Project Overview" id="{087866C3-7028-482C-8D34-6BF5363FBD75}">
          <p14:sldIdLst/>
        </p14:section>
        <p14:section name="Status Update" id="{521DEF98-8796-4632-831A-16252E9A6054}">
          <p14:sldIdLst/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7" autoAdjust="0"/>
    <p:restoredTop sz="93088" autoAdjust="0"/>
  </p:normalViewPr>
  <p:slideViewPr>
    <p:cSldViewPr>
      <p:cViewPr>
        <p:scale>
          <a:sx n="75" d="100"/>
          <a:sy n="75" d="100"/>
        </p:scale>
        <p:origin x="-984" y="-19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5/11/2015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8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3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05E8E19-77B0-4913-8C7A-A9C3EEA50CA2}" type="datetime1">
              <a:rPr lang="en-IN" smtClean="0"/>
              <a:pPr/>
              <a:t>11-05-2015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ISE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D4B9-F8BA-4578-8FA3-E6474319B30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95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Sunny Buffalo university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AA7C011-73E2-459B-AB8A-B0DB2B79F6BA}" type="datetime1">
              <a:rPr lang="en-IN" smtClean="0"/>
              <a:pPr/>
              <a:t>11-05-2015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Dept Of ISE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D4B9-F8BA-4578-8FA3-E6474319B30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9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8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8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050" name="Picture 2" descr="S:\MTECH 1st SEM\Tech Seminar\pe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1916832"/>
            <a:ext cx="1800200" cy="165618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4392488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5776" y="6309320"/>
            <a:ext cx="4248472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0400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74" name="Picture 2" descr="S:\MTECH 1st SEM\Tech Seminar\pe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645072"/>
            <a:ext cx="1800200" cy="165618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 Dec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6381328"/>
            <a:ext cx="4176464" cy="340147"/>
          </a:xfrm>
          <a:prstGeom prst="rect">
            <a:avLst/>
          </a:prstGeom>
        </p:spPr>
        <p:txBody>
          <a:bodyPr/>
          <a:lstStyle>
            <a:lvl1pPr>
              <a:defRPr sz="1300" baseline="0"/>
            </a:lvl1pPr>
          </a:lstStyle>
          <a:p>
            <a:r>
              <a:rPr lang="en-IN" dirty="0" smtClean="0"/>
              <a:t>Department of Information Science </a:t>
            </a:r>
            <a:r>
              <a:rPr lang="en-IN" dirty="0" err="1" smtClean="0"/>
              <a:t>Engg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4608512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Department of Information Science </a:t>
            </a:r>
            <a:r>
              <a:rPr lang="en-IN" dirty="0" err="1" smtClean="0"/>
              <a:t>Engg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400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4608512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112568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6492875"/>
            <a:ext cx="5552256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defRPr>
            </a:lvl1pPr>
          </a:lstStyle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pic>
        <p:nvPicPr>
          <p:cNvPr id="1026" name="Picture 2" descr="S:\MTECH 1st SEM\Tech Seminar\pes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97528" y="0"/>
            <a:ext cx="946472" cy="87075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Project Status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72132" y="5085184"/>
            <a:ext cx="3571868" cy="177281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Script MT Bold" pitchFamily="66" charset="0"/>
              </a:rPr>
              <a:t>Presentation By,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Prajna</a:t>
            </a:r>
            <a:r>
              <a:rPr lang="en-US" dirty="0" smtClean="0"/>
              <a:t> 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Ramya</a:t>
            </a:r>
            <a:r>
              <a:rPr lang="en-US" dirty="0" smtClean="0"/>
              <a:t> V.R</a:t>
            </a:r>
          </a:p>
          <a:p>
            <a:r>
              <a:rPr lang="en-US" dirty="0" smtClean="0"/>
              <a:t>	Department of  ISE</a:t>
            </a:r>
          </a:p>
          <a:p>
            <a:r>
              <a:rPr lang="en-US" dirty="0" smtClean="0"/>
              <a:t>	PESIT </a:t>
            </a:r>
          </a:p>
          <a:p>
            <a:r>
              <a:rPr lang="en-US" dirty="0" smtClean="0"/>
              <a:t>	Bangalore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0" y="5085184"/>
            <a:ext cx="2952328" cy="1772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cript MT Bold" pitchFamily="66" charset="0"/>
                <a:ea typeface="+mn-ea"/>
                <a:cs typeface="+mn-cs"/>
              </a:rPr>
              <a:t>Internal Guide ,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	Dr. Mamatha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 HR</a:t>
            </a:r>
          </a:p>
          <a:p>
            <a:pPr>
              <a:spcBef>
                <a:spcPct val="20000"/>
              </a:spcBef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                  </a:t>
            </a:r>
            <a:r>
              <a:rPr kumimoji="0" lang="en-US" sz="1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Professor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	Department of  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	PESIT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	Bangalore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88640"/>
            <a:ext cx="9144000" cy="11918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TEXT LINE EXTRACTION FROM  PRINTED KANNADA DOCUMENTS</a:t>
            </a:r>
            <a:endParaRPr lang="en-US" sz="3200" b="1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  <a:reflection blurRad="6350" stA="55000" endA="300" endPos="45500" dir="5400000" sy="-100000" algn="bl" rotWithShape="0"/>
              </a:effectLst>
              <a:latin typeface="+mj-lt"/>
              <a:ea typeface="Microsoft Himalaya" pitchFamily="2" charset="0"/>
              <a:cs typeface="Microsoft Himalaya" pitchFamily="2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Data Set</a:t>
            </a:r>
            <a:endParaRPr lang="en-US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set is generated through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araha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software.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Single column documents are considered for line extraction.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Different documents with different font style and different font sizes are considered for extraction of lines.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Documents contains lines in range 14-24.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Information Science </a:t>
            </a:r>
            <a:r>
              <a:rPr lang="en-IN" dirty="0" err="1" smtClean="0"/>
              <a:t>Engg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10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	</a:t>
            </a:r>
            <a:r>
              <a:rPr lang="en-US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Sample Documents</a:t>
            </a:r>
            <a:br>
              <a:rPr lang="en-US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Original </a:t>
            </a:r>
            <a:r>
              <a:rPr lang="en-US" sz="1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Image with font style </a:t>
            </a:r>
            <a:r>
              <a:rPr lang="en-US" sz="18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BRHKannada</a:t>
            </a:r>
            <a:r>
              <a:rPr 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font size 22</a:t>
            </a:r>
            <a:endParaRPr lang="en-US" sz="18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 May  2015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11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33600"/>
            <a:ext cx="3223022" cy="408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9391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Original </a:t>
            </a: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Image with font 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style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BRHAmerikannda</a:t>
            </a: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font size 16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May 2015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Octave\Octave-3.8.2\src\work\Taken\BRHAmerikannda_16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1371600"/>
            <a:ext cx="40767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0525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 Image with font style </a:t>
            </a: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BRHBenguluru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font size18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13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05000"/>
            <a:ext cx="3733800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983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Original 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image </a:t>
            </a:r>
            <a:r>
              <a:rPr lang="en-US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with font style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BRHkailasm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font size 18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May 2015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Octave\Octave-3.8.2\src\work\Taken\BRHkailasm_03_18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3505200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9815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 Image with font 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 </a:t>
            </a: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BRHKannadaRN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and font size 7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15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Octave\Octave-3.8.2\src\work\Taken\BRHKannadaRN_07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40767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0196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 Image with font style </a:t>
            </a:r>
            <a:r>
              <a:rPr lang="en-US" sz="1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BRHSrigandha</a:t>
            </a:r>
            <a:r>
              <a:rPr lang="en-US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size   14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Dec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Octave\Octave-3.8.2\src\work\Taken\BRHSringandha_04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41529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181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 Image with font style </a:t>
            </a:r>
            <a:r>
              <a:rPr lang="en-US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BRHVijay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size 16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17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4" name="Picture 2" descr="C:\Octave\Octave-3.8.2\src\work\Taken\BRHVijay_1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489" y="1828800"/>
            <a:ext cx="3223022" cy="42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5850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System Design</a:t>
            </a:r>
            <a:endParaRPr lang="en-US" dirty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2973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              </a:t>
            </a:r>
            <a:r>
              <a:rPr lang="en-US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           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      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18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F:\system design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33600"/>
            <a:ext cx="6248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Flow Diagram</a:t>
            </a:r>
            <a:endParaRPr lang="en-US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19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Content Placeholder 6" descr="C:\Users\ramya\Downloads\Untitled Diagram (2)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05895" y="1417637"/>
            <a:ext cx="1208014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97455" y="2133600"/>
            <a:ext cx="4255572" cy="18288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1" y="5867400"/>
            <a:ext cx="1295399" cy="522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27" name="AutoShape 3"/>
          <p:cNvCxnSpPr>
            <a:cxnSpLocks noChangeShapeType="1"/>
            <a:stCxn id="7" idx="2"/>
          </p:cNvCxnSpPr>
          <p:nvPr/>
        </p:nvCxnSpPr>
        <p:spPr bwMode="auto">
          <a:xfrm flipH="1">
            <a:off x="4508726" y="5715000"/>
            <a:ext cx="1176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97455" y="4086225"/>
            <a:ext cx="4286250" cy="170497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7172085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Agenda</a:t>
            </a:r>
            <a:endParaRPr lang="en-US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Problem Definition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Motivation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Literature Survey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About Data Set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 Explanation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Comparative Study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Conclusion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Future Enhancements</a:t>
            </a:r>
          </a:p>
          <a:p>
            <a:pPr marL="0" indent="0">
              <a:buNone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Information Science </a:t>
            </a:r>
            <a:r>
              <a:rPr lang="en-IN" dirty="0" err="1" smtClean="0"/>
              <a:t>Engg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284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US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Gray Scale Conversion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a 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grayscale image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 is an image in which the value of each pixel is a single sample, that is, it carries only intensity information.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20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9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Binarization</a:t>
            </a:r>
            <a:endParaRPr lang="en-US" sz="1800" b="1" dirty="0" smtClean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85750" indent="-285750"/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Image  </a:t>
            </a:r>
            <a:r>
              <a:rPr lang="en-US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binarization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converts an image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a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black and white image. Frequently, 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binarization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is used as a pre-processor before OCR.</a:t>
            </a:r>
          </a:p>
          <a:p>
            <a:pPr marL="0" indent="0">
              <a:buNone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The simplest way to use image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binarization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 is to choose 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threshold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value,  and classify all pixels with values   above this threshold as white, and all other pixels as black.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21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3370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Dec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Original Image                 Gray scale                               Binary</a:t>
            </a:r>
            <a:endParaRPr lang="en-US" dirty="0"/>
          </a:p>
        </p:txBody>
      </p:sp>
      <p:pic>
        <p:nvPicPr>
          <p:cNvPr id="2051" name="Picture 3" descr="D:\8 sem\ST\T3\Morphology_2_Tutorial_Original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2286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33600"/>
            <a:ext cx="5562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448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 Image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May 2015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050" name="Picture 2" descr="C:\Octave\Octave-3.8.2\src\work\Taken\BRHvijay_0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733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4889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Gray Scale and Binary Image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May 2015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66850"/>
            <a:ext cx="32004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466850"/>
            <a:ext cx="36957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9144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Horizontal Projection Profile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Flow Diagram:</a:t>
            </a: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25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 descr="C:\Users\ramya\Downloads\Untitled Diagram (3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209800"/>
            <a:ext cx="15525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62200" y="2819400"/>
            <a:ext cx="4371726" cy="12192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dirty="0" smtClean="0"/>
          </a:p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PREPROCESSING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199" y="4114800"/>
            <a:ext cx="4369747" cy="12192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PROJECTION </a:t>
            </a:r>
            <a:endParaRPr lang="en-US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TECHNIQUE </a:t>
            </a:r>
          </a:p>
          <a:p>
            <a:r>
              <a:rPr 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&amp; EXTRACTION</a:t>
            </a:r>
          </a:p>
        </p:txBody>
      </p:sp>
    </p:spTree>
    <p:extLst>
      <p:ext uri="{BB962C8B-B14F-4D97-AF65-F5344CB8AC3E}">
        <p14:creationId xmlns:p14="http://schemas.microsoft.com/office/powerpoint/2010/main" val="36652971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Algorithm</a:t>
            </a:r>
            <a:r>
              <a:rPr lang="en-US" sz="32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32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Algorithm</a:t>
            </a:r>
          </a:p>
          <a:p>
            <a:pPr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Begin</a:t>
            </a: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Input: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Printed Kannada text document</a:t>
            </a:r>
          </a:p>
          <a:p>
            <a:pPr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Output: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Segmented lines</a:t>
            </a:r>
          </a:p>
          <a:p>
            <a:pPr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Method:</a:t>
            </a: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Step 1: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Binarize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the original image.</a:t>
            </a:r>
          </a:p>
          <a:p>
            <a:pPr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Step 2: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Find the minimum and maximum positions of the zero valued</a:t>
            </a:r>
          </a:p>
          <a:p>
            <a:pPr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pixels to identify the rows.</a:t>
            </a:r>
            <a:b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Step 3: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Horizontal projection is applied for line segmentation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</a:p>
          <a:p>
            <a:pPr>
              <a:buNone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End</a:t>
            </a: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26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Horizontal Projection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Profile </a:t>
            </a:r>
            <a:b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Boundary line</a:t>
            </a:r>
            <a:b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                     </a:t>
            </a:r>
            <a:b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May 2015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Content Placeholder 11" descr="C:\Users\ramya\AppData\Local\Microsoft\Windows\Temporary Internet Files\Content.Word\New Picture (6).bmp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1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419600" y="5029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Original Image with font style BRH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Amerikannada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font size 16</a:t>
            </a:r>
            <a:b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1600" dirty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28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 descr="C:\Octave\Octave-3.8.2\src\work\Taken\BRHAmerikannda_16.pn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8862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90800" y="1828800"/>
            <a:ext cx="3810000" cy="42973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Gray Scale and Binary image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Content Placeholder 6" descr="C:\Users\Prajna\AppData\Local\Microsoft\Windows\Temporary Internet Files\Content.Word\New Picture.bmp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3932577" cy="429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Prajna\AppData\Local\Microsoft\Windows\Temporary Internet Files\Content.Word\New Picture (1).bmp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31527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28" y="629816"/>
            <a:ext cx="9255224" cy="1143000"/>
          </a:xfrm>
        </p:spPr>
        <p:txBody>
          <a:bodyPr>
            <a:normAutofit/>
          </a:bodyPr>
          <a:lstStyle/>
          <a:p>
            <a:r>
              <a:rPr lang="en-IN" cap="none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	Introduction </a:t>
            </a:r>
            <a:endParaRPr lang="en-IN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80728"/>
            <a:ext cx="9108504" cy="5648672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None/>
            </a:pP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Optical Character Recognition (OCR) system is the process of transforming human readable and optically sensed data to machine understandable codes.</a:t>
            </a:r>
          </a:p>
          <a:p>
            <a:pPr>
              <a:lnSpc>
                <a:spcPct val="150000"/>
              </a:lnSpc>
            </a:pPr>
            <a:r>
              <a:rPr lang="en-IN" sz="21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OCR system has the following steps :</a:t>
            </a:r>
          </a:p>
          <a:p>
            <a:pPr>
              <a:lnSpc>
                <a:spcPct val="150000"/>
              </a:lnSpc>
              <a:buNone/>
            </a:pP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</a:p>
          <a:p>
            <a:pPr>
              <a:lnSpc>
                <a:spcPct val="150000"/>
              </a:lnSpc>
              <a:buNone/>
            </a:pPr>
            <a:r>
              <a:rPr lang="en-I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</a:t>
            </a:r>
          </a:p>
          <a:p>
            <a:pPr>
              <a:lnSpc>
                <a:spcPct val="150000"/>
              </a:lnSpc>
              <a:buNone/>
            </a:pPr>
            <a:endParaRPr lang="en-IN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</a:p>
          <a:p>
            <a:pPr>
              <a:lnSpc>
                <a:spcPct val="150000"/>
              </a:lnSpc>
              <a:buNone/>
            </a:pPr>
            <a:endParaRPr lang="en-IN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</a:t>
            </a:r>
          </a:p>
          <a:p>
            <a:pPr>
              <a:buNone/>
            </a:pPr>
            <a:endParaRPr lang="en-IN" sz="1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        </a:t>
            </a:r>
            <a:r>
              <a:rPr lang="en-IN" sz="21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OCR System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08000" y="6556248"/>
            <a:ext cx="2136000" cy="301752"/>
          </a:xfrm>
        </p:spPr>
        <p:txBody>
          <a:bodyPr/>
          <a:lstStyle/>
          <a:p>
            <a:fld id="{CD3623AA-7DDB-4372-BDB0-96E04D6AC722}" type="slidenum">
              <a:rPr lang="en-IN" sz="16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</a:t>
            </a:fld>
            <a:endParaRPr lang="en-IN" sz="1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3808" y="2276872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Acquisition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843808" y="2996952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843808" y="3789040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Segmentation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843808" y="4653136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843808" y="5517232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Classification and Recognition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8" idx="2"/>
            <a:endCxn id="15" idx="0"/>
          </p:cNvCxnSpPr>
          <p:nvPr/>
        </p:nvCxnSpPr>
        <p:spPr>
          <a:xfrm>
            <a:off x="3959932" y="270892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19" idx="0"/>
          </p:cNvCxnSpPr>
          <p:nvPr/>
        </p:nvCxnSpPr>
        <p:spPr>
          <a:xfrm>
            <a:off x="3959932" y="35010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0" idx="0"/>
          </p:cNvCxnSpPr>
          <p:nvPr/>
        </p:nvCxnSpPr>
        <p:spPr>
          <a:xfrm>
            <a:off x="3959932" y="429309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  <a:endCxn id="21" idx="0"/>
          </p:cNvCxnSpPr>
          <p:nvPr/>
        </p:nvCxnSpPr>
        <p:spPr>
          <a:xfrm>
            <a:off x="3959932" y="515719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Detected and Extracted line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30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Content Placeholder 6" descr="C:\Users\Prajna\AppData\Local\Microsoft\Windows\Temporary Internet Files\Content.Word\New Picture (2).bmp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3248838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Prajna\AppData\Local\Microsoft\Windows\Temporary Internet Files\Content.Word\New Picture (3).bmp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95600"/>
            <a:ext cx="4876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 Image with font style BRH Kannada &amp; font size 22 and extracted line</a:t>
            </a:r>
            <a:b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Content Placeholder 6" descr="C:\Users\Prajna\AppData\Local\Microsoft\Windows\Temporary Internet Files\Content.Word\BRHkannadaRN_02_22.bmp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3445703" cy="429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Prajna\AppData\Local\Microsoft\Windows\Temporary Internet Files\Content.Word\New Picture.bmp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67001"/>
            <a:ext cx="4572000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Morphology Based Approach</a:t>
            </a:r>
            <a:endParaRPr lang="en-US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Flow Diagram:</a:t>
            </a:r>
          </a:p>
          <a:p>
            <a:pPr>
              <a:buNone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32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 descr="C:\Users\ramya\Downloads\Untitled Diagram (4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566" y="2241550"/>
            <a:ext cx="1552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2431843" y="2715322"/>
            <a:ext cx="4286250" cy="10398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PREPROCESSING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 rot="10800000" flipV="1">
            <a:off x="2431843" y="3780112"/>
            <a:ext cx="4286250" cy="1068441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MORPHOLOGY </a:t>
            </a:r>
          </a:p>
          <a:p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OPERATIONS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 rot="10800000" flipV="1">
            <a:off x="2431843" y="4873532"/>
            <a:ext cx="4286250" cy="993866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PROJECTION AND</a:t>
            </a:r>
          </a:p>
          <a:p>
            <a:r>
              <a:rPr lang="en-US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EXTRACTION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886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Image Morphology</a:t>
            </a:r>
            <a:endParaRPr lang="en-US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orphology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tool for extracting image components that are useful in the representation and description of region shape, such as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boundaries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skeletons. </a:t>
            </a:r>
          </a:p>
          <a:p>
            <a:pPr marL="82296" indent="0">
              <a:buNone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basic Morphology operations:</a:t>
            </a:r>
          </a:p>
          <a:p>
            <a:r>
              <a:rPr lang="en-US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Dilation: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primitive morphological operation that grows or thickens objects in a binary image</a:t>
            </a:r>
          </a:p>
          <a:p>
            <a:r>
              <a:rPr lang="en-US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Erosion: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shrinks or thins objects in a binary image</a:t>
            </a:r>
          </a:p>
          <a:p>
            <a:pPr>
              <a:buNone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423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lang="en-US" sz="2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2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Binary Image              Erosion                  Dilation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1"/>
            <a:ext cx="7772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8641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Erode and Dilated Image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Content Placeholder 6" descr="C:\Users\Prajna\AppData\Local\Microsoft\Windows\Temporary Internet Files\Content.Word\Erode.bmp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8862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12" descr="C:\Users\Prajna\AppData\Local\Microsoft\Windows\Temporary Internet Files\Content.Word\dilate.bmp"/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1371599"/>
            <a:ext cx="3657600" cy="49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Algorithm</a:t>
            </a:r>
            <a:endParaRPr lang="en-US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Algorithm 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Begin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Input: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Printed Kannada text document</a:t>
            </a:r>
          </a:p>
          <a:p>
            <a:pPr>
              <a:buNone/>
            </a:pP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Output: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Segmented lines</a:t>
            </a:r>
          </a:p>
          <a:p>
            <a:pPr>
              <a:buNone/>
            </a:pP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Method: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Step 1: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Binarize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the original image.</a:t>
            </a:r>
          </a:p>
          <a:p>
            <a:pPr>
              <a:buNone/>
            </a:pP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Step 2: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Erosion followed by dilation operations are applied  </a:t>
            </a:r>
          </a:p>
          <a:p>
            <a:pPr>
              <a:buNone/>
            </a:pP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Step 3: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find the minimum and maximum positions of the zero valued</a:t>
            </a:r>
          </a:p>
          <a:p>
            <a:pPr>
              <a:buNone/>
            </a:pP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pixels to identify the rows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Step 4: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Horizontal projection is applied for line segmentation</a:t>
            </a:r>
          </a:p>
          <a:p>
            <a:pPr>
              <a:buNone/>
            </a:pP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36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Original Image with font  style BRH Kannada and font size 25  </a:t>
            </a:r>
            <a:endParaRPr lang="en-US" sz="18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37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Content Placeholder 6" descr="C:\Users\Prajna\Pictures\snapshot\BRHkanada_01.pn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3223022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    Grayscale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Content Placeholder 6" descr="C:\Users\Prajna\Pictures\snapshot\New Picture (2).bmp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165" y="1828800"/>
            <a:ext cx="3523669" cy="4297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7569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Binary image</a:t>
            </a: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Content Placeholder 6" descr="C:\Users\Prajna\AppData\Local\Microsoft\Windows\Temporary Internet Files\Content.Word\New Picture (2).bmp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3643607" cy="429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Definition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Segmentation is an important task of any Optical Character Recognition (OCR) system. </a:t>
            </a:r>
          </a:p>
          <a:p>
            <a:pPr algn="just"/>
            <a:endParaRPr lang="en-IN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I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Segmentation is the process of extracting objects of interest from an image. </a:t>
            </a: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IN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“Text 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 extraction from printed K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annada documents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en-US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the first step in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segmentation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process. </a:t>
            </a:r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extraction of lines we have implemented three segmentation methodologies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May 2015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206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Eroded and Dilated image </a:t>
            </a: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40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Content Placeholder 12" descr="C:\Users\Prajna\AppData\Local\Microsoft\Windows\Temporary Internet Files\Content.Word\dilate.bmp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393681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Prajna\AppData\Local\Microsoft\Windows\Temporary Internet Files\Content.Word\Erode.bmp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600200"/>
            <a:ext cx="381952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Detected and Extracted line</a:t>
            </a: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Content Placeholder 6" descr="C:\Users\Prajna\Pictures\snapshot\New Picture (1).bmp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3225008" cy="429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Prajna\AppData\Local\Microsoft\Windows\Temporary Internet Files\Content.Word\Method1.bmp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05200"/>
            <a:ext cx="50292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382000" cy="914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Original Image with font style BRH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kailasam,fontsize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20 and </a:t>
            </a:r>
            <a:b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Extracted line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42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Content Placeholder 6" descr="C:\Users\Prajna\AppData\Local\Microsoft\Windows\Temporary Internet Files\Content.Word\BRHkailasm_03_18.bmp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3239110" cy="429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Prajna\Pictures\snapshot\Method2.bmp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90800"/>
            <a:ext cx="49530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3716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Bounding Box Approach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flow diagram:</a:t>
            </a:r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43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Content Placeholder 6" descr="C:\Users\ramya\Downloads\Untitled Diagram (5)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23132" y="1828800"/>
            <a:ext cx="897736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2362199" y="2368138"/>
            <a:ext cx="4286250" cy="16002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PREPROCESSING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 rot="10800000" flipV="1">
            <a:off x="2362200" y="4114801"/>
            <a:ext cx="4286250" cy="14478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BOUNDING BOX </a:t>
            </a:r>
            <a:endParaRPr lang="en-US" sz="1200" dirty="0" smtClean="0"/>
          </a:p>
          <a:p>
            <a:r>
              <a:rPr lang="en-US" sz="1200" dirty="0" smtClean="0"/>
              <a:t>TECHNIQUE </a:t>
            </a:r>
          </a:p>
          <a:p>
            <a:r>
              <a:rPr lang="en-US" sz="1200" dirty="0" smtClean="0"/>
              <a:t>&amp; </a:t>
            </a:r>
            <a:r>
              <a:rPr lang="en-US" sz="1200" dirty="0"/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25267373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Algorithm</a:t>
            </a:r>
            <a:endParaRPr lang="en-US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sz="1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Algorithm </a:t>
            </a:r>
            <a:endParaRPr lang="en-US" sz="1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1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Begin</a:t>
            </a:r>
            <a:endParaRPr lang="en-US" sz="1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1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Input: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Printed Kannada text document</a:t>
            </a:r>
          </a:p>
          <a:p>
            <a:pPr>
              <a:buNone/>
            </a:pPr>
            <a:r>
              <a:rPr lang="en-US" sz="1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Output: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Segmented lines</a:t>
            </a:r>
          </a:p>
          <a:p>
            <a:pPr>
              <a:buNone/>
            </a:pPr>
            <a:r>
              <a:rPr lang="en-US" sz="1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Method:</a:t>
            </a:r>
            <a:endParaRPr lang="en-US" sz="1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1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Step 1: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Convert the original image to gray scale.</a:t>
            </a:r>
          </a:p>
          <a:p>
            <a:pPr>
              <a:buNone/>
            </a:pPr>
            <a:r>
              <a:rPr lang="en-US" sz="1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Step 2: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Histogram is plotted and white spaces are found</a:t>
            </a:r>
          </a:p>
          <a:p>
            <a:pPr>
              <a:buNone/>
            </a:pPr>
            <a:r>
              <a:rPr lang="en-US" sz="1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Step 3: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find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centroids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of white gaps</a:t>
            </a:r>
          </a:p>
          <a:p>
            <a:pPr>
              <a:buNone/>
            </a:pPr>
            <a:r>
              <a:rPr lang="en-US" sz="1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Step 4: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Measurements of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centroids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is found using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regionprops</a:t>
            </a: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and  </a:t>
            </a:r>
          </a:p>
          <a:p>
            <a:pPr>
              <a:buNone/>
            </a:pPr>
            <a:r>
              <a:rPr lang="en-US" sz="1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lines are cropped using the measurements of </a:t>
            </a:r>
            <a:r>
              <a:rPr lang="en-US" sz="1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centroids</a:t>
            </a:r>
            <a:r>
              <a:rPr lang="en-US" sz="1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buNone/>
            </a:pPr>
            <a:r>
              <a:rPr lang="en-US" sz="1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End</a:t>
            </a:r>
            <a:endParaRPr lang="en-US" sz="1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1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endParaRPr lang="en-US" sz="1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44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Original Image with font style BRH 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Amerikannada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font size 26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45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Content Placeholder 6" descr="C:\Users\Prajna\AppData\Local\Microsoft\Windows\Temporary Internet Files\Content.Word\New Picture (1).bmp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00200"/>
            <a:ext cx="3492091" cy="429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Binary image and Extracted line</a:t>
            </a: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7" name="Content Placeholder 6" descr="C:\Users\Prajna\AppData\Local\Microsoft\Windows\Temporary Internet Files\Content.Word\New Picture.bmp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3219029" cy="429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Prajna\AppData\Local\Microsoft\Windows\Temporary Internet Files\Content.Word\New Picture (3).bmp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10000"/>
            <a:ext cx="5029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Original Image with font style BRH </a:t>
            </a:r>
            <a:r>
              <a:rPr lang="en-US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Srigandha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font size 25 and Extracted Line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47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Content Placeholder 6" descr="C:\Users\Prajna\AppData\Local\Microsoft\Windows\Temporary Internet Files\Content.Word\New Picture (2).bmp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3621831" cy="429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Prajna\AppData\Local\Microsoft\Windows\Temporary Internet Files\Content.Word\New Picture (1)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76600"/>
            <a:ext cx="4953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Comparative Study</a:t>
            </a:r>
            <a:endParaRPr lang="en-US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654215"/>
              </p:ext>
            </p:extLst>
          </p:nvPr>
        </p:nvGraphicFramePr>
        <p:xfrm>
          <a:off x="457200" y="1854200"/>
          <a:ext cx="8229600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502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Verdana"/>
                          <a:ea typeface="Calibri"/>
                          <a:cs typeface="Times New Roman"/>
                        </a:rPr>
                        <a:t>Author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Verdana"/>
                          <a:ea typeface="Calibri"/>
                          <a:cs typeface="Times New Roman"/>
                        </a:rPr>
                        <a:t>Segmentation Method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Verdana"/>
                          <a:ea typeface="Calibri"/>
                          <a:cs typeface="Times New Roman"/>
                        </a:rPr>
                        <a:t>Size of dataset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Verdana"/>
                          <a:ea typeface="Calibri"/>
                          <a:cs typeface="Times New Roman"/>
                        </a:rPr>
                        <a:t>Segmentation rate (%)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02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Verdana"/>
                          <a:ea typeface="Calibri"/>
                          <a:cs typeface="Times-Roman"/>
                        </a:rPr>
                        <a:t>R Sanjeev </a:t>
                      </a:r>
                      <a:r>
                        <a:rPr lang="en-US" sz="1200" dirty="0" err="1">
                          <a:latin typeface="Verdana"/>
                          <a:ea typeface="Calibri"/>
                          <a:cs typeface="Times-Roman"/>
                        </a:rPr>
                        <a:t>Kunte</a:t>
                      </a:r>
                      <a:r>
                        <a:rPr lang="en-US" sz="1200" dirty="0">
                          <a:latin typeface="Verdana"/>
                          <a:ea typeface="Calibri"/>
                          <a:cs typeface="Times New Roman"/>
                        </a:rPr>
                        <a:t> et al</a:t>
                      </a:r>
                      <a:r>
                        <a:rPr lang="en-US" sz="1200" dirty="0" smtClean="0">
                          <a:latin typeface="Verdana"/>
                          <a:ea typeface="Calibri"/>
                          <a:cs typeface="Times New Roman"/>
                        </a:rPr>
                        <a:t>.,[7]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Verdana"/>
                          <a:ea typeface="Calibri"/>
                          <a:cs typeface="Times New Roman"/>
                        </a:rPr>
                        <a:t>Horizontal Projection based approach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</a:t>
                      </a:r>
                      <a:endParaRPr lang="en-US" sz="12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Verdana"/>
                          <a:ea typeface="Calibri"/>
                          <a:cs typeface="Times New Roman"/>
                        </a:rPr>
                        <a:t>92</a:t>
                      </a:r>
                      <a:endParaRPr lang="en-US" sz="1200" dirty="0"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02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Verdana"/>
                          <a:ea typeface="Calibri"/>
                          <a:cs typeface="Times New Roman"/>
                        </a:rPr>
                        <a:t>Proposed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Verdana"/>
                          <a:ea typeface="Calibri"/>
                          <a:cs typeface="Times New Roman"/>
                        </a:rPr>
                        <a:t>Method 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Verdana"/>
                          <a:ea typeface="Calibri"/>
                          <a:cs typeface="Times New Roman"/>
                        </a:rPr>
                        <a:t>Horizontal Projection </a:t>
                      </a:r>
                      <a:r>
                        <a:rPr lang="en-US" sz="1200" dirty="0">
                          <a:latin typeface="Verdana"/>
                          <a:ea typeface="Calibri"/>
                          <a:cs typeface="Times New Roman"/>
                        </a:rPr>
                        <a:t>based approach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Verdana"/>
                          <a:ea typeface="Calibri"/>
                          <a:cs typeface="Times New Roman"/>
                        </a:rPr>
                        <a:t>35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Verdana"/>
                          <a:ea typeface="Calibri"/>
                          <a:cs typeface="Times New Roman"/>
                        </a:rPr>
                        <a:t>84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02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Verdana"/>
                          <a:ea typeface="Calibri"/>
                          <a:cs typeface="Times New Roman"/>
                        </a:rPr>
                        <a:t>Proposed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Verdana"/>
                          <a:ea typeface="Calibri"/>
                          <a:cs typeface="Times New Roman"/>
                        </a:rPr>
                        <a:t>Method 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Verdana"/>
                          <a:ea typeface="Calibri"/>
                          <a:cs typeface="Times New Roman"/>
                        </a:rPr>
                        <a:t>Morphological operations and projection profile based approach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Verdana"/>
                          <a:ea typeface="Calibri"/>
                          <a:cs typeface="Times New Roman"/>
                        </a:rPr>
                        <a:t>35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Verdana"/>
                          <a:ea typeface="Calibri"/>
                          <a:cs typeface="Times New Roman"/>
                        </a:rPr>
                        <a:t>86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02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Verdana"/>
                          <a:ea typeface="Calibri"/>
                          <a:cs typeface="Times New Roman"/>
                        </a:rPr>
                        <a:t>Proposed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Verdana"/>
                          <a:ea typeface="Calibri"/>
                          <a:cs typeface="Times New Roman"/>
                        </a:rPr>
                        <a:t>Method 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Verdana"/>
                          <a:ea typeface="Calibri"/>
                          <a:cs typeface="Times New Roman"/>
                        </a:rPr>
                        <a:t>Bounding Box based approach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Verdana"/>
                          <a:ea typeface="Calibri"/>
                          <a:cs typeface="Times New Roman"/>
                        </a:rPr>
                        <a:t>35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Verdana"/>
                          <a:ea typeface="Calibri"/>
                          <a:cs typeface="Times New Roman"/>
                        </a:rPr>
                        <a:t>80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48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Conclusion</a:t>
            </a:r>
            <a:endParaRPr lang="en-US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Accuracy obtained from the proposed method is reduced because we have considered different documents with different font sizes such as 15,25,28 and different font styles such as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kailasam,vijaya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etc.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the accuracy of line segmentation is less than the accuracy of word and character segmentation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reduces,eventually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the extracted characters will be misinterpreted  in OCR. 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20" y="908720"/>
            <a:ext cx="8751168" cy="1143000"/>
          </a:xfrm>
        </p:spPr>
        <p:txBody>
          <a:bodyPr>
            <a:normAutofit/>
          </a:bodyPr>
          <a:lstStyle/>
          <a:p>
            <a:pPr algn="ctr"/>
            <a:r>
              <a:rPr lang="en-IN" cap="none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Motivation </a:t>
            </a:r>
            <a:endParaRPr lang="en-IN" cap="none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8380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Efficient OCR systems for Kannada are one of the present day requirements.</a:t>
            </a: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I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Line segmentation is very important for further process.</a:t>
            </a:r>
          </a:p>
          <a:p>
            <a:pPr algn="just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many works are reported for Printed Kannada documents.</a:t>
            </a:r>
            <a:endParaRPr lang="en-IN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IN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362200" y="6400800"/>
            <a:ext cx="4495800" cy="216024"/>
          </a:xfrm>
        </p:spPr>
        <p:txBody>
          <a:bodyPr/>
          <a:lstStyle/>
          <a:p>
            <a:pPr lvl="0" algn="ctr"/>
            <a:r>
              <a:rPr lang="en-IN" sz="13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Department of Information Science </a:t>
            </a:r>
            <a:r>
              <a:rPr lang="en-IN" sz="13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Engg</a:t>
            </a:r>
            <a:r>
              <a:rPr lang="en-IN" sz="13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rPr>
              <a:t>.</a:t>
            </a:r>
            <a:endParaRPr lang="en-US" sz="13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ript MT Bold" pitchFamily="66" charset="0"/>
            </a:endParaRPr>
          </a:p>
          <a:p>
            <a:endParaRPr lang="en-IN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79512" y="6381328"/>
            <a:ext cx="2487488" cy="340147"/>
          </a:xfrm>
        </p:spPr>
        <p:txBody>
          <a:bodyPr/>
          <a:lstStyle/>
          <a:p>
            <a:pPr algn="l"/>
            <a:r>
              <a:rPr lang="en-I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  <a:endParaRPr lang="en-IN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20272" y="6453336"/>
            <a:ext cx="2123728" cy="404664"/>
          </a:xfrm>
        </p:spPr>
        <p:txBody>
          <a:bodyPr/>
          <a:lstStyle/>
          <a:p>
            <a:fld id="{CD3623AA-7DDB-4372-BDB0-96E04D6AC722}" type="slidenum">
              <a:rPr lang="en-IN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5</a:t>
            </a:fld>
            <a:endParaRPr lang="en-IN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Future Enhancements</a:t>
            </a:r>
            <a:endParaRPr lang="en-US" dirty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 of double column documents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Single document with different font styles and font sizes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Word and character extraction</a:t>
            </a:r>
          </a:p>
          <a:p>
            <a:pPr>
              <a:buNone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References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Nallapareddy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Priyanka,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Srikanta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Pal,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Ranju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Mandal “Line and Word  Segmentation Approach for Printed Documents”,</a:t>
            </a: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IJCA Special Issue on “Recent Trends in Image Processing and Pattern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Recognition”RTIPPR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2010.</a:t>
            </a:r>
          </a:p>
          <a:p>
            <a:pPr marL="0" indent="0">
              <a:buNone/>
            </a:pP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Sunanda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dixit,Suresh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Hosahalli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Narayana,Mahesh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Belur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“Kannada text line extraction based on energy minimization and skew correction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”.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3] B.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Gangamma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Srikanta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Murthy K,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Riddhi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J. Shah, Swati D V “Text Line Extraction from Palm Script Documents Using Morphological Approach”</a:t>
            </a:r>
          </a:p>
          <a:p>
            <a:pPr marL="0" indent="0">
              <a:buNone/>
            </a:pP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Vikas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Dongre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, Vijay H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Mankar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Devnagari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document segmentation using histogram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approach”.International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Journal of Computer Science, Engineering and Information Technology (IJCSEIT), Vol.1, No.3, August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2011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Alireza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Alaei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Nagabhushan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Umapada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Pal “A Benchmark Kannada Handwritten Document Dataset and its Segmentation” 2011 International Conference on Document Analysis and Recognition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415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Information Science </a:t>
            </a:r>
            <a:r>
              <a:rPr lang="en-IN" dirty="0" err="1" smtClean="0"/>
              <a:t>Engg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52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-2362201"/>
            <a:ext cx="8229600" cy="800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[6] U. Pal and B. B. Chaudhuri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Script Line Separation From Indian Multi-Script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Documents</a:t>
            </a:r>
            <a:r>
              <a:rPr lang="en-US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”.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Proc. 4</a:t>
            </a:r>
            <a:r>
              <a:rPr lang="en-US" sz="14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ICDAR.</a:t>
            </a:r>
          </a:p>
          <a:p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7] R. Sanjeev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Kunte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 R. D.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Sudhaker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Samuel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OCR system for printed Kannada text using Two-stage Multi-network classification approach employing Wavelet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features</a:t>
            </a:r>
            <a:r>
              <a:rPr lang="en-US" sz="1400" u="sng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”,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International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Conference on Computational Intelligence and Multimedia Applications 2007.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[8]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Mamatha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Hosalli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Ramappa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Srikantamurthy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Krishnamurthy “Skew Detection, Correction and Segmentation of Handwritten Kannada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Document”,International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Journal of Advanced Science and Technology Vol. 48, November, 2012.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[9]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M.RaviKumar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R.Pradeep,B.S.PuneethKumar,Prasad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Babu“A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Simple Text-line segmentation Method for Handwritten Documents”, IJCA Proceedings on National Conference on Advanced Computing and Communications 2012NCACC(1):46-61, August 2012.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[10] G. Louloudi1, B. Gatos, I.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Pratikakis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Halatsis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“Line And Word Segmentation of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HandwrittenDocuments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”,Proceedings of the1st International Conference on Frontiers in Handwriting Recognition (ICFHR), 247-252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492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[11]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M.Ravi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Kumar, R. Pradeep,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B.S.PuneethKumar,PrasadBabu“A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Simple Text-line segmentation Method for Handwritten Documents”, IJCA Proceedings on National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Conferecne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Advanced Computing and Communications 2012NCACC(1):46-61, August 2012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12]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Mamatha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 R, 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Srikantamurthy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 “Morphological Operations and Projection Profiles based Segmentation of Handwritten Kannada Document”</a:t>
            </a:r>
            <a:r>
              <a:rPr lang="en-US" sz="14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International Journal of Applied Information Systems (IJAIS) – ISSN : 2249-0868 Foundation of Computer Science FCS, New York, USA Volume 4– No.5,October 2012 – www.ijais.org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53</a:t>
            </a:fld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792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Paper Work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the work done for the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project,we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have written paper named- A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 of different Text Line Extraction Techniques for Multi-font and Multi-size Printed Kannada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Documents.</a:t>
            </a: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Uploaded to IJCA(</a:t>
            </a:r>
            <a:r>
              <a:rPr lang="en-US" sz="1600" dirty="0" smtClean="0"/>
              <a:t>International </a:t>
            </a:r>
            <a:r>
              <a:rPr lang="en-US" sz="1600" dirty="0"/>
              <a:t>Journal of Computer </a:t>
            </a:r>
            <a:r>
              <a:rPr lang="en-US" sz="1600" dirty="0" smtClean="0"/>
              <a:t>Applications) </a:t>
            </a:r>
            <a:r>
              <a:rPr lang="en-US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june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2015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May 2015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13122"/>
      </p:ext>
    </p:extLst>
  </p:cSld>
  <p:clrMapOvr>
    <a:masterClrMapping/>
  </p:clrMapOvr>
  <p:transition spd="slow">
    <p:wipe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7SEM\special topic\images\thank-you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762001"/>
            <a:ext cx="78486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Characteristics Of Kannada Script</a:t>
            </a:r>
            <a:b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Includes 16 vowels and 35 consonants </a:t>
            </a:r>
            <a:b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           </a:t>
            </a:r>
            <a:r>
              <a:rPr lang="en-US" sz="1800" dirty="0" smtClean="0"/>
              <a:t>Vowels </a:t>
            </a:r>
            <a:r>
              <a:rPr lang="en-US" sz="1800" dirty="0"/>
              <a:t>in Kannada script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    </a:t>
            </a:r>
            <a:r>
              <a:rPr lang="en-US" sz="1800" dirty="0" smtClean="0"/>
              <a:t>Consonants </a:t>
            </a:r>
            <a:r>
              <a:rPr lang="en-US" sz="1800" dirty="0"/>
              <a:t>in Kannada script</a:t>
            </a:r>
            <a:br>
              <a:rPr lang="en-US" sz="1800" dirty="0"/>
            </a:br>
            <a:r>
              <a:rPr lang="en-US" sz="1800" dirty="0"/>
              <a:t> </a:t>
            </a:r>
            <a:br>
              <a:rPr lang="en-US" sz="1800" dirty="0"/>
            </a:b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Dec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Information Science </a:t>
            </a:r>
            <a:r>
              <a:rPr lang="en-IN" dirty="0" err="1" smtClean="0"/>
              <a:t>Engg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Content Placeholder 10" descr="vowels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514600"/>
            <a:ext cx="24479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cons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962400"/>
            <a:ext cx="25146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0023008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    </a:t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Consonant-vowel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composite characters of first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consonant</a:t>
            </a:r>
            <a:b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</a:t>
            </a:r>
            <a:r>
              <a:rPr lang="en-US" sz="1800" b="1" dirty="0" smtClean="0"/>
              <a:t>Conjunct </a:t>
            </a:r>
            <a:r>
              <a:rPr lang="en-US" sz="1800" b="1" dirty="0"/>
              <a:t>Consonant (Subscript/</a:t>
            </a:r>
            <a:r>
              <a:rPr lang="en-US" sz="1800" b="1" dirty="0" err="1"/>
              <a:t>Vatthu</a:t>
            </a:r>
            <a:r>
              <a:rPr lang="en-US" sz="1800" b="1" dirty="0"/>
              <a:t>)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 Dec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8229600" cy="7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4191000"/>
            <a:ext cx="2657475" cy="89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4545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8" y="609600"/>
            <a:ext cx="8964488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31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Text Line Components</a:t>
            </a:r>
            <a:r>
              <a:rPr lang="en-IN" sz="3600" cap="none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IN" sz="3600" cap="none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IN" sz="3600" cap="none" dirty="0">
              <a:solidFill>
                <a:schemeClr val="accent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160"/>
            <a:ext cx="9144000" cy="6093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</a:pPr>
            <a:r>
              <a:rPr lang="en-IN" sz="1600" b="1" dirty="0" smtClean="0">
                <a:solidFill>
                  <a:srgbClr val="92D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</a:p>
          <a:p>
            <a:pPr algn="just">
              <a:buNone/>
            </a:pPr>
            <a:r>
              <a:rPr lang="en-IN" sz="1600" b="1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 algn="just">
              <a:buNone/>
            </a:pPr>
            <a:endParaRPr lang="en-IN" sz="1600" b="1" dirty="0" smtClean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</a:pPr>
            <a:endParaRPr lang="en-IN" sz="1600" b="1" dirty="0" smtClean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</a:pPr>
            <a:endParaRPr lang="en-IN" sz="1600" b="1" dirty="0" smtClean="0">
              <a:solidFill>
                <a:srgbClr val="92D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I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Baseline: fictitious line which follows and joins the lower part of the character bodies in a text line .</a:t>
            </a:r>
          </a:p>
          <a:p>
            <a:pPr algn="just"/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Upper line: fictitious line which joins the top of ascenders.</a:t>
            </a:r>
          </a:p>
          <a:p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I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Lower line: fictitious line which joins the bottom of </a:t>
            </a:r>
            <a:r>
              <a:rPr lang="en-IN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descenders</a:t>
            </a:r>
            <a:r>
              <a:rPr lang="en-IN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</a:pP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</a:pP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</a:pP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IN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IN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IN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438400" y="6408712"/>
            <a:ext cx="3903696" cy="337930"/>
          </a:xfrm>
        </p:spPr>
        <p:txBody>
          <a:bodyPr/>
          <a:lstStyle/>
          <a:p>
            <a:r>
              <a:rPr lang="en-IN" sz="1200" b="1" dirty="0">
                <a:latin typeface="Script MT Bold"/>
              </a:rPr>
              <a:t>Department of Information Science </a:t>
            </a:r>
            <a:r>
              <a:rPr lang="en-IN" sz="1200" b="1" dirty="0" err="1">
                <a:latin typeface="Script MT Bold"/>
              </a:rPr>
              <a:t>Engg</a:t>
            </a:r>
            <a:endParaRPr lang="en-IN" sz="1200" b="1" dirty="0">
              <a:latin typeface="Script MT Bold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07504" y="6408712"/>
            <a:ext cx="2448272" cy="332656"/>
          </a:xfrm>
        </p:spPr>
        <p:txBody>
          <a:bodyPr/>
          <a:lstStyle/>
          <a:p>
            <a:pPr algn="ctr"/>
            <a:r>
              <a:rPr lang="en-IN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11 May 2015</a:t>
            </a:r>
            <a:endParaRPr lang="en-IN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8264" y="6512768"/>
            <a:ext cx="1738536" cy="345232"/>
          </a:xfrm>
        </p:spPr>
        <p:txBody>
          <a:bodyPr/>
          <a:lstStyle/>
          <a:p>
            <a:fld id="{CD3623AA-7DDB-4372-BDB0-96E04D6AC722}" type="slidenum">
              <a:rPr lang="en-IN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8</a:t>
            </a:fld>
            <a:endParaRPr lang="en-IN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681913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87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Literature </a:t>
            </a:r>
            <a:r>
              <a:rPr lang="en-US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Survey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607492"/>
              </p:ext>
            </p:extLst>
          </p:nvPr>
        </p:nvGraphicFramePr>
        <p:xfrm>
          <a:off x="457200" y="1828800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Author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Of the Paper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Method Used For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Text Line Segmentation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Accuracy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Sanjeev Kunte and</a:t>
                      </a:r>
                    </a:p>
                    <a:p>
                      <a:r>
                        <a:rPr lang="pt-B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 D Sudakher</a:t>
                      </a:r>
                    </a:p>
                    <a:p>
                      <a:r>
                        <a:rPr lang="pt-B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Samuel</a:t>
                      </a:r>
                      <a:endParaRPr lang="en-IN" sz="12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An OCR system for printed Kannada text using Two-stage Multi-network classification approach employing Wavelet features</a:t>
                      </a:r>
                      <a:endParaRPr lang="en-US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Horizontal Projection</a:t>
                      </a:r>
                      <a:endParaRPr lang="en-US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92%</a:t>
                      </a:r>
                      <a:endParaRPr lang="en-US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Mamatha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H R and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Srikantamurthy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K </a:t>
                      </a:r>
                      <a:endParaRPr lang="en-US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Morphological Operations and Projection Profiles based Segmentation of Handwritten Kannada Document </a:t>
                      </a:r>
                      <a:endParaRPr lang="en-US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Morphological Operations and Projection Profiles </a:t>
                      </a:r>
                      <a:endParaRPr lang="en-US" sz="12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94.5%</a:t>
                      </a:r>
                      <a:endParaRPr lang="en-US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May   2015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315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TS10167455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501ADB-0687-4C08-ACC7-50606E233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TS101674556</Template>
  <TotalTime>0</TotalTime>
  <Words>1913</Words>
  <Application>Microsoft Office PowerPoint</Application>
  <PresentationFormat>On-screen Show (4:3)</PresentationFormat>
  <Paragraphs>478</Paragraphs>
  <Slides>55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TS101674556</vt:lpstr>
      <vt:lpstr>Project Status Report</vt:lpstr>
      <vt:lpstr>Agenda</vt:lpstr>
      <vt:lpstr>   Introduction </vt:lpstr>
      <vt:lpstr>Problem Definition</vt:lpstr>
      <vt:lpstr>Motivation </vt:lpstr>
      <vt:lpstr>            Characteristics Of Kannada Script   Includes 16 vowels and 35 consonants                                              Vowels in Kannada script                        Consonants in Kannada script     </vt:lpstr>
      <vt:lpstr>                          Consonant-vowel composite characters of first consonant                                    Conjunct Consonant (Subscript/Vatthu)     </vt:lpstr>
      <vt:lpstr> Text Line Components </vt:lpstr>
      <vt:lpstr>                  Literature Survey</vt:lpstr>
      <vt:lpstr>                       Data Set</vt:lpstr>
      <vt:lpstr>               Sample Documents  Original Image with font style BRHKannada and font size 22</vt:lpstr>
      <vt:lpstr> Original Image with font style BRHAmerikannda and font size 16</vt:lpstr>
      <vt:lpstr>Original Image with font style BRHBenguluru and font size18</vt:lpstr>
      <vt:lpstr>Original image with font style BRHkailasm and font size 18</vt:lpstr>
      <vt:lpstr>Original Image with font style BRHKannadaRN  and font size 7</vt:lpstr>
      <vt:lpstr>Original Image with font style BRHSrigandha and size   14   </vt:lpstr>
      <vt:lpstr>Original Image with font style BRHVijay and size 16</vt:lpstr>
      <vt:lpstr>System Design</vt:lpstr>
      <vt:lpstr>Data Flow Diagram</vt:lpstr>
      <vt:lpstr>    Preprocessing</vt:lpstr>
      <vt:lpstr>PowerPoint Presentation</vt:lpstr>
      <vt:lpstr>                          Example</vt:lpstr>
      <vt:lpstr>Original Image</vt:lpstr>
      <vt:lpstr>                         Gray Scale and Binary Image</vt:lpstr>
      <vt:lpstr>          Horizontal Projection Profile </vt:lpstr>
      <vt:lpstr>                       Algorithm  </vt:lpstr>
      <vt:lpstr>Horizontal Projection Profile              Boundary line                                                        </vt:lpstr>
      <vt:lpstr>       Original Image with font style BRH Amerikannada and font size 16   </vt:lpstr>
      <vt:lpstr>                           Gray Scale and Binary image</vt:lpstr>
      <vt:lpstr>Detected and Extracted line</vt:lpstr>
      <vt:lpstr>Original Image with font style BRH Kannada &amp; font size 22 and extracted line </vt:lpstr>
      <vt:lpstr>         Morphology Based Approach</vt:lpstr>
      <vt:lpstr>              Image Morphology</vt:lpstr>
      <vt:lpstr> Example                Binary Image              Erosion                  Dilation</vt:lpstr>
      <vt:lpstr>                            Erode and Dilated Image</vt:lpstr>
      <vt:lpstr>Algorithm</vt:lpstr>
      <vt:lpstr>Original Image with font  style BRH Kannada and font size 25  </vt:lpstr>
      <vt:lpstr>                                     Grayscale Image</vt:lpstr>
      <vt:lpstr>Binary image</vt:lpstr>
      <vt:lpstr>                             Eroded and Dilated image </vt:lpstr>
      <vt:lpstr>Detected and Extracted line</vt:lpstr>
      <vt:lpstr>Original Image with font style BRH kailasam,fontsize 20 and  Extracted line </vt:lpstr>
      <vt:lpstr>               Bounding Box Approach  Data flow diagram:</vt:lpstr>
      <vt:lpstr>Algorithm</vt:lpstr>
      <vt:lpstr>Original Image with font style BRH Amerikannada and font size 26 </vt:lpstr>
      <vt:lpstr>Binary image and Extracted line</vt:lpstr>
      <vt:lpstr>Original Image with font style BRH Srigandha, font size 25 and Extracted Line    </vt:lpstr>
      <vt:lpstr>Comparative Study</vt:lpstr>
      <vt:lpstr>                     Conclusion</vt:lpstr>
      <vt:lpstr>Future Enhancements</vt:lpstr>
      <vt:lpstr>References</vt:lpstr>
      <vt:lpstr>PowerPoint Presentation</vt:lpstr>
      <vt:lpstr>PowerPoint Presentation</vt:lpstr>
      <vt:lpstr>Paper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2011-05-31T17:09:10Z</dcterms:created>
  <dcterms:modified xsi:type="dcterms:W3CDTF">2015-05-11T08:25:25Z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