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42" r:id="rId5"/>
    <p:sldId id="359" r:id="rId6"/>
    <p:sldId id="373" r:id="rId7"/>
    <p:sldId id="382" r:id="rId8"/>
    <p:sldId id="375" r:id="rId9"/>
    <p:sldId id="383" r:id="rId10"/>
    <p:sldId id="365" r:id="rId11"/>
    <p:sldId id="376" r:id="rId12"/>
    <p:sldId id="377" r:id="rId13"/>
    <p:sldId id="380" r:id="rId14"/>
    <p:sldId id="3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showGuides="1">
      <p:cViewPr varScale="1">
        <p:scale>
          <a:sx n="78" d="100"/>
          <a:sy n="78" d="100"/>
        </p:scale>
        <p:origin x="835"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11/25/2024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154320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279937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397141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latin typeface="Söhne"/>
              </a:rPr>
              <a:t>Strategic Alignment:</a:t>
            </a:r>
            <a:r>
              <a:rPr lang="en-US" b="0" i="0" dirty="0">
                <a:solidFill>
                  <a:srgbClr val="ECECEC"/>
                </a:solidFill>
                <a:effectLst/>
                <a:latin typeface="Söhne"/>
              </a:rPr>
              <a:t> One of the most rewarding moments was when we successfully aligned Amazon Fresh's mobile app development strategy with the unique demands of the Indian market. It was gratifying to see how our efforts to prioritize a seamless user experience, integrate AI-powered recommendations, and establish partnerships with local suppliers resonated with India's digital landscape and consumer preferences.</a:t>
            </a:r>
          </a:p>
          <a:p>
            <a:pPr algn="l">
              <a:buFont typeface="+mj-lt"/>
              <a:buAutoNum type="arabicPeriod"/>
            </a:pPr>
            <a:r>
              <a:rPr lang="en-US" b="1" i="0" dirty="0">
                <a:solidFill>
                  <a:srgbClr val="ECECEC"/>
                </a:solidFill>
                <a:effectLst/>
                <a:latin typeface="Söhne"/>
              </a:rPr>
              <a:t>Cross-Functional Collaboration:</a:t>
            </a:r>
            <a:r>
              <a:rPr lang="en-US" b="0" i="0" dirty="0">
                <a:solidFill>
                  <a:srgbClr val="ECECEC"/>
                </a:solidFill>
                <a:effectLst/>
                <a:latin typeface="Söhne"/>
              </a:rPr>
              <a:t> Witnessing the synergy among our cross-functional team members was truly inspiring. From the project manager to the UX/UI design lead, everyone brought their expertise to the table, contributing to the project's success. It was rewarding to see how effective collaboration and communication led to innovative solutions and accelerated project milestones.</a:t>
            </a:r>
          </a:p>
          <a:p>
            <a:pPr algn="l">
              <a:buFont typeface="+mj-lt"/>
              <a:buAutoNum type="arabicPeriod"/>
            </a:pPr>
            <a:r>
              <a:rPr lang="en-US" b="1" i="0" dirty="0">
                <a:solidFill>
                  <a:srgbClr val="ECECEC"/>
                </a:solidFill>
                <a:effectLst/>
                <a:latin typeface="Söhne"/>
              </a:rPr>
              <a:t>Market Readiness:</a:t>
            </a:r>
            <a:r>
              <a:rPr lang="en-US" b="0" i="0" dirty="0">
                <a:solidFill>
                  <a:srgbClr val="ECECEC"/>
                </a:solidFill>
                <a:effectLst/>
                <a:latin typeface="Söhne"/>
              </a:rPr>
              <a:t> As we approached the beta launch phase, seeing the Amazon Fresh mobile app take shape and come to life was a significant victory. Our rigorous testing and iterative development process ensured that the app was ready to meet the diverse needs of Indian consumers, even in low-bandwidth areas. Achieving this level of readiness instilled confidence in our ability to deliver a product that would make a meaningful impact in the Indian online grocery sector</a:t>
            </a:r>
          </a:p>
          <a:p>
            <a:pPr algn="l"/>
            <a:r>
              <a:rPr lang="en-US" b="1" i="0" dirty="0">
                <a:solidFill>
                  <a:srgbClr val="ECECEC"/>
                </a:solidFill>
                <a:effectLst/>
                <a:latin typeface="Söhne"/>
              </a:rPr>
              <a:t>Challenges Addressed:</a:t>
            </a:r>
            <a:endParaRPr lang="en-US" b="0" i="0" dirty="0">
              <a:solidFill>
                <a:srgbClr val="ECECEC"/>
              </a:solidFill>
              <a:effectLst/>
              <a:latin typeface="Söhne"/>
            </a:endParaRPr>
          </a:p>
          <a:p>
            <a:pPr algn="l">
              <a:buFont typeface="+mj-lt"/>
              <a:buAutoNum type="arabicPeriod"/>
            </a:pPr>
            <a:r>
              <a:rPr lang="en-US" b="1" i="0" dirty="0">
                <a:solidFill>
                  <a:srgbClr val="ECECEC"/>
                </a:solidFill>
                <a:effectLst/>
                <a:latin typeface="Söhne"/>
              </a:rPr>
              <a:t>Aggressive Timelines:</a:t>
            </a:r>
            <a:r>
              <a:rPr lang="en-US" b="0" i="0" dirty="0">
                <a:solidFill>
                  <a:srgbClr val="ECECEC"/>
                </a:solidFill>
                <a:effectLst/>
                <a:latin typeface="Söhne"/>
              </a:rPr>
              <a:t> One of the significant challenges we faced was the aggressive timeline set for the project. Balancing the need for speed with the quality of deliverables required meticulous planning and effective resource management. Addressing this challenge involved constant communication, prioritization of tasks, and a willingness to adapt to changing circumstances.</a:t>
            </a:r>
          </a:p>
          <a:p>
            <a:pPr algn="l">
              <a:buFont typeface="+mj-lt"/>
              <a:buAutoNum type="arabicPeriod"/>
            </a:pPr>
            <a:r>
              <a:rPr lang="en-US" b="1" i="0" dirty="0">
                <a:solidFill>
                  <a:srgbClr val="ECECEC"/>
                </a:solidFill>
                <a:effectLst/>
                <a:latin typeface="Söhne"/>
              </a:rPr>
              <a:t>Cultural Sensitivity:</a:t>
            </a:r>
            <a:r>
              <a:rPr lang="en-US" b="0" i="0" dirty="0">
                <a:solidFill>
                  <a:srgbClr val="ECECEC"/>
                </a:solidFill>
                <a:effectLst/>
                <a:latin typeface="Söhne"/>
              </a:rPr>
              <a:t> Adapting Amazon Fresh's mobile app to the diverse cultural landscape of India presented another significant challenge. From language translations to payment method choices, we had to ensure that every aspect of the app resonated with Indian consumers. Overcoming this challenge involved working closely with cultural experts and conducting extensive market research to gain insights into local preferences and behaviors.</a:t>
            </a:r>
          </a:p>
          <a:p>
            <a:pPr algn="l">
              <a:buFont typeface="+mj-lt"/>
              <a:buAutoNum type="arabicPeriod"/>
            </a:pPr>
            <a:r>
              <a:rPr lang="en-US" b="1" i="0" dirty="0">
                <a:solidFill>
                  <a:srgbClr val="ECECEC"/>
                </a:solidFill>
                <a:effectLst/>
                <a:latin typeface="Söhne"/>
              </a:rPr>
              <a:t>Logistical Complexities:</a:t>
            </a:r>
            <a:r>
              <a:rPr lang="en-US" b="0" i="0" dirty="0">
                <a:solidFill>
                  <a:srgbClr val="ECECEC"/>
                </a:solidFill>
                <a:effectLst/>
                <a:latin typeface="Söhne"/>
              </a:rPr>
              <a:t> Efficient and reliable delivery in tier 2 cities posed a logistical challenge that required careful planning and execution. Addressing this challenge involved strategic investments in logistics and infrastructure tailored to these new markets. Learning from competitors' experiences and leveraging Amazon's robust logistics network enabled us to navigate these complexities and ensure a smooth launch</a:t>
            </a:r>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71248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800"/>
            <a:ext cx="12191998" cy="1951839"/>
          </a:xfrm>
        </p:spPr>
        <p:txBody>
          <a:bodyPr anchor="b"/>
          <a:lstStyle/>
          <a:p>
            <a:r>
              <a:rPr lang="en-US" sz="1800" dirty="0">
                <a:effectLst/>
                <a:latin typeface="Times New Roman" panose="02020603050405020304" pitchFamily="18" charset="0"/>
                <a:ea typeface="SimSun" panose="02010600030101010101" pitchFamily="2" charset="-122"/>
              </a:rPr>
              <a:t>Amazon Fresh Mobile App Development &amp; India Launch</a:t>
            </a:r>
            <a:endParaRPr lang="en-US" dirty="0"/>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0" y="2980162"/>
            <a:ext cx="12191997" cy="3392645"/>
          </a:xfrm>
        </p:spPr>
        <p:txBody>
          <a:bodyPr/>
          <a:lstStyle/>
          <a:p>
            <a:r>
              <a:rPr lang="en-IN" dirty="0"/>
              <a:t>PLANNING MGMT SOFTWARE PROJECT</a:t>
            </a:r>
          </a:p>
          <a:p>
            <a:br>
              <a:rPr lang="en-US" dirty="0"/>
            </a:br>
            <a:endParaRPr lang="en-US" sz="1800" kern="1400" dirty="0">
              <a:effectLst/>
              <a:latin typeface="Times New Roman" panose="02020603050405020304" pitchFamily="18" charset="0"/>
              <a:ea typeface="SimSun" panose="02010600030101010101" pitchFamily="2" charset="-122"/>
            </a:endParaRPr>
          </a:p>
          <a:p>
            <a:br>
              <a:rPr lang="en-US" sz="1800" kern="1400" dirty="0">
                <a:latin typeface="Times New Roman" panose="02020603050405020304" pitchFamily="18" charset="0"/>
                <a:ea typeface="SimSun" panose="02010600030101010101" pitchFamily="2" charset="-122"/>
              </a:rPr>
            </a:br>
            <a:endParaRPr lang="en-US" dirty="0"/>
          </a:p>
        </p:txBody>
      </p:sp>
    </p:spTree>
    <p:extLst>
      <p:ext uri="{BB962C8B-B14F-4D97-AF65-F5344CB8AC3E}">
        <p14:creationId xmlns:p14="http://schemas.microsoft.com/office/powerpoint/2010/main" val="2498031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b="1" i="0" dirty="0">
                <a:solidFill>
                  <a:srgbClr val="ECECEC"/>
                </a:solidFill>
                <a:effectLst/>
                <a:latin typeface="Söhne"/>
              </a:rPr>
              <a:t>Course Retrospection</a:t>
            </a:r>
            <a:br>
              <a:rPr lang="en-US" b="1" i="0" dirty="0">
                <a:solidFill>
                  <a:srgbClr val="ECECEC"/>
                </a:solidFill>
                <a:effectLst/>
                <a:latin typeface="Söhne"/>
              </a:rPr>
            </a:b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10" name="TextBox 9">
            <a:extLst>
              <a:ext uri="{FF2B5EF4-FFF2-40B4-BE49-F238E27FC236}">
                <a16:creationId xmlns:a16="http://schemas.microsoft.com/office/drawing/2014/main" id="{941495EB-6A8F-E247-CB6C-F06F0BBC6B6F}"/>
              </a:ext>
            </a:extLst>
          </p:cNvPr>
          <p:cNvSpPr txBox="1"/>
          <p:nvPr/>
        </p:nvSpPr>
        <p:spPr>
          <a:xfrm>
            <a:off x="733561" y="2119762"/>
            <a:ext cx="10515601" cy="4801314"/>
          </a:xfrm>
          <a:prstGeom prst="rect">
            <a:avLst/>
          </a:prstGeom>
          <a:noFill/>
        </p:spPr>
        <p:txBody>
          <a:bodyPr wrap="square" rtlCol="0">
            <a:spAutoFit/>
          </a:bodyPr>
          <a:lstStyle/>
          <a:p>
            <a:r>
              <a:rPr lang="en-US" b="1" i="0" u="sng" dirty="0">
                <a:solidFill>
                  <a:srgbClr val="ECECEC"/>
                </a:solidFill>
                <a:effectLst/>
                <a:latin typeface="Söhne"/>
              </a:rPr>
              <a:t>ALTERATIONS:</a:t>
            </a:r>
            <a:r>
              <a:rPr lang="en-US" b="0" i="0" u="sng" dirty="0">
                <a:solidFill>
                  <a:srgbClr val="ECECEC"/>
                </a:solidFill>
                <a:effectLst/>
                <a:latin typeface="Söhne"/>
              </a:rPr>
              <a:t> </a:t>
            </a:r>
          </a:p>
          <a:p>
            <a:pPr marL="285750" indent="-285750">
              <a:buFont typeface="Arial" panose="020B0604020202020204" pitchFamily="34" charset="0"/>
              <a:buChar char="•"/>
            </a:pPr>
            <a:r>
              <a:rPr lang="en-US" b="0" i="0" dirty="0">
                <a:solidFill>
                  <a:srgbClr val="ECECEC"/>
                </a:solidFill>
                <a:effectLst/>
                <a:latin typeface="Calibri Light" panose="020F0302020204030204" pitchFamily="34" charset="0"/>
                <a:cs typeface="Calibri Light" panose="020F0302020204030204" pitchFamily="34" charset="0"/>
              </a:rPr>
              <a:t>If given the chance to revisit this course, I would allocate more dedicated time and resources towards budget management training and exercises. </a:t>
            </a:r>
          </a:p>
          <a:p>
            <a:endParaRPr lang="en-US" b="0" i="0" dirty="0">
              <a:solidFill>
                <a:srgbClr val="ECECEC"/>
              </a:solidFill>
              <a:effectLst/>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solidFill>
                  <a:srgbClr val="ECECEC"/>
                </a:solidFill>
                <a:latin typeface="Calibri Light" panose="020F0302020204030204" pitchFamily="34" charset="0"/>
                <a:cs typeface="Calibri Light" panose="020F0302020204030204" pitchFamily="34" charset="0"/>
              </a:rPr>
              <a:t>I</a:t>
            </a:r>
            <a:r>
              <a:rPr lang="en-US" b="0" i="0" dirty="0">
                <a:solidFill>
                  <a:srgbClr val="ECECEC"/>
                </a:solidFill>
                <a:effectLst/>
                <a:latin typeface="Calibri Light" panose="020F0302020204030204" pitchFamily="34" charset="0"/>
                <a:cs typeface="Calibri Light" panose="020F0302020204030204" pitchFamily="34" charset="0"/>
              </a:rPr>
              <a:t>ntegrating guest lectures or workshops led by finance professionals could offer valuable insights into budget forecasting, variance analysis, and financial decision-making in project management.</a:t>
            </a:r>
          </a:p>
          <a:p>
            <a:endParaRPr lang="en-US" dirty="0">
              <a:solidFill>
                <a:srgbClr val="ECECEC"/>
              </a:solidFill>
              <a:latin typeface="Söhne"/>
            </a:endParaRPr>
          </a:p>
          <a:p>
            <a:r>
              <a:rPr lang="en-US" b="1" i="0" u="sng" dirty="0">
                <a:solidFill>
                  <a:srgbClr val="ECECEC"/>
                </a:solidFill>
                <a:effectLst/>
                <a:latin typeface="Söhne"/>
              </a:rPr>
              <a:t>RETENTIONS:</a:t>
            </a:r>
          </a:p>
          <a:p>
            <a:pPr marL="285750" indent="-285750">
              <a:buFont typeface="Arial" panose="020B0604020202020204" pitchFamily="34" charset="0"/>
              <a:buChar char="•"/>
            </a:pPr>
            <a:r>
              <a:rPr lang="en-US" b="0" i="0" dirty="0">
                <a:solidFill>
                  <a:srgbClr val="ECECEC"/>
                </a:solidFill>
                <a:effectLst/>
                <a:latin typeface="Calibri Light" panose="020F0302020204030204" pitchFamily="34" charset="0"/>
                <a:cs typeface="Calibri Light" panose="020F0302020204030204" pitchFamily="34" charset="0"/>
              </a:rPr>
              <a:t>Despite the deviation from my initial expectations, I would retain the course's emphasis on practical application and real-world scenarios. </a:t>
            </a:r>
          </a:p>
          <a:p>
            <a:pPr marL="285750" indent="-285750">
              <a:buFont typeface="Arial" panose="020B0604020202020204" pitchFamily="34" charset="0"/>
              <a:buChar char="•"/>
            </a:pPr>
            <a:endParaRPr lang="en-US" b="0" i="0" dirty="0">
              <a:solidFill>
                <a:srgbClr val="ECECEC"/>
              </a:solidFill>
              <a:effectLst/>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solidFill>
                  <a:srgbClr val="ECECEC"/>
                </a:solidFill>
                <a:effectLst/>
                <a:latin typeface="Calibri Light" panose="020F0302020204030204" pitchFamily="34" charset="0"/>
                <a:cs typeface="Calibri Light" panose="020F0302020204030204" pitchFamily="34" charset="0"/>
              </a:rPr>
              <a:t>The holistic approach to project management, encompassing technical, financial, and strategic aspects, proved invaluable in preparing students for the complexities of managing projects in dynamic business environments. </a:t>
            </a:r>
          </a:p>
          <a:p>
            <a:pPr marL="285750" indent="-285750">
              <a:buFont typeface="Arial" panose="020B0604020202020204" pitchFamily="34" charset="0"/>
              <a:buChar char="•"/>
            </a:pPr>
            <a:endParaRPr lang="en-US" dirty="0">
              <a:solidFill>
                <a:srgbClr val="ECECEC"/>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0" i="0" dirty="0">
                <a:solidFill>
                  <a:srgbClr val="ECECEC"/>
                </a:solidFill>
                <a:effectLst/>
                <a:latin typeface="Calibri Light" panose="020F0302020204030204" pitchFamily="34" charset="0"/>
                <a:cs typeface="Calibri Light" panose="020F0302020204030204" pitchFamily="34" charset="0"/>
              </a:rPr>
              <a:t>Furthermore, maintaining a balance between theoretical concepts and hands-on learning experiences remains essential for cultivating well-rounded project management professionals.</a:t>
            </a:r>
            <a:endParaRPr lang="en-US" u="sng"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96952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b="1" i="0" dirty="0">
                <a:solidFill>
                  <a:srgbClr val="ECECEC"/>
                </a:solidFill>
                <a:effectLst/>
                <a:latin typeface="Söhne"/>
              </a:rPr>
              <a:t>Guidance for Aspiring Students</a:t>
            </a:r>
            <a:br>
              <a:rPr lang="en-US" b="1" i="0" dirty="0">
                <a:solidFill>
                  <a:srgbClr val="ECECEC"/>
                </a:solidFill>
                <a:effectLst/>
                <a:latin typeface="Söhne"/>
              </a:rPr>
            </a:br>
            <a:br>
              <a:rPr lang="en-US" b="1" i="0" dirty="0">
                <a:solidFill>
                  <a:srgbClr val="ECECEC"/>
                </a:solidFill>
                <a:effectLst/>
                <a:latin typeface="Söhne"/>
              </a:rPr>
            </a:b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
        <p:nvSpPr>
          <p:cNvPr id="10" name="TextBox 9">
            <a:extLst>
              <a:ext uri="{FF2B5EF4-FFF2-40B4-BE49-F238E27FC236}">
                <a16:creationId xmlns:a16="http://schemas.microsoft.com/office/drawing/2014/main" id="{941495EB-6A8F-E247-CB6C-F06F0BBC6B6F}"/>
              </a:ext>
            </a:extLst>
          </p:cNvPr>
          <p:cNvSpPr txBox="1"/>
          <p:nvPr/>
        </p:nvSpPr>
        <p:spPr>
          <a:xfrm>
            <a:off x="733561" y="1987877"/>
            <a:ext cx="10515601" cy="5078313"/>
          </a:xfrm>
          <a:prstGeom prst="rect">
            <a:avLst/>
          </a:prstGeom>
          <a:noFill/>
        </p:spPr>
        <p:txBody>
          <a:bodyPr wrap="square" rtlCol="0">
            <a:spAutoFit/>
          </a:bodyPr>
          <a:lstStyle/>
          <a:p>
            <a:pPr algn="l"/>
            <a:r>
              <a:rPr lang="en-US" b="1" i="0" u="sng" dirty="0">
                <a:solidFill>
                  <a:srgbClr val="ECECEC"/>
                </a:solidFill>
                <a:effectLst/>
                <a:latin typeface="Calibri Light" panose="020F0302020204030204" pitchFamily="34" charset="0"/>
                <a:cs typeface="Calibri Light" panose="020F0302020204030204" pitchFamily="34" charset="0"/>
              </a:rPr>
              <a:t>Making a Choice</a:t>
            </a:r>
            <a:r>
              <a:rPr lang="en-US" b="1" i="0" dirty="0">
                <a:solidFill>
                  <a:srgbClr val="ECECEC"/>
                </a:solidFill>
                <a:effectLst/>
                <a:latin typeface="Calibri Light" panose="020F0302020204030204" pitchFamily="34" charset="0"/>
                <a:cs typeface="Calibri Light" panose="020F0302020204030204" pitchFamily="34" charset="0"/>
              </a:rPr>
              <a:t>:</a:t>
            </a:r>
            <a:r>
              <a:rPr lang="en-US" b="0" i="0" dirty="0">
                <a:solidFill>
                  <a:srgbClr val="ECECEC"/>
                </a:solidFill>
                <a:effectLst/>
                <a:latin typeface="Calibri Light" panose="020F0302020204030204" pitchFamily="34" charset="0"/>
                <a:cs typeface="Calibri Light" panose="020F0302020204030204" pitchFamily="34" charset="0"/>
              </a:rPr>
              <a:t> </a:t>
            </a:r>
          </a:p>
          <a:p>
            <a:pPr algn="l"/>
            <a:endParaRPr lang="en-US" b="0" i="0" dirty="0">
              <a:solidFill>
                <a:srgbClr val="ECECEC"/>
              </a:solidFill>
              <a:effectLst/>
              <a:latin typeface="Calibri Light" panose="020F0302020204030204" pitchFamily="34" charset="0"/>
              <a:cs typeface="Calibri Light" panose="020F0302020204030204" pitchFamily="34" charset="0"/>
            </a:endParaRPr>
          </a:p>
          <a:p>
            <a:pPr algn="l"/>
            <a:r>
              <a:rPr lang="en-US" b="0" i="0" dirty="0">
                <a:solidFill>
                  <a:srgbClr val="ECECEC"/>
                </a:solidFill>
                <a:effectLst/>
                <a:latin typeface="Calibri Light" panose="020F0302020204030204" pitchFamily="34" charset="0"/>
                <a:cs typeface="Calibri Light" panose="020F0302020204030204" pitchFamily="34" charset="0"/>
              </a:rPr>
              <a:t>Consider your interest in project management and your readiness for hands-on learning. Evaluate if you're prepared to navigate complex project dynamics and engage in real-world scenarios.</a:t>
            </a:r>
          </a:p>
          <a:p>
            <a:pPr algn="l"/>
            <a:endParaRPr lang="en-US" b="1" i="0" dirty="0">
              <a:solidFill>
                <a:srgbClr val="ECECEC"/>
              </a:solidFill>
              <a:effectLst/>
              <a:latin typeface="Calibri Light" panose="020F0302020204030204" pitchFamily="34" charset="0"/>
              <a:cs typeface="Calibri Light" panose="020F0302020204030204" pitchFamily="34" charset="0"/>
            </a:endParaRPr>
          </a:p>
          <a:p>
            <a:pPr algn="l"/>
            <a:endParaRPr lang="en-US" b="1" dirty="0">
              <a:solidFill>
                <a:srgbClr val="ECECEC"/>
              </a:solidFill>
              <a:latin typeface="Calibri Light" panose="020F0302020204030204" pitchFamily="34" charset="0"/>
              <a:cs typeface="Calibri Light" panose="020F0302020204030204" pitchFamily="34" charset="0"/>
            </a:endParaRPr>
          </a:p>
          <a:p>
            <a:pPr algn="l"/>
            <a:r>
              <a:rPr lang="en-US" b="1" i="0" u="sng" dirty="0">
                <a:solidFill>
                  <a:srgbClr val="ECECEC"/>
                </a:solidFill>
                <a:effectLst/>
                <a:latin typeface="Calibri Light" panose="020F0302020204030204" pitchFamily="34" charset="0"/>
                <a:cs typeface="Calibri Light" panose="020F0302020204030204" pitchFamily="34" charset="0"/>
              </a:rPr>
              <a:t>Preparation: </a:t>
            </a:r>
          </a:p>
          <a:p>
            <a:pPr algn="l"/>
            <a:endParaRPr lang="en-US" b="0" i="0" dirty="0">
              <a:solidFill>
                <a:srgbClr val="ECECEC"/>
              </a:solidFill>
              <a:effectLst/>
              <a:latin typeface="Calibri Light" panose="020F0302020204030204" pitchFamily="34" charset="0"/>
              <a:cs typeface="Calibri Light" panose="020F0302020204030204" pitchFamily="34" charset="0"/>
            </a:endParaRPr>
          </a:p>
          <a:p>
            <a:pPr algn="l"/>
            <a:r>
              <a:rPr lang="en-US" b="0" i="0" dirty="0">
                <a:solidFill>
                  <a:srgbClr val="ECECEC"/>
                </a:solidFill>
                <a:effectLst/>
                <a:latin typeface="Calibri Light" panose="020F0302020204030204" pitchFamily="34" charset="0"/>
                <a:cs typeface="Calibri Light" panose="020F0302020204030204" pitchFamily="34" charset="0"/>
              </a:rPr>
              <a:t>Familiarize yourself with project management fundamentals and technical skills. Strengthen your communication, problem-solving, and critical thinking abilities, as they are crucial for success in project management roles.</a:t>
            </a:r>
          </a:p>
          <a:p>
            <a:pPr algn="l"/>
            <a:endParaRPr lang="en-US" b="1" i="0" dirty="0">
              <a:solidFill>
                <a:srgbClr val="ECECEC"/>
              </a:solidFill>
              <a:effectLst/>
              <a:latin typeface="Calibri Light" panose="020F0302020204030204" pitchFamily="34" charset="0"/>
              <a:cs typeface="Calibri Light" panose="020F0302020204030204" pitchFamily="34" charset="0"/>
            </a:endParaRPr>
          </a:p>
          <a:p>
            <a:pPr algn="l"/>
            <a:r>
              <a:rPr lang="en-US" b="1" i="0" u="sng" dirty="0">
                <a:solidFill>
                  <a:srgbClr val="ECECEC"/>
                </a:solidFill>
                <a:effectLst/>
                <a:latin typeface="Calibri Light" panose="020F0302020204030204" pitchFamily="34" charset="0"/>
                <a:cs typeface="Calibri Light" panose="020F0302020204030204" pitchFamily="34" charset="0"/>
              </a:rPr>
              <a:t>Proceeding: </a:t>
            </a:r>
          </a:p>
          <a:p>
            <a:pPr algn="l"/>
            <a:endParaRPr lang="en-US" b="1" i="0" u="sng" dirty="0">
              <a:solidFill>
                <a:srgbClr val="ECECEC"/>
              </a:solidFill>
              <a:effectLst/>
              <a:latin typeface="Calibri Light" panose="020F0302020204030204" pitchFamily="34" charset="0"/>
              <a:cs typeface="Calibri Light" panose="020F0302020204030204" pitchFamily="34" charset="0"/>
            </a:endParaRPr>
          </a:p>
          <a:p>
            <a:pPr algn="l"/>
            <a:r>
              <a:rPr lang="en-US" b="0" i="0" dirty="0">
                <a:solidFill>
                  <a:srgbClr val="ECECEC"/>
                </a:solidFill>
                <a:effectLst/>
                <a:latin typeface="Calibri Light" panose="020F0302020204030204" pitchFamily="34" charset="0"/>
                <a:cs typeface="Calibri Light" panose="020F0302020204030204" pitchFamily="34" charset="0"/>
              </a:rPr>
              <a:t>Actively participate in discussions, case studies, and practical exercises to apply theoretical concepts to real-world situations. Seek mentorship from faculty or industry professionals and leverage networking opportunities to expand your knowledge and enhance your career prospects in project management.</a:t>
            </a:r>
          </a:p>
          <a:p>
            <a:endParaRPr lang="en-US" u="sng"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9141799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sz="3200" kern="1400" dirty="0">
                <a:latin typeface="Times New Roman" panose="02020603050405020304" pitchFamily="18" charset="0"/>
                <a:ea typeface="SimSun" panose="02010600030101010101" pitchFamily="2" charset="-122"/>
              </a:rPr>
              <a:t>Team members:</a:t>
            </a:r>
            <a:br>
              <a:rPr lang="en-US" sz="3200" u="sng" kern="1400" dirty="0">
                <a:latin typeface="Times New Roman" panose="02020603050405020304" pitchFamily="18" charset="0"/>
                <a:ea typeface="SimSun" panose="02010600030101010101" pitchFamily="2" charset="-122"/>
              </a:rPr>
            </a:br>
            <a:endParaRPr lang="en-US" dirty="0"/>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400" cap="all" spc="600" normalizeH="0" baseline="0" noProof="0" dirty="0">
                <a:ln>
                  <a:noFill/>
                </a:ln>
                <a:solidFill>
                  <a:srgbClr val="73EBF9"/>
                </a:solidFill>
                <a:effectLst/>
                <a:uLnTx/>
                <a:uFillTx/>
                <a:latin typeface="Times New Roman" panose="02020603050405020304" pitchFamily="18" charset="0"/>
                <a:ea typeface="SimSun" panose="02010600030101010101" pitchFamily="2" charset="-122"/>
                <a:cs typeface="Biome Light" panose="020B0303030204020804" pitchFamily="34" charset="0"/>
              </a:rPr>
              <a:t>Kodanda Ramu Yanamalachintala</a:t>
            </a:r>
          </a:p>
          <a:p>
            <a:endParaRPr lang="en-US" dirty="0"/>
          </a:p>
        </p:txBody>
      </p:sp>
    </p:spTree>
    <p:extLst>
      <p:ext uri="{BB962C8B-B14F-4D97-AF65-F5344CB8AC3E}">
        <p14:creationId xmlns:p14="http://schemas.microsoft.com/office/powerpoint/2010/main" val="146015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687618"/>
          </a:xfrm>
        </p:spPr>
        <p:txBody>
          <a:bodyPr/>
          <a:lstStyle/>
          <a:p>
            <a:r>
              <a:rPr lang="en-US" dirty="0"/>
              <a:t>introduction</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TextBox 4">
            <a:extLst>
              <a:ext uri="{FF2B5EF4-FFF2-40B4-BE49-F238E27FC236}">
                <a16:creationId xmlns:a16="http://schemas.microsoft.com/office/drawing/2014/main" id="{9257BC3F-9D38-D382-47CE-6EDCE0BB693F}"/>
              </a:ext>
            </a:extLst>
          </p:cNvPr>
          <p:cNvSpPr txBox="1"/>
          <p:nvPr/>
        </p:nvSpPr>
        <p:spPr>
          <a:xfrm>
            <a:off x="587230" y="3183300"/>
            <a:ext cx="10888911" cy="2308324"/>
          </a:xfrm>
          <a:prstGeom prst="rect">
            <a:avLst/>
          </a:prstGeom>
          <a:noFill/>
        </p:spPr>
        <p:txBody>
          <a:bodyPr wrap="square" rtlCol="0">
            <a:spAutoFit/>
          </a:bodyPr>
          <a:lstStyle/>
          <a:p>
            <a:r>
              <a:rPr lang="en-US" sz="1600" u="sng" dirty="0">
                <a:solidFill>
                  <a:schemeClr val="bg1"/>
                </a:solidFill>
                <a:latin typeface="Times New Roman" panose="02020603050405020304" pitchFamily="18" charset="0"/>
                <a:cs typeface="Times New Roman" panose="02020603050405020304" pitchFamily="18" charset="0"/>
              </a:rPr>
              <a:t>PROJECT OBJECTIVE </a:t>
            </a:r>
            <a:r>
              <a:rPr lang="en-US" sz="2000" u="sng" dirty="0">
                <a:solidFill>
                  <a:schemeClr val="bg1"/>
                </a:solidFill>
                <a:latin typeface="Times New Roman" panose="02020603050405020304" pitchFamily="18" charset="0"/>
                <a:cs typeface="Times New Roman" panose="02020603050405020304" pitchFamily="18" charset="0"/>
              </a:rPr>
              <a:t>:</a:t>
            </a:r>
          </a:p>
          <a:p>
            <a:endParaRPr lang="en-US" u="sng"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solidFill>
                  <a:schemeClr val="bg1"/>
                </a:solidFill>
                <a:latin typeface="Calibri Light" panose="020F0302020204030204" pitchFamily="34" charset="0"/>
                <a:cs typeface="Calibri Light" panose="020F0302020204030204" pitchFamily="34" charset="0"/>
              </a:rPr>
              <a:t>Develop a cutting-edge mobile application (Android &amp; iOS) for Amazon Fresh tailored to the unique demands of the Indian market.</a:t>
            </a:r>
          </a:p>
          <a:p>
            <a:pPr marL="285750" indent="-285750">
              <a:buFont typeface="Arial" panose="020B0604020202020204" pitchFamily="34" charset="0"/>
              <a:buChar char="•"/>
            </a:pPr>
            <a:r>
              <a:rPr lang="en-US" sz="1400" dirty="0">
                <a:solidFill>
                  <a:schemeClr val="bg1"/>
                </a:solidFill>
                <a:latin typeface="Calibri Light" panose="020F0302020204030204" pitchFamily="34" charset="0"/>
                <a:cs typeface="Calibri Light" panose="020F0302020204030204" pitchFamily="34" charset="0"/>
              </a:rPr>
              <a:t>Prioritize a seamless user experience on smartphones, optimize the app for varying network conditions.</a:t>
            </a:r>
          </a:p>
          <a:p>
            <a:pPr marL="285750" indent="-285750">
              <a:buFont typeface="Arial" panose="020B0604020202020204" pitchFamily="34" charset="0"/>
              <a:buChar char="•"/>
            </a:pPr>
            <a:r>
              <a:rPr lang="en-US" sz="1400" dirty="0">
                <a:solidFill>
                  <a:schemeClr val="bg1"/>
                </a:solidFill>
                <a:latin typeface="Calibri Light" panose="020F0302020204030204" pitchFamily="34" charset="0"/>
                <a:cs typeface="Calibri Light" panose="020F0302020204030204" pitchFamily="34" charset="0"/>
              </a:rPr>
              <a:t>Integrate AI-powered product recommendations to personalize the shopping experience.</a:t>
            </a:r>
          </a:p>
          <a:p>
            <a:pPr marL="285750" indent="-285750">
              <a:buFont typeface="Arial" panose="020B0604020202020204" pitchFamily="34" charset="0"/>
              <a:buChar char="•"/>
            </a:pPr>
            <a:r>
              <a:rPr lang="en-US" sz="1400" dirty="0">
                <a:solidFill>
                  <a:schemeClr val="bg1"/>
                </a:solidFill>
                <a:latin typeface="Calibri Light" panose="020F0302020204030204" pitchFamily="34" charset="0"/>
                <a:cs typeface="Calibri Light" panose="020F0302020204030204" pitchFamily="34" charset="0"/>
              </a:rPr>
              <a:t>Partner with local farmers and suppliers for direct sourcing and freshness (Farm to Table concept).</a:t>
            </a:r>
          </a:p>
          <a:p>
            <a:pPr marL="285750" indent="-285750">
              <a:buFont typeface="Arial" panose="020B0604020202020204" pitchFamily="34" charset="0"/>
              <a:buChar char="•"/>
            </a:pPr>
            <a:r>
              <a:rPr lang="en-US" sz="1400" dirty="0">
                <a:solidFill>
                  <a:schemeClr val="bg1"/>
                </a:solidFill>
                <a:latin typeface="Calibri Light" panose="020F0302020204030204" pitchFamily="34" charset="0"/>
                <a:cs typeface="Calibri Light" panose="020F0302020204030204" pitchFamily="34" charset="0"/>
              </a:rPr>
              <a:t>Localize the app with multilingual interfaces and support for diverse Indian payment options.</a:t>
            </a:r>
          </a:p>
          <a:p>
            <a:endParaRPr lang="en-US" u="sng" dirty="0">
              <a:solidFill>
                <a:schemeClr val="bg1"/>
              </a:solidFill>
              <a:latin typeface="Times New Roman" panose="02020603050405020304" pitchFamily="18" charset="0"/>
              <a:cs typeface="Times New Roman" panose="02020603050405020304" pitchFamily="18" charset="0"/>
            </a:endParaRPr>
          </a:p>
          <a:p>
            <a:endParaRPr lang="en-US" u="sng"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D993239-01A6-2D56-2789-5A1BA93C4F34}"/>
              </a:ext>
            </a:extLst>
          </p:cNvPr>
          <p:cNvSpPr txBox="1"/>
          <p:nvPr/>
        </p:nvSpPr>
        <p:spPr>
          <a:xfrm>
            <a:off x="587230" y="1400961"/>
            <a:ext cx="11282900" cy="1815882"/>
          </a:xfrm>
          <a:prstGeom prst="rect">
            <a:avLst/>
          </a:prstGeom>
          <a:noFill/>
        </p:spPr>
        <p:txBody>
          <a:bodyPr wrap="square" rtlCol="0">
            <a:spAutoFit/>
          </a:bodyPr>
          <a:lstStyle/>
          <a:p>
            <a:r>
              <a:rPr lang="en-US" sz="1600" u="sng" dirty="0">
                <a:solidFill>
                  <a:schemeClr val="bg1"/>
                </a:solidFill>
                <a:latin typeface="Times New Roman" panose="02020603050405020304" pitchFamily="18" charset="0"/>
                <a:cs typeface="Times New Roman" panose="02020603050405020304" pitchFamily="18" charset="0"/>
              </a:rPr>
              <a:t>PROJECT OVERVIEW:</a:t>
            </a:r>
          </a:p>
          <a:p>
            <a:endParaRPr lang="en-US" sz="1600" u="sng"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bg1"/>
                </a:solidFill>
                <a:latin typeface="Calibri Light" panose="020F0302020204030204" pitchFamily="34" charset="0"/>
                <a:cs typeface="Calibri Light" panose="020F0302020204030204" pitchFamily="34" charset="0"/>
              </a:rPr>
              <a:t>Amazon Fresh is poised to revolutionize the online grocery shopping experience in India with the introduction of a mobile-first platform designed specifically for the Indian market. </a:t>
            </a:r>
          </a:p>
          <a:p>
            <a:pPr marL="285750" indent="-285750">
              <a:buFont typeface="Arial" panose="020B0604020202020204" pitchFamily="34" charset="0"/>
              <a:buChar char="•"/>
            </a:pPr>
            <a:r>
              <a:rPr lang="en-US" sz="1600" dirty="0">
                <a:solidFill>
                  <a:schemeClr val="bg1"/>
                </a:solidFill>
                <a:latin typeface="Calibri Light" panose="020F0302020204030204" pitchFamily="34" charset="0"/>
                <a:cs typeface="Calibri Light" panose="020F0302020204030204" pitchFamily="34" charset="0"/>
              </a:rPr>
              <a:t>This strategic initiative taps into the rapid digitalization and the increasing prevalence of mobile technology across the country, aiming to deliver an unmatched grocery shopping experience that is both convenient and tailored to the unique needs of Indian consumers.</a:t>
            </a:r>
          </a:p>
        </p:txBody>
      </p:sp>
    </p:spTree>
    <p:extLst>
      <p:ext uri="{BB962C8B-B14F-4D97-AF65-F5344CB8AC3E}">
        <p14:creationId xmlns:p14="http://schemas.microsoft.com/office/powerpoint/2010/main" val="139719375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687618"/>
          </a:xfrm>
        </p:spPr>
        <p:txBody>
          <a:bodyPr/>
          <a:lstStyle/>
          <a:p>
            <a:r>
              <a:rPr lang="en-US" dirty="0"/>
              <a:t>Collaborative Dynamics</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1451295"/>
            <a:ext cx="11562303" cy="5075340"/>
          </a:xfrm>
        </p:spPr>
        <p:txBody>
          <a:bodyPr/>
          <a:lstStyle/>
          <a:p>
            <a:pPr algn="l"/>
            <a:r>
              <a:rPr lang="en-US" sz="1400" u="sng" dirty="0">
                <a:solidFill>
                  <a:schemeClr val="bg1"/>
                </a:solidFill>
                <a:latin typeface="Times New Roman" panose="02020603050405020304" pitchFamily="18" charset="0"/>
                <a:cs typeface="Times New Roman" panose="02020603050405020304" pitchFamily="18" charset="0"/>
              </a:rPr>
              <a:t>Work Approach:</a:t>
            </a:r>
          </a:p>
          <a:p>
            <a:pPr algn="l"/>
            <a:endParaRPr lang="en-US" sz="1400" u="sng" dirty="0">
              <a:solidFill>
                <a:schemeClr val="bg1"/>
              </a:solidFill>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dirty="0">
                <a:effectLst/>
                <a:latin typeface="Calibri Light" panose="020F0302020204030204" pitchFamily="34" charset="0"/>
                <a:ea typeface="SimSun" panose="02010600030101010101" pitchFamily="2" charset="-122"/>
                <a:cs typeface="Calibri Light" panose="020F0302020204030204" pitchFamily="34" charset="0"/>
              </a:rPr>
              <a:t>Agile Methodology: Use iterative development for flexibility and responsiveness to Indian market feedback.</a:t>
            </a:r>
          </a:p>
          <a:p>
            <a:pPr marL="742950" lvl="1" indent="-285750" algn="l">
              <a:buFont typeface="Arial" panose="020B0604020202020204" pitchFamily="34" charset="0"/>
              <a:buChar char="•"/>
            </a:pPr>
            <a:r>
              <a:rPr lang="en-US" sz="1400" dirty="0">
                <a:solidFill>
                  <a:schemeClr val="bg1"/>
                </a:solidFill>
                <a:latin typeface="Calibri Light" panose="020F0302020204030204" pitchFamily="34" charset="0"/>
                <a:cs typeface="Calibri Light" panose="020F0302020204030204" pitchFamily="34" charset="0"/>
              </a:rPr>
              <a:t>User-Centric Design: Focus intensely on intuitive navigation and features prioritized by the Indian consumer.</a:t>
            </a:r>
          </a:p>
          <a:p>
            <a:pPr marL="742950" lvl="1" indent="-285750" algn="l">
              <a:buFont typeface="Arial" panose="020B0604020202020204" pitchFamily="34" charset="0"/>
              <a:buChar char="•"/>
            </a:pPr>
            <a:r>
              <a:rPr lang="en-US" sz="1400" dirty="0">
                <a:solidFill>
                  <a:schemeClr val="bg1"/>
                </a:solidFill>
                <a:latin typeface="Calibri Light" panose="020F0302020204030204" pitchFamily="34" charset="0"/>
                <a:cs typeface="Calibri Light" panose="020F0302020204030204" pitchFamily="34" charset="0"/>
              </a:rPr>
              <a:t>Localization: Work with cultural experts for language translations, payment method choices, and marketing that resonates.</a:t>
            </a:r>
          </a:p>
          <a:p>
            <a:pPr marL="742950" lvl="1" indent="-285750" algn="l">
              <a:buFont typeface="Arial" panose="020B0604020202020204" pitchFamily="34" charset="0"/>
              <a:buChar char="•"/>
            </a:pPr>
            <a:r>
              <a:rPr lang="en-US" sz="1400" dirty="0">
                <a:solidFill>
                  <a:schemeClr val="bg1"/>
                </a:solidFill>
                <a:latin typeface="Calibri Light" panose="020F0302020204030204" pitchFamily="34" charset="0"/>
                <a:cs typeface="Calibri Light" panose="020F0302020204030204" pitchFamily="34" charset="0"/>
              </a:rPr>
              <a:t>Robust Testing: Conduct rigorous testing on various devices and network speeds common to India.</a:t>
            </a:r>
          </a:p>
          <a:p>
            <a:pPr algn="l"/>
            <a:endParaRPr lang="en-US" sz="1050" dirty="0">
              <a:solidFill>
                <a:schemeClr val="bg1"/>
              </a:solidFill>
              <a:latin typeface="Calibri Light" panose="020F0302020204030204" pitchFamily="34" charset="0"/>
              <a:cs typeface="Calibri Light" panose="020F0302020204030204" pitchFamily="34" charset="0"/>
            </a:endParaRPr>
          </a:p>
          <a:p>
            <a:pPr algn="l"/>
            <a:r>
              <a:rPr lang="en-US" sz="1400" u="sng" dirty="0">
                <a:solidFill>
                  <a:schemeClr val="bg1"/>
                </a:solidFill>
                <a:latin typeface="Times New Roman" panose="02020603050405020304" pitchFamily="18" charset="0"/>
                <a:cs typeface="Times New Roman" panose="02020603050405020304" pitchFamily="18" charset="0"/>
              </a:rPr>
              <a:t>Instructor's Role:</a:t>
            </a:r>
          </a:p>
          <a:p>
            <a:pPr algn="l"/>
            <a:endParaRPr lang="en-US" sz="1400" u="sng" dirty="0">
              <a:solidFill>
                <a:schemeClr val="bg1"/>
              </a:solidFill>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Rotation of tasks on a weekly basis.</a:t>
            </a:r>
          </a:p>
          <a:p>
            <a:pPr marL="742950" lvl="1" indent="-285750" algn="l">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Collective review of work before each submission</a:t>
            </a:r>
          </a:p>
          <a:p>
            <a:pPr marL="742950" lvl="1" indent="-285750" algn="l">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Provided valuable feedback and templates for each submission phase.</a:t>
            </a:r>
          </a:p>
          <a:p>
            <a:pPr marL="742950" lvl="1" indent="-285750" algn="l">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Guided the team through each project phase, ensuring a clear understanding.</a:t>
            </a:r>
          </a:p>
          <a:p>
            <a:pPr lvl="1" algn="l"/>
            <a:endParaRPr lang="en-US" sz="1400" dirty="0"/>
          </a:p>
          <a:p>
            <a:pPr algn="l"/>
            <a:r>
              <a:rPr lang="en-US" sz="1400" u="sng" dirty="0">
                <a:solidFill>
                  <a:schemeClr val="bg1"/>
                </a:solidFill>
                <a:latin typeface="Times New Roman" panose="02020603050405020304" pitchFamily="18" charset="0"/>
                <a:cs typeface="Times New Roman" panose="02020603050405020304" pitchFamily="18" charset="0"/>
              </a:rPr>
              <a:t>Handling Challenges:</a:t>
            </a:r>
          </a:p>
          <a:p>
            <a:pPr algn="l"/>
            <a:endParaRPr lang="en-US" sz="1400" u="sng" dirty="0">
              <a:solidFill>
                <a:schemeClr val="bg1"/>
              </a:solidFill>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Minor hiccups encountered with concept understanding and PMP document formatting.</a:t>
            </a:r>
          </a:p>
          <a:p>
            <a:pPr marL="742950" lvl="1" indent="-285750" algn="l">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Specific challenges with aspects like the Work Breakdown Structure (WBS).</a:t>
            </a:r>
          </a:p>
          <a:p>
            <a:pPr marL="342900" indent="-342900" algn="l">
              <a:buFont typeface="+mj-lt"/>
              <a:buAutoNum type="arabicPeriod"/>
            </a:pPr>
            <a:endParaRPr lang="en-US" sz="1400" u="sng" dirty="0">
              <a:solidFill>
                <a:schemeClr val="bg1"/>
              </a:solidFill>
              <a:latin typeface="Times New Roman" panose="02020603050405020304" pitchFamily="18" charset="0"/>
              <a:cs typeface="Times New Roman" panose="02020603050405020304" pitchFamily="18" charset="0"/>
            </a:endParaRPr>
          </a:p>
          <a:p>
            <a:pPr algn="l"/>
            <a:endParaRPr lang="en-US" sz="1400" u="sng" dirty="0">
              <a:solidFill>
                <a:schemeClr val="bg1"/>
              </a:solidFill>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332798134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b="1" i="0" dirty="0">
                <a:solidFill>
                  <a:srgbClr val="ECECEC"/>
                </a:solidFill>
                <a:effectLst/>
                <a:latin typeface="Söhne"/>
              </a:rPr>
              <a:t>Navigating Challenges</a:t>
            </a:r>
            <a:br>
              <a:rPr lang="en-US" b="1" i="0" dirty="0">
                <a:solidFill>
                  <a:srgbClr val="ECECEC"/>
                </a:solidFill>
                <a:effectLst/>
                <a:latin typeface="Söhne"/>
              </a:rPr>
            </a:br>
            <a:endParaRPr lang="en-US" dirty="0"/>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pPr marL="0" indent="0" algn="l">
              <a:buNone/>
            </a:pPr>
            <a:r>
              <a:rPr lang="en-US" sz="1400" b="1" i="0" u="sng" dirty="0">
                <a:solidFill>
                  <a:srgbClr val="ECECEC"/>
                </a:solidFill>
                <a:effectLst/>
                <a:latin typeface="Calibri Light" panose="020F0302020204030204" pitchFamily="34" charset="0"/>
                <a:cs typeface="Calibri Light" panose="020F0302020204030204" pitchFamily="34" charset="0"/>
              </a:rPr>
              <a:t>Challenge 1 – Competitive Landscape</a:t>
            </a:r>
          </a:p>
          <a:p>
            <a:pPr marL="0" indent="0" algn="l">
              <a:buNone/>
            </a:pPr>
            <a:r>
              <a:rPr lang="en-US" sz="1400" b="1" i="0" u="sng" dirty="0">
                <a:solidFill>
                  <a:srgbClr val="ECECEC"/>
                </a:solidFill>
                <a:effectLst/>
                <a:latin typeface="Calibri Light" panose="020F0302020204030204" pitchFamily="34" charset="0"/>
                <a:cs typeface="Calibri Light" panose="020F0302020204030204" pitchFamily="34" charset="0"/>
              </a:rPr>
              <a:t>Title</a:t>
            </a:r>
            <a:r>
              <a:rPr lang="en-US" sz="1400" b="0" i="0" u="sng" dirty="0">
                <a:solidFill>
                  <a:srgbClr val="ECECEC"/>
                </a:solidFill>
                <a:effectLst/>
                <a:latin typeface="Calibri Light" panose="020F0302020204030204" pitchFamily="34" charset="0"/>
                <a:cs typeface="Calibri Light" panose="020F0302020204030204" pitchFamily="34" charset="0"/>
              </a:rPr>
              <a:t>: </a:t>
            </a:r>
            <a:r>
              <a:rPr lang="en-US" sz="1400" b="0" i="0" dirty="0">
                <a:solidFill>
                  <a:srgbClr val="ECECEC"/>
                </a:solidFill>
                <a:effectLst/>
                <a:latin typeface="Calibri Light" panose="020F0302020204030204" pitchFamily="34" charset="0"/>
                <a:cs typeface="Calibri Light" panose="020F0302020204030204" pitchFamily="34" charset="0"/>
              </a:rPr>
              <a:t>Overcoming Market Competition</a:t>
            </a:r>
          </a:p>
          <a:p>
            <a:pPr marL="0" indent="0" algn="l">
              <a:buNone/>
            </a:pPr>
            <a:r>
              <a:rPr lang="en-US" sz="1400" b="1" i="0" u="sng" dirty="0">
                <a:solidFill>
                  <a:srgbClr val="ECECEC"/>
                </a:solidFill>
                <a:effectLst/>
                <a:latin typeface="Calibri Light" panose="020F0302020204030204" pitchFamily="34" charset="0"/>
                <a:cs typeface="Calibri Light" panose="020F0302020204030204" pitchFamily="34" charset="0"/>
              </a:rPr>
              <a:t>Content</a:t>
            </a:r>
            <a:r>
              <a:rPr lang="en-US" sz="1400" b="0" i="0" u="sng" dirty="0">
                <a:solidFill>
                  <a:srgbClr val="ECECEC"/>
                </a:solidFill>
                <a:effectLst/>
                <a:latin typeface="Calibri Light" panose="020F0302020204030204" pitchFamily="34" charset="0"/>
                <a:cs typeface="Calibri Light" panose="020F0302020204030204" pitchFamily="34" charset="0"/>
              </a:rPr>
              <a:t>:</a:t>
            </a:r>
          </a:p>
          <a:p>
            <a:pPr marL="457200" lvl="1" indent="0" algn="l">
              <a:buNone/>
            </a:pPr>
            <a:r>
              <a:rPr lang="en-US" sz="1200" b="1" i="0" u="sng" dirty="0">
                <a:solidFill>
                  <a:srgbClr val="ECECEC"/>
                </a:solidFill>
                <a:effectLst/>
                <a:latin typeface="Calibri Light" panose="020F0302020204030204" pitchFamily="34" charset="0"/>
                <a:cs typeface="Calibri Light" panose="020F0302020204030204" pitchFamily="34" charset="0"/>
              </a:rPr>
              <a:t>Description of Challenge</a:t>
            </a:r>
            <a:r>
              <a:rPr lang="en-US" sz="1200" b="0" i="0" u="sng" dirty="0">
                <a:solidFill>
                  <a:srgbClr val="ECECEC"/>
                </a:solidFill>
                <a:effectLst/>
                <a:latin typeface="Calibri Light" panose="020F0302020204030204" pitchFamily="34" charset="0"/>
                <a:cs typeface="Calibri Light" panose="020F0302020204030204" pitchFamily="34" charset="0"/>
              </a:rPr>
              <a:t>: </a:t>
            </a:r>
            <a:r>
              <a:rPr lang="en-US" sz="1200" b="0" i="0" dirty="0">
                <a:solidFill>
                  <a:srgbClr val="ECECEC"/>
                </a:solidFill>
                <a:effectLst/>
                <a:latin typeface="Calibri Light" panose="020F0302020204030204" pitchFamily="34" charset="0"/>
                <a:cs typeface="Calibri Light" panose="020F0302020204030204" pitchFamily="34" charset="0"/>
              </a:rPr>
              <a:t>Presence of established players like </a:t>
            </a:r>
            <a:r>
              <a:rPr lang="en-US" sz="1200" b="0" i="0" dirty="0" err="1">
                <a:solidFill>
                  <a:srgbClr val="ECECEC"/>
                </a:solidFill>
                <a:effectLst/>
                <a:latin typeface="Calibri Light" panose="020F0302020204030204" pitchFamily="34" charset="0"/>
                <a:cs typeface="Calibri Light" panose="020F0302020204030204" pitchFamily="34" charset="0"/>
              </a:rPr>
              <a:t>BigBasket</a:t>
            </a:r>
            <a:r>
              <a:rPr lang="en-US" sz="1200" b="0" i="0" dirty="0">
                <a:solidFill>
                  <a:srgbClr val="ECECEC"/>
                </a:solidFill>
                <a:effectLst/>
                <a:latin typeface="Calibri Light" panose="020F0302020204030204" pitchFamily="34" charset="0"/>
                <a:cs typeface="Calibri Light" panose="020F0302020204030204" pitchFamily="34" charset="0"/>
              </a:rPr>
              <a:t> and </a:t>
            </a:r>
            <a:r>
              <a:rPr lang="en-US" sz="1200" b="0" i="0" dirty="0" err="1">
                <a:solidFill>
                  <a:srgbClr val="ECECEC"/>
                </a:solidFill>
                <a:effectLst/>
                <a:latin typeface="Calibri Light" panose="020F0302020204030204" pitchFamily="34" charset="0"/>
                <a:cs typeface="Calibri Light" panose="020F0302020204030204" pitchFamily="34" charset="0"/>
              </a:rPr>
              <a:t>Grofers</a:t>
            </a:r>
            <a:r>
              <a:rPr lang="en-US" sz="1200" b="0" i="0" dirty="0">
                <a:solidFill>
                  <a:srgbClr val="ECECEC"/>
                </a:solidFill>
                <a:effectLst/>
                <a:latin typeface="Calibri Light" panose="020F0302020204030204" pitchFamily="34" charset="0"/>
                <a:cs typeface="Calibri Light" panose="020F0302020204030204" pitchFamily="34" charset="0"/>
              </a:rPr>
              <a:t> with strong market penetration.</a:t>
            </a:r>
          </a:p>
          <a:p>
            <a:pPr marL="457200" lvl="1" indent="0" algn="l">
              <a:buNone/>
            </a:pPr>
            <a:r>
              <a:rPr lang="en-US" sz="1200" b="1" i="0" u="sng" dirty="0">
                <a:solidFill>
                  <a:srgbClr val="ECECEC"/>
                </a:solidFill>
                <a:effectLst/>
                <a:latin typeface="Calibri Light" panose="020F0302020204030204" pitchFamily="34" charset="0"/>
                <a:cs typeface="Calibri Light" panose="020F0302020204030204" pitchFamily="34" charset="0"/>
              </a:rPr>
              <a:t>Strategies for Overcoming</a:t>
            </a:r>
            <a:r>
              <a:rPr lang="en-US" sz="1200" b="0" i="0" u="sng" dirty="0">
                <a:solidFill>
                  <a:srgbClr val="ECECEC"/>
                </a:solidFill>
                <a:effectLst/>
                <a:latin typeface="Calibri Light" panose="020F0302020204030204" pitchFamily="34" charset="0"/>
                <a:cs typeface="Calibri Light" panose="020F0302020204030204" pitchFamily="34" charset="0"/>
              </a:rPr>
              <a:t>:</a:t>
            </a:r>
          </a:p>
          <a:p>
            <a:pPr lvl="2"/>
            <a:r>
              <a:rPr lang="en-US" sz="1100" b="1" i="0" dirty="0">
                <a:solidFill>
                  <a:srgbClr val="ECECEC"/>
                </a:solidFill>
                <a:effectLst/>
                <a:latin typeface="Calibri Light" panose="020F0302020204030204" pitchFamily="34" charset="0"/>
                <a:cs typeface="Calibri Light" panose="020F0302020204030204" pitchFamily="34" charset="0"/>
              </a:rPr>
              <a:t>Innovative Features</a:t>
            </a:r>
            <a:r>
              <a:rPr lang="en-US" sz="1100" b="0" i="0" dirty="0">
                <a:solidFill>
                  <a:srgbClr val="ECECEC"/>
                </a:solidFill>
                <a:effectLst/>
                <a:latin typeface="Calibri Light" panose="020F0302020204030204" pitchFamily="34" charset="0"/>
                <a:cs typeface="Calibri Light" panose="020F0302020204030204" pitchFamily="34" charset="0"/>
              </a:rPr>
              <a:t>: Integrate AI-powered recommendations and a seamless user interface to stand out.</a:t>
            </a:r>
          </a:p>
          <a:p>
            <a:pPr lvl="2"/>
            <a:r>
              <a:rPr lang="en-US" sz="1100" b="1" i="0" dirty="0">
                <a:solidFill>
                  <a:srgbClr val="ECECEC"/>
                </a:solidFill>
                <a:effectLst/>
                <a:latin typeface="Calibri Light" panose="020F0302020204030204" pitchFamily="34" charset="0"/>
                <a:cs typeface="Calibri Light" panose="020F0302020204030204" pitchFamily="34" charset="0"/>
              </a:rPr>
              <a:t>Aggressive Marketing</a:t>
            </a:r>
            <a:r>
              <a:rPr lang="en-US" sz="1100" b="0" i="0" dirty="0">
                <a:solidFill>
                  <a:srgbClr val="ECECEC"/>
                </a:solidFill>
                <a:effectLst/>
                <a:latin typeface="Calibri Light" panose="020F0302020204030204" pitchFamily="34" charset="0"/>
                <a:cs typeface="Calibri Light" panose="020F0302020204030204" pitchFamily="34" charset="0"/>
              </a:rPr>
              <a:t>: Launch campaigns during major festivals like Diwali, leveraging cultural resonance and festive spending.</a:t>
            </a:r>
          </a:p>
          <a:p>
            <a:pPr lvl="2"/>
            <a:r>
              <a:rPr lang="en-US" sz="1100" b="1" i="0" dirty="0">
                <a:solidFill>
                  <a:srgbClr val="ECECEC"/>
                </a:solidFill>
                <a:effectLst/>
                <a:latin typeface="Calibri Light" panose="020F0302020204030204" pitchFamily="34" charset="0"/>
                <a:cs typeface="Calibri Light" panose="020F0302020204030204" pitchFamily="34" charset="0"/>
              </a:rPr>
              <a:t>Customer Retention Programs</a:t>
            </a:r>
            <a:r>
              <a:rPr lang="en-US" sz="1100" b="0" i="0" dirty="0">
                <a:solidFill>
                  <a:srgbClr val="ECECEC"/>
                </a:solidFill>
                <a:effectLst/>
                <a:latin typeface="Calibri Light" panose="020F0302020204030204" pitchFamily="34" charset="0"/>
                <a:cs typeface="Calibri Light" panose="020F0302020204030204" pitchFamily="34" charset="0"/>
              </a:rPr>
              <a:t>: Introduce loyalty programs and exclusive offers for early adopters.</a:t>
            </a:r>
          </a:p>
          <a:p>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19626372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b="1" i="0" dirty="0">
                <a:solidFill>
                  <a:srgbClr val="ECECEC"/>
                </a:solidFill>
                <a:effectLst/>
                <a:latin typeface="Söhne"/>
              </a:rPr>
              <a:t>Navigating Challenges</a:t>
            </a:r>
            <a:br>
              <a:rPr lang="en-US" b="1" i="0" dirty="0">
                <a:solidFill>
                  <a:srgbClr val="ECECEC"/>
                </a:solidFill>
                <a:effectLst/>
                <a:latin typeface="Söhne"/>
              </a:rPr>
            </a:br>
            <a:endParaRPr lang="en-US" dirty="0"/>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pPr marL="0" indent="0" algn="l">
              <a:buNone/>
            </a:pPr>
            <a:r>
              <a:rPr lang="en-US" sz="1400" b="1" i="0" u="sng" dirty="0">
                <a:solidFill>
                  <a:srgbClr val="ECECEC"/>
                </a:solidFill>
                <a:effectLst/>
                <a:latin typeface="Calibri Light" panose="020F0302020204030204" pitchFamily="34" charset="0"/>
                <a:cs typeface="Calibri Light" panose="020F0302020204030204" pitchFamily="34" charset="0"/>
              </a:rPr>
              <a:t>Challenge 2 – Logistical Complexities</a:t>
            </a:r>
          </a:p>
          <a:p>
            <a:pPr marL="0" indent="0" algn="l">
              <a:buNone/>
            </a:pPr>
            <a:r>
              <a:rPr lang="en-US" sz="1400" b="1" i="0" u="sng" dirty="0">
                <a:solidFill>
                  <a:srgbClr val="ECECEC"/>
                </a:solidFill>
                <a:effectLst/>
                <a:latin typeface="Calibri Light" panose="020F0302020204030204" pitchFamily="34" charset="0"/>
                <a:cs typeface="Calibri Light" panose="020F0302020204030204" pitchFamily="34" charset="0"/>
              </a:rPr>
              <a:t>Title</a:t>
            </a:r>
            <a:r>
              <a:rPr lang="en-US" sz="1400" b="0" i="0" u="sng" dirty="0">
                <a:solidFill>
                  <a:srgbClr val="ECECEC"/>
                </a:solidFill>
                <a:effectLst/>
                <a:latin typeface="Calibri Light" panose="020F0302020204030204" pitchFamily="34" charset="0"/>
                <a:cs typeface="Calibri Light" panose="020F0302020204030204" pitchFamily="34" charset="0"/>
              </a:rPr>
              <a:t>: </a:t>
            </a:r>
            <a:r>
              <a:rPr lang="en-US" sz="1400" b="0" i="0" dirty="0">
                <a:solidFill>
                  <a:srgbClr val="ECECEC"/>
                </a:solidFill>
                <a:effectLst/>
                <a:latin typeface="Calibri Light" panose="020F0302020204030204" pitchFamily="34" charset="0"/>
                <a:cs typeface="Calibri Light" panose="020F0302020204030204" pitchFamily="34" charset="0"/>
              </a:rPr>
              <a:t>Streamlining Logistics in Tier 2 Cities</a:t>
            </a:r>
          </a:p>
          <a:p>
            <a:pPr marL="0" indent="0" algn="l">
              <a:buNone/>
            </a:pPr>
            <a:r>
              <a:rPr lang="en-US" sz="1400" b="1" i="0" u="sng" dirty="0">
                <a:solidFill>
                  <a:srgbClr val="ECECEC"/>
                </a:solidFill>
                <a:effectLst/>
                <a:latin typeface="Calibri Light" panose="020F0302020204030204" pitchFamily="34" charset="0"/>
                <a:cs typeface="Calibri Light" panose="020F0302020204030204" pitchFamily="34" charset="0"/>
              </a:rPr>
              <a:t>Content</a:t>
            </a:r>
            <a:r>
              <a:rPr lang="en-US" sz="1400" b="0" i="0" u="sng" dirty="0">
                <a:solidFill>
                  <a:srgbClr val="ECECEC"/>
                </a:solidFill>
                <a:effectLst/>
                <a:latin typeface="Calibri Light" panose="020F0302020204030204" pitchFamily="34" charset="0"/>
                <a:cs typeface="Calibri Light" panose="020F0302020204030204" pitchFamily="34" charset="0"/>
              </a:rPr>
              <a:t>:</a:t>
            </a:r>
          </a:p>
          <a:p>
            <a:pPr marL="457200" lvl="1" indent="0" algn="l">
              <a:buNone/>
            </a:pPr>
            <a:r>
              <a:rPr lang="en-US" sz="1200" b="1" i="0" u="sng" dirty="0">
                <a:solidFill>
                  <a:srgbClr val="ECECEC"/>
                </a:solidFill>
                <a:effectLst/>
                <a:latin typeface="Calibri Light" panose="020F0302020204030204" pitchFamily="34" charset="0"/>
                <a:cs typeface="Calibri Light" panose="020F0302020204030204" pitchFamily="34" charset="0"/>
              </a:rPr>
              <a:t>Description of Challenge</a:t>
            </a:r>
            <a:r>
              <a:rPr lang="en-US" sz="1200" b="0" i="0" u="sng" dirty="0">
                <a:solidFill>
                  <a:srgbClr val="ECECEC"/>
                </a:solidFill>
                <a:effectLst/>
                <a:latin typeface="Calibri Light" panose="020F0302020204030204" pitchFamily="34" charset="0"/>
                <a:cs typeface="Calibri Light" panose="020F0302020204030204" pitchFamily="34" charset="0"/>
              </a:rPr>
              <a:t>: </a:t>
            </a:r>
            <a:r>
              <a:rPr lang="en-US" sz="1200" b="0" i="0" dirty="0">
                <a:solidFill>
                  <a:srgbClr val="ECECEC"/>
                </a:solidFill>
                <a:effectLst/>
                <a:latin typeface="Calibri Light" panose="020F0302020204030204" pitchFamily="34" charset="0"/>
                <a:cs typeface="Calibri Light" panose="020F0302020204030204" pitchFamily="34" charset="0"/>
              </a:rPr>
              <a:t>Ensuring timely and efficient delivery across diverse and sometimes challenging geographies.</a:t>
            </a:r>
          </a:p>
          <a:p>
            <a:pPr marL="457200" lvl="1" indent="0" algn="l">
              <a:buNone/>
            </a:pPr>
            <a:r>
              <a:rPr lang="en-US" sz="1200" b="1" i="0" u="sng" dirty="0">
                <a:solidFill>
                  <a:srgbClr val="ECECEC"/>
                </a:solidFill>
                <a:effectLst/>
                <a:latin typeface="Calibri Light" panose="020F0302020204030204" pitchFamily="34" charset="0"/>
                <a:cs typeface="Calibri Light" panose="020F0302020204030204" pitchFamily="34" charset="0"/>
              </a:rPr>
              <a:t>Strategies for Overcoming</a:t>
            </a:r>
            <a:r>
              <a:rPr lang="en-US" sz="1200" b="0" i="0" u="sng" dirty="0">
                <a:solidFill>
                  <a:srgbClr val="ECECEC"/>
                </a:solidFill>
                <a:effectLst/>
                <a:latin typeface="Calibri Light" panose="020F0302020204030204" pitchFamily="34" charset="0"/>
                <a:cs typeface="Calibri Light" panose="020F0302020204030204" pitchFamily="34" charset="0"/>
              </a:rPr>
              <a:t>:</a:t>
            </a:r>
          </a:p>
          <a:p>
            <a:pPr lvl="2"/>
            <a:r>
              <a:rPr lang="en-US" sz="1100" b="1" i="0" dirty="0">
                <a:solidFill>
                  <a:srgbClr val="ECECEC"/>
                </a:solidFill>
                <a:effectLst/>
                <a:latin typeface="Calibri Light" panose="020F0302020204030204" pitchFamily="34" charset="0"/>
                <a:cs typeface="Calibri Light" panose="020F0302020204030204" pitchFamily="34" charset="0"/>
              </a:rPr>
              <a:t>Local Warehouses</a:t>
            </a:r>
            <a:r>
              <a:rPr lang="en-US" sz="1100" b="0" i="0" dirty="0">
                <a:solidFill>
                  <a:srgbClr val="ECECEC"/>
                </a:solidFill>
                <a:effectLst/>
                <a:latin typeface="Calibri Light" panose="020F0302020204030204" pitchFamily="34" charset="0"/>
                <a:cs typeface="Calibri Light" panose="020F0302020204030204" pitchFamily="34" charset="0"/>
              </a:rPr>
              <a:t>: Set up local distribution centers to reduce delivery times and costs.</a:t>
            </a:r>
          </a:p>
          <a:p>
            <a:pPr lvl="2"/>
            <a:r>
              <a:rPr lang="en-US" sz="1100" b="1" i="0" dirty="0">
                <a:solidFill>
                  <a:srgbClr val="ECECEC"/>
                </a:solidFill>
                <a:effectLst/>
                <a:latin typeface="Calibri Light" panose="020F0302020204030204" pitchFamily="34" charset="0"/>
                <a:cs typeface="Calibri Light" panose="020F0302020204030204" pitchFamily="34" charset="0"/>
              </a:rPr>
              <a:t>Partnerships with Local Vendors</a:t>
            </a:r>
            <a:r>
              <a:rPr lang="en-US" sz="1100" b="0" i="0" dirty="0">
                <a:solidFill>
                  <a:srgbClr val="ECECEC"/>
                </a:solidFill>
                <a:effectLst/>
                <a:latin typeface="Calibri Light" panose="020F0302020204030204" pitchFamily="34" charset="0"/>
                <a:cs typeface="Calibri Light" panose="020F0302020204030204" pitchFamily="34" charset="0"/>
              </a:rPr>
              <a:t>: Collaborate with local transport and logistics providers for better reach and service.</a:t>
            </a:r>
          </a:p>
          <a:p>
            <a:pPr lvl="2"/>
            <a:r>
              <a:rPr lang="en-US" sz="1100" b="1" i="0" dirty="0">
                <a:solidFill>
                  <a:srgbClr val="ECECEC"/>
                </a:solidFill>
                <a:effectLst/>
                <a:latin typeface="Calibri Light" panose="020F0302020204030204" pitchFamily="34" charset="0"/>
                <a:cs typeface="Calibri Light" panose="020F0302020204030204" pitchFamily="34" charset="0"/>
              </a:rPr>
              <a:t>Technology Integration</a:t>
            </a:r>
            <a:r>
              <a:rPr lang="en-US" sz="1100" b="0" i="0" dirty="0">
                <a:solidFill>
                  <a:srgbClr val="ECECEC"/>
                </a:solidFill>
                <a:effectLst/>
                <a:latin typeface="Calibri Light" panose="020F0302020204030204" pitchFamily="34" charset="0"/>
                <a:cs typeface="Calibri Light" panose="020F0302020204030204" pitchFamily="34" charset="0"/>
              </a:rPr>
              <a:t>: Use advanced logistics software for route optimization and real-time tracking</a:t>
            </a:r>
          </a:p>
          <a:p>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41422006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 y="264161"/>
            <a:ext cx="12191998" cy="885132"/>
          </a:xfrm>
        </p:spPr>
        <p:txBody>
          <a:bodyPr anchor="b"/>
          <a:lstStyle/>
          <a:p>
            <a:r>
              <a:rPr lang="en-US" b="1" i="0" dirty="0">
                <a:solidFill>
                  <a:srgbClr val="ECECEC"/>
                </a:solidFill>
                <a:effectLst/>
                <a:latin typeface="Söhne"/>
              </a:rPr>
              <a:t>Learning and Growth</a:t>
            </a:r>
            <a:br>
              <a:rPr lang="en-US" b="1" i="0" dirty="0">
                <a:solidFill>
                  <a:srgbClr val="ECECEC"/>
                </a:solidFill>
                <a:effectLst/>
                <a:latin typeface="Söhne"/>
              </a:rPr>
            </a:br>
            <a:endParaRPr lang="en-US" dirty="0"/>
          </a:p>
        </p:txBody>
      </p:sp>
      <p:sp>
        <p:nvSpPr>
          <p:cNvPr id="5" name="TextBox 4">
            <a:extLst>
              <a:ext uri="{FF2B5EF4-FFF2-40B4-BE49-F238E27FC236}">
                <a16:creationId xmlns:a16="http://schemas.microsoft.com/office/drawing/2014/main" id="{BAA32DF8-012E-201E-C725-E5510C2195B5}"/>
              </a:ext>
            </a:extLst>
          </p:cNvPr>
          <p:cNvSpPr txBox="1"/>
          <p:nvPr/>
        </p:nvSpPr>
        <p:spPr>
          <a:xfrm>
            <a:off x="5637402" y="2973897"/>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FA1B6B13-68AF-A01B-AC81-2630E2994DDF}"/>
              </a:ext>
            </a:extLst>
          </p:cNvPr>
          <p:cNvSpPr txBox="1"/>
          <p:nvPr/>
        </p:nvSpPr>
        <p:spPr>
          <a:xfrm>
            <a:off x="92279" y="1308683"/>
            <a:ext cx="11979479" cy="5355312"/>
          </a:xfrm>
          <a:prstGeom prst="rect">
            <a:avLst/>
          </a:prstGeom>
          <a:noFill/>
        </p:spPr>
        <p:txBody>
          <a:bodyPr wrap="square" rtlCol="0">
            <a:spAutoFit/>
          </a:bodyPr>
          <a:lstStyle/>
          <a:p>
            <a:r>
              <a:rPr lang="en-US" b="1" i="0" u="sng" dirty="0">
                <a:solidFill>
                  <a:srgbClr val="ECECEC"/>
                </a:solidFill>
                <a:effectLst/>
                <a:latin typeface="Söhne"/>
              </a:rPr>
              <a:t>SKILLS GAINED:</a:t>
            </a:r>
            <a:r>
              <a:rPr lang="en-US" b="0" i="0" u="sng" dirty="0">
                <a:solidFill>
                  <a:srgbClr val="ECECEC"/>
                </a:solidFill>
                <a:effectLst/>
                <a:latin typeface="Söhne"/>
              </a:rPr>
              <a:t> </a:t>
            </a:r>
          </a:p>
          <a:p>
            <a:pPr marL="285750" indent="-285750">
              <a:buFont typeface="Arial" panose="020B0604020202020204" pitchFamily="34" charset="0"/>
              <a:buChar char="•"/>
            </a:pPr>
            <a:r>
              <a:rPr lang="en-US" sz="1600" b="0" i="0" dirty="0">
                <a:solidFill>
                  <a:srgbClr val="ECECEC"/>
                </a:solidFill>
                <a:effectLst/>
                <a:latin typeface="Calibri Light" panose="020F0302020204030204" pitchFamily="34" charset="0"/>
                <a:cs typeface="Calibri Light" panose="020F0302020204030204" pitchFamily="34" charset="0"/>
              </a:rPr>
              <a:t>Throughout the Amazon Fresh Mobile App Development &amp; India Launch project, I acquired several valuable skills that are crucial in the field of project management and technology development:</a:t>
            </a:r>
          </a:p>
          <a:p>
            <a:endParaRPr lang="en-US" sz="1600" b="0" i="0" dirty="0">
              <a:solidFill>
                <a:srgbClr val="ECECEC"/>
              </a:solidFill>
              <a:effectLst/>
              <a:latin typeface="Calibri Light" panose="020F0302020204030204" pitchFamily="34" charset="0"/>
              <a:cs typeface="Calibri Light" panose="020F0302020204030204" pitchFamily="34" charset="0"/>
            </a:endParaRPr>
          </a:p>
          <a:p>
            <a:pPr algn="l"/>
            <a:r>
              <a:rPr lang="en-US" sz="1600" b="1" i="0" u="sng" dirty="0">
                <a:solidFill>
                  <a:srgbClr val="ECECEC"/>
                </a:solidFill>
                <a:effectLst/>
                <a:latin typeface="Calibri Light" panose="020F0302020204030204" pitchFamily="34" charset="0"/>
                <a:cs typeface="Calibri Light" panose="020F0302020204030204" pitchFamily="34" charset="0"/>
              </a:rPr>
              <a:t>Technical Proficiency:</a:t>
            </a:r>
            <a:r>
              <a:rPr lang="en-US" sz="1600" b="0" i="0" u="sng" dirty="0">
                <a:solidFill>
                  <a:srgbClr val="ECECEC"/>
                </a:solidFill>
                <a:effectLst/>
                <a:latin typeface="Calibri Light" panose="020F0302020204030204" pitchFamily="34" charset="0"/>
                <a:cs typeface="Calibri Light" panose="020F0302020204030204" pitchFamily="34" charset="0"/>
              </a:rPr>
              <a:t> </a:t>
            </a:r>
          </a:p>
          <a:p>
            <a:pPr algn="l"/>
            <a:r>
              <a:rPr lang="en-US" sz="1600" b="0" i="0" dirty="0">
                <a:solidFill>
                  <a:srgbClr val="ECECEC"/>
                </a:solidFill>
                <a:effectLst/>
                <a:latin typeface="Calibri Light" panose="020F0302020204030204" pitchFamily="34" charset="0"/>
                <a:cs typeface="Calibri Light" panose="020F0302020204030204" pitchFamily="34" charset="0"/>
              </a:rPr>
              <a:t>I gained deeper insights into mobile app development, particularly in Android and iOS environments. Understanding the intricacies of designing for different network conditions and varying mobile devices expanded my technical skill set.</a:t>
            </a:r>
          </a:p>
          <a:p>
            <a:pPr algn="l">
              <a:buFont typeface="+mj-lt"/>
              <a:buAutoNum type="arabicPeriod"/>
            </a:pPr>
            <a:endParaRPr lang="en-US" sz="1600" b="0" i="0" dirty="0">
              <a:solidFill>
                <a:srgbClr val="ECECEC"/>
              </a:solidFill>
              <a:effectLst/>
              <a:latin typeface="Calibri Light" panose="020F0302020204030204" pitchFamily="34" charset="0"/>
              <a:cs typeface="Calibri Light" panose="020F0302020204030204" pitchFamily="34" charset="0"/>
            </a:endParaRPr>
          </a:p>
          <a:p>
            <a:pPr algn="l"/>
            <a:r>
              <a:rPr lang="en-US" sz="1600" b="1" i="0" u="sng" dirty="0">
                <a:solidFill>
                  <a:srgbClr val="ECECEC"/>
                </a:solidFill>
                <a:effectLst/>
                <a:latin typeface="Calibri Light" panose="020F0302020204030204" pitchFamily="34" charset="0"/>
                <a:cs typeface="Calibri Light" panose="020F0302020204030204" pitchFamily="34" charset="0"/>
              </a:rPr>
              <a:t>Strategic Planning and Execution:</a:t>
            </a:r>
            <a:r>
              <a:rPr lang="en-US" sz="1600" b="0" i="0" u="sng" dirty="0">
                <a:solidFill>
                  <a:srgbClr val="ECECEC"/>
                </a:solidFill>
                <a:effectLst/>
                <a:latin typeface="Calibri Light" panose="020F0302020204030204" pitchFamily="34" charset="0"/>
                <a:cs typeface="Calibri Light" panose="020F0302020204030204" pitchFamily="34" charset="0"/>
              </a:rPr>
              <a:t> </a:t>
            </a:r>
          </a:p>
          <a:p>
            <a:pPr algn="l"/>
            <a:r>
              <a:rPr lang="en-US" sz="1600" b="0" i="0" dirty="0">
                <a:solidFill>
                  <a:srgbClr val="ECECEC"/>
                </a:solidFill>
                <a:effectLst/>
                <a:latin typeface="Calibri Light" panose="020F0302020204030204" pitchFamily="34" charset="0"/>
                <a:cs typeface="Calibri Light" panose="020F0302020204030204" pitchFamily="34" charset="0"/>
              </a:rPr>
              <a:t>The process of aligning project objectives with Amazon’s broader strategic goals deepened my understanding of business operations and market entry strategies, especially in a complex and diverse market like India.</a:t>
            </a:r>
          </a:p>
          <a:p>
            <a:pPr marL="342900" indent="-342900" algn="l">
              <a:buFont typeface="+mj-lt"/>
              <a:buAutoNum type="arabicPeriod"/>
            </a:pPr>
            <a:endParaRPr lang="en-US" sz="1600" b="0" i="0" dirty="0">
              <a:solidFill>
                <a:srgbClr val="ECECEC"/>
              </a:solidFill>
              <a:effectLst/>
              <a:latin typeface="Calibri Light" panose="020F0302020204030204" pitchFamily="34" charset="0"/>
              <a:cs typeface="Calibri Light" panose="020F0302020204030204" pitchFamily="34" charset="0"/>
            </a:endParaRPr>
          </a:p>
          <a:p>
            <a:pPr algn="l"/>
            <a:r>
              <a:rPr lang="en-US" sz="1600" b="1" i="0" u="sng" dirty="0">
                <a:solidFill>
                  <a:srgbClr val="ECECEC"/>
                </a:solidFill>
                <a:effectLst/>
                <a:latin typeface="Calibri Light" panose="020F0302020204030204" pitchFamily="34" charset="0"/>
                <a:cs typeface="Calibri Light" panose="020F0302020204030204" pitchFamily="34" charset="0"/>
              </a:rPr>
              <a:t>Stakeholder Management:</a:t>
            </a:r>
            <a:r>
              <a:rPr lang="en-US" sz="1600" b="0" i="0" u="sng" dirty="0">
                <a:solidFill>
                  <a:srgbClr val="ECECEC"/>
                </a:solidFill>
                <a:effectLst/>
                <a:latin typeface="Calibri Light" panose="020F0302020204030204" pitchFamily="34" charset="0"/>
                <a:cs typeface="Calibri Light" panose="020F0302020204030204" pitchFamily="34" charset="0"/>
              </a:rPr>
              <a:t> </a:t>
            </a:r>
          </a:p>
          <a:p>
            <a:pPr algn="l"/>
            <a:r>
              <a:rPr lang="en-US" sz="1600" b="0" i="0" dirty="0">
                <a:solidFill>
                  <a:srgbClr val="ECECEC"/>
                </a:solidFill>
                <a:effectLst/>
                <a:latin typeface="Calibri Light" panose="020F0302020204030204" pitchFamily="34" charset="0"/>
                <a:cs typeface="Calibri Light" panose="020F0302020204030204" pitchFamily="34" charset="0"/>
              </a:rPr>
              <a:t>Engaging with various stakeholders, from local suppliers to senior executives, I honed my skills in stakeholder engagement and learned the importance of balancing diverse expectations and requirements.</a:t>
            </a:r>
          </a:p>
          <a:p>
            <a:pPr marL="342900" indent="-342900" algn="l">
              <a:buFont typeface="+mj-lt"/>
              <a:buAutoNum type="arabicPeriod"/>
            </a:pPr>
            <a:endParaRPr lang="en-US" sz="1600" b="0" i="0" dirty="0">
              <a:solidFill>
                <a:srgbClr val="ECECEC"/>
              </a:solidFill>
              <a:effectLst/>
              <a:latin typeface="Calibri Light" panose="020F0302020204030204" pitchFamily="34" charset="0"/>
              <a:cs typeface="Calibri Light" panose="020F0302020204030204" pitchFamily="34" charset="0"/>
            </a:endParaRPr>
          </a:p>
          <a:p>
            <a:pPr algn="l"/>
            <a:r>
              <a:rPr lang="en-US" sz="1600" b="1" i="0" u="sng" dirty="0">
                <a:solidFill>
                  <a:srgbClr val="ECECEC"/>
                </a:solidFill>
                <a:effectLst/>
                <a:latin typeface="Calibri Light" panose="020F0302020204030204" pitchFamily="34" charset="0"/>
                <a:cs typeface="Calibri Light" panose="020F0302020204030204" pitchFamily="34" charset="0"/>
              </a:rPr>
              <a:t>Agile Methodology:</a:t>
            </a:r>
            <a:r>
              <a:rPr lang="en-US" sz="1600" b="0" i="0" u="sng" dirty="0">
                <a:solidFill>
                  <a:srgbClr val="ECECEC"/>
                </a:solidFill>
                <a:effectLst/>
                <a:latin typeface="Calibri Light" panose="020F0302020204030204" pitchFamily="34" charset="0"/>
                <a:cs typeface="Calibri Light" panose="020F0302020204030204" pitchFamily="34" charset="0"/>
              </a:rPr>
              <a:t> </a:t>
            </a:r>
          </a:p>
          <a:p>
            <a:pPr algn="l"/>
            <a:r>
              <a:rPr lang="en-US" sz="1600" b="0" i="0" dirty="0">
                <a:solidFill>
                  <a:srgbClr val="ECECEC"/>
                </a:solidFill>
                <a:effectLst/>
                <a:latin typeface="Calibri Light" panose="020F0302020204030204" pitchFamily="34" charset="0"/>
                <a:cs typeface="Calibri Light" panose="020F0302020204030204" pitchFamily="34" charset="0"/>
              </a:rPr>
              <a:t>Applying agile principles in a real-world project, adapting to feedback, and iterative testing improved my agility in project management, making me adept at managing changes and ensuring project deliverables meet the evolving needs of the market.</a:t>
            </a:r>
          </a:p>
          <a:p>
            <a:pPr marL="285750" indent="-285750">
              <a:buFont typeface="Arial" panose="020B0604020202020204" pitchFamily="34" charset="0"/>
              <a:buChar char="•"/>
            </a:pPr>
            <a:endParaRPr lang="en-US" b="0" i="0" dirty="0">
              <a:solidFill>
                <a:srgbClr val="ECECEC"/>
              </a:solidFill>
              <a:effectLst/>
              <a:latin typeface="Söhne"/>
            </a:endParaRPr>
          </a:p>
          <a:p>
            <a:endParaRPr lang="en-US" dirty="0"/>
          </a:p>
        </p:txBody>
      </p:sp>
    </p:spTree>
    <p:extLst>
      <p:ext uri="{BB962C8B-B14F-4D97-AF65-F5344CB8AC3E}">
        <p14:creationId xmlns:p14="http://schemas.microsoft.com/office/powerpoint/2010/main" val="133073390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b="1" i="0" dirty="0">
                <a:solidFill>
                  <a:srgbClr val="ECECEC"/>
                </a:solidFill>
                <a:effectLst/>
                <a:latin typeface="Söhne"/>
              </a:rPr>
              <a:t>Favorite Aspects</a:t>
            </a:r>
            <a:br>
              <a:rPr lang="en-US" b="1" i="0" dirty="0">
                <a:solidFill>
                  <a:srgbClr val="ECECEC"/>
                </a:solidFill>
                <a:effectLst/>
                <a:latin typeface="Söhne"/>
              </a:rPr>
            </a:br>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
        <p:nvSpPr>
          <p:cNvPr id="7" name="Content Placeholder 6">
            <a:extLst>
              <a:ext uri="{FF2B5EF4-FFF2-40B4-BE49-F238E27FC236}">
                <a16:creationId xmlns:a16="http://schemas.microsoft.com/office/drawing/2014/main" id="{87AC1E41-9A4A-F29F-0BA3-00207D3AD616}"/>
              </a:ext>
            </a:extLst>
          </p:cNvPr>
          <p:cNvSpPr>
            <a:spLocks noGrp="1"/>
          </p:cNvSpPr>
          <p:nvPr>
            <p:ph sz="quarter" idx="35"/>
          </p:nvPr>
        </p:nvSpPr>
        <p:spPr/>
        <p:txBody>
          <a:bodyPr/>
          <a:lstStyle/>
          <a:p>
            <a:r>
              <a:rPr lang="en-US" b="1" i="0" u="sng" dirty="0">
                <a:solidFill>
                  <a:srgbClr val="ECECEC"/>
                </a:solidFill>
                <a:effectLst/>
                <a:latin typeface="Times New Roman" panose="02020603050405020304" pitchFamily="18" charset="0"/>
                <a:cs typeface="Times New Roman" panose="02020603050405020304" pitchFamily="18" charset="0"/>
              </a:rPr>
              <a:t>VICTORY MOMENTS:</a:t>
            </a:r>
          </a:p>
          <a:p>
            <a:pPr marL="285750" indent="-285750">
              <a:buFont typeface="Arial" panose="020B0604020202020204" pitchFamily="34" charset="0"/>
              <a:buChar char="•"/>
            </a:pPr>
            <a:r>
              <a:rPr lang="en-US" sz="1600" b="1" i="0" dirty="0">
                <a:solidFill>
                  <a:srgbClr val="ECECEC"/>
                </a:solidFill>
                <a:effectLst/>
                <a:latin typeface="Calibri Light" panose="020F0302020204030204" pitchFamily="34" charset="0"/>
                <a:cs typeface="Calibri Light" panose="020F0302020204030204" pitchFamily="34" charset="0"/>
              </a:rPr>
              <a:t>Strategic Alignment</a:t>
            </a:r>
          </a:p>
          <a:p>
            <a:pPr marL="285750" indent="-285750">
              <a:buFont typeface="Arial" panose="020B0604020202020204" pitchFamily="34" charset="0"/>
              <a:buChar char="•"/>
            </a:pPr>
            <a:r>
              <a:rPr lang="en-US" sz="1600" b="1" i="0" dirty="0">
                <a:solidFill>
                  <a:srgbClr val="ECECEC"/>
                </a:solidFill>
                <a:effectLst/>
                <a:latin typeface="Calibri Light" panose="020F0302020204030204" pitchFamily="34" charset="0"/>
                <a:cs typeface="Calibri Light" panose="020F0302020204030204" pitchFamily="34" charset="0"/>
              </a:rPr>
              <a:t>Cross-Functional Collaboration</a:t>
            </a:r>
            <a:endParaRPr lang="en-US" sz="1600" b="1" dirty="0">
              <a:solidFill>
                <a:srgbClr val="ECECEC"/>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600" b="1" i="0" dirty="0">
                <a:solidFill>
                  <a:srgbClr val="ECECEC"/>
                </a:solidFill>
                <a:effectLst/>
                <a:latin typeface="Calibri Light" panose="020F0302020204030204" pitchFamily="34" charset="0"/>
                <a:cs typeface="Calibri Light" panose="020F0302020204030204" pitchFamily="34" charset="0"/>
              </a:rPr>
              <a:t>Market Readiness</a:t>
            </a:r>
            <a:endParaRPr lang="en-US" sz="1600" u="sng" dirty="0">
              <a:latin typeface="Calibri Light" panose="020F0302020204030204" pitchFamily="34" charset="0"/>
              <a:cs typeface="Calibri Light" panose="020F0302020204030204" pitchFamily="34" charset="0"/>
            </a:endParaRPr>
          </a:p>
        </p:txBody>
      </p:sp>
      <p:sp>
        <p:nvSpPr>
          <p:cNvPr id="9" name="Content Placeholder 8">
            <a:extLst>
              <a:ext uri="{FF2B5EF4-FFF2-40B4-BE49-F238E27FC236}">
                <a16:creationId xmlns:a16="http://schemas.microsoft.com/office/drawing/2014/main" id="{F54536FB-C7B9-8312-4B43-77691AF6B3F7}"/>
              </a:ext>
            </a:extLst>
          </p:cNvPr>
          <p:cNvSpPr>
            <a:spLocks noGrp="1"/>
          </p:cNvSpPr>
          <p:nvPr>
            <p:ph sz="quarter" idx="36"/>
          </p:nvPr>
        </p:nvSpPr>
        <p:spPr/>
        <p:txBody>
          <a:bodyPr/>
          <a:lstStyle/>
          <a:p>
            <a:r>
              <a:rPr lang="en-US" b="1" i="0" u="sng" dirty="0">
                <a:solidFill>
                  <a:srgbClr val="ECECEC"/>
                </a:solidFill>
                <a:effectLst/>
                <a:latin typeface="Söhne"/>
              </a:rPr>
              <a:t>CHALLENGES ADDRESSED:</a:t>
            </a:r>
          </a:p>
          <a:p>
            <a:pPr marL="285750" indent="-285750">
              <a:buFont typeface="Arial" panose="020B0604020202020204" pitchFamily="34" charset="0"/>
              <a:buChar char="•"/>
            </a:pPr>
            <a:r>
              <a:rPr lang="en-US" b="1" i="0" dirty="0">
                <a:solidFill>
                  <a:srgbClr val="ECECEC"/>
                </a:solidFill>
                <a:effectLst/>
                <a:latin typeface="Calibri Light" panose="020F0302020204030204" pitchFamily="34" charset="0"/>
                <a:cs typeface="Calibri Light" panose="020F0302020204030204" pitchFamily="34" charset="0"/>
              </a:rPr>
              <a:t>Aggressive Timelines</a:t>
            </a:r>
          </a:p>
          <a:p>
            <a:pPr marL="285750" indent="-285750">
              <a:buFont typeface="Arial" panose="020B0604020202020204" pitchFamily="34" charset="0"/>
              <a:buChar char="•"/>
            </a:pPr>
            <a:r>
              <a:rPr lang="en-US" b="1" i="0" dirty="0">
                <a:solidFill>
                  <a:srgbClr val="ECECEC"/>
                </a:solidFill>
                <a:effectLst/>
                <a:latin typeface="Calibri Light" panose="020F0302020204030204" pitchFamily="34" charset="0"/>
                <a:cs typeface="Calibri Light" panose="020F0302020204030204" pitchFamily="34" charset="0"/>
              </a:rPr>
              <a:t>Cultural Sensitivity</a:t>
            </a:r>
            <a:endParaRPr lang="en-US" b="1" dirty="0">
              <a:solidFill>
                <a:srgbClr val="ECECEC"/>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1" i="0" dirty="0">
                <a:solidFill>
                  <a:srgbClr val="ECECEC"/>
                </a:solidFill>
                <a:effectLst/>
                <a:latin typeface="Calibri Light" panose="020F0302020204030204" pitchFamily="34" charset="0"/>
                <a:cs typeface="Calibri Light" panose="020F0302020204030204" pitchFamily="34" charset="0"/>
              </a:rPr>
              <a:t>Logistical Complexities</a:t>
            </a:r>
            <a:endParaRPr lang="en-US" u="sng"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73601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b="1" i="0" dirty="0">
                <a:solidFill>
                  <a:srgbClr val="ECECEC"/>
                </a:solidFill>
                <a:effectLst/>
                <a:latin typeface="Söhne"/>
              </a:rPr>
              <a:t>Course Expectations vs. Reality</a:t>
            </a:r>
            <a:br>
              <a:rPr lang="en-US" b="1" i="0" dirty="0">
                <a:solidFill>
                  <a:srgbClr val="ECECEC"/>
                </a:solidFill>
                <a:effectLst/>
                <a:latin typeface="Söhne"/>
              </a:rPr>
            </a:b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10" name="TextBox 9">
            <a:extLst>
              <a:ext uri="{FF2B5EF4-FFF2-40B4-BE49-F238E27FC236}">
                <a16:creationId xmlns:a16="http://schemas.microsoft.com/office/drawing/2014/main" id="{D5DB9B7F-4D1F-6839-C7CA-1B924922B743}"/>
              </a:ext>
            </a:extLst>
          </p:cNvPr>
          <p:cNvSpPr txBox="1"/>
          <p:nvPr/>
        </p:nvSpPr>
        <p:spPr>
          <a:xfrm>
            <a:off x="984738" y="2118646"/>
            <a:ext cx="10102362" cy="4308872"/>
          </a:xfrm>
          <a:prstGeom prst="rect">
            <a:avLst/>
          </a:prstGeom>
          <a:noFill/>
        </p:spPr>
        <p:txBody>
          <a:bodyPr wrap="square" rtlCol="0">
            <a:spAutoFit/>
          </a:bodyPr>
          <a:lstStyle/>
          <a:p>
            <a:r>
              <a:rPr lang="en-US" b="1" i="0" u="sng" dirty="0">
                <a:solidFill>
                  <a:srgbClr val="ECECEC"/>
                </a:solidFill>
                <a:effectLst/>
                <a:latin typeface="Söhne"/>
              </a:rPr>
              <a:t>ALIGNMENT :</a:t>
            </a:r>
          </a:p>
          <a:p>
            <a:pPr marL="285750" indent="-285750">
              <a:buFont typeface="Arial" panose="020B0604020202020204" pitchFamily="34" charset="0"/>
              <a:buChar char="•"/>
            </a:pPr>
            <a:r>
              <a:rPr lang="en-US" sz="1600" b="0" i="0" dirty="0">
                <a:solidFill>
                  <a:srgbClr val="ECECEC"/>
                </a:solidFill>
                <a:effectLst/>
                <a:latin typeface="Calibri Light" panose="020F0302020204030204" pitchFamily="34" charset="0"/>
                <a:cs typeface="Calibri Light" panose="020F0302020204030204" pitchFamily="34" charset="0"/>
              </a:rPr>
              <a:t>The course largely aligned with my initial expectations in terms of content and objectives. It provided a comprehensive understanding of project management principles, particularly in the context of technology development and market expansion strategies. </a:t>
            </a:r>
          </a:p>
          <a:p>
            <a:endParaRPr lang="en-US" sz="1600" b="0" i="0" dirty="0">
              <a:solidFill>
                <a:srgbClr val="ECECEC"/>
              </a:solidFill>
              <a:effectLst/>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600" b="0" i="0" dirty="0">
                <a:solidFill>
                  <a:srgbClr val="ECECEC"/>
                </a:solidFill>
                <a:effectLst/>
                <a:latin typeface="Calibri Light" panose="020F0302020204030204" pitchFamily="34" charset="0"/>
                <a:cs typeface="Calibri Light" panose="020F0302020204030204" pitchFamily="34" charset="0"/>
              </a:rPr>
              <a:t>The emphasis on practical application through real-world case studies, such as the Amazon Fresh Mobile App Development &amp; India Launch project, exceeded my expectations and provided invaluable insights into navigating complex project dynamics.</a:t>
            </a:r>
          </a:p>
          <a:p>
            <a:endParaRPr lang="en-US" sz="1600" b="0" i="0" dirty="0">
              <a:solidFill>
                <a:srgbClr val="ECECEC"/>
              </a:solidFill>
              <a:effectLst/>
              <a:latin typeface="Calibri Light" panose="020F0302020204030204" pitchFamily="34" charset="0"/>
              <a:cs typeface="Calibri Light" panose="020F0302020204030204" pitchFamily="34" charset="0"/>
            </a:endParaRPr>
          </a:p>
          <a:p>
            <a:r>
              <a:rPr lang="en-US" sz="1600" b="1" u="sng" dirty="0">
                <a:solidFill>
                  <a:srgbClr val="ECECEC"/>
                </a:solidFill>
                <a:latin typeface="Times New Roman" panose="02020603050405020304" pitchFamily="18" charset="0"/>
                <a:cs typeface="Times New Roman" panose="02020603050405020304" pitchFamily="18" charset="0"/>
              </a:rPr>
              <a:t>DEVIATION :</a:t>
            </a:r>
          </a:p>
          <a:p>
            <a:endParaRPr lang="en-US" sz="1600" b="1" u="sng" dirty="0">
              <a:solidFill>
                <a:srgbClr val="ECECE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ECECEC"/>
                </a:solidFill>
                <a:effectLst/>
                <a:latin typeface="Calibri Light" panose="020F0302020204030204" pitchFamily="34" charset="0"/>
                <a:cs typeface="Calibri Light" panose="020F0302020204030204" pitchFamily="34" charset="0"/>
              </a:rPr>
              <a:t>One aspect where the course deviated from my initial expectations was the budget management aspect. While I anticipated a focus on project management methodologies and technical skills, the course's deep dive into budget planning, allocation, and monitoring was a pleasant surprise. </a:t>
            </a:r>
          </a:p>
          <a:p>
            <a:endParaRPr lang="en-US" sz="1600" b="0" i="0" dirty="0">
              <a:solidFill>
                <a:srgbClr val="ECECEC"/>
              </a:solidFill>
              <a:effectLst/>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600" b="0" i="0" dirty="0">
                <a:solidFill>
                  <a:srgbClr val="ECECEC"/>
                </a:solidFill>
                <a:effectLst/>
                <a:latin typeface="Calibri Light" panose="020F0302020204030204" pitchFamily="34" charset="0"/>
                <a:cs typeface="Calibri Light" panose="020F0302020204030204" pitchFamily="34" charset="0"/>
              </a:rPr>
              <a:t>Understanding how to effectively manage and adapt budgets in response to changing project requirements and external factors proved to be a critical skill, especially in dynamic market environments like India</a:t>
            </a:r>
            <a:r>
              <a:rPr lang="en-US" sz="1600" b="1" i="0" u="sng" dirty="0">
                <a:solidFill>
                  <a:srgbClr val="ECECEC"/>
                </a:solidFill>
                <a:effectLst/>
                <a:latin typeface="Calibri Light" panose="020F0302020204030204" pitchFamily="34" charset="0"/>
                <a:cs typeface="Calibri Light" panose="020F0302020204030204" pitchFamily="34" charset="0"/>
              </a:rPr>
              <a:t>.</a:t>
            </a:r>
            <a:endParaRPr lang="en-US" sz="1600" b="1" u="sng"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28059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{6F674B99-5FF6-4238-961D-9A80DA539BFA}tf11936837_win32</Template>
  <TotalTime>248</TotalTime>
  <Words>1509</Words>
  <Application>Microsoft Office PowerPoint</Application>
  <PresentationFormat>Widescreen</PresentationFormat>
  <Paragraphs>141</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Nova</vt:lpstr>
      <vt:lpstr>Biome</vt:lpstr>
      <vt:lpstr>Calibri</vt:lpstr>
      <vt:lpstr>Calibri Light</vt:lpstr>
      <vt:lpstr>Söhne</vt:lpstr>
      <vt:lpstr>Times New Roman</vt:lpstr>
      <vt:lpstr>Custom</vt:lpstr>
      <vt:lpstr>Amazon Fresh Mobile App Development &amp; India Launch</vt:lpstr>
      <vt:lpstr>Team members: </vt:lpstr>
      <vt:lpstr>introduction</vt:lpstr>
      <vt:lpstr>Collaborative Dynamics</vt:lpstr>
      <vt:lpstr>Navigating Challenges </vt:lpstr>
      <vt:lpstr>Navigating Challenges </vt:lpstr>
      <vt:lpstr>Learning and Growth </vt:lpstr>
      <vt:lpstr>Favorite Aspects </vt:lpstr>
      <vt:lpstr>Course Expectations vs. Reality </vt:lpstr>
      <vt:lpstr>Course Retrospection </vt:lpstr>
      <vt:lpstr>Guidance for Aspiring Students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Fresh Mobile App Development &amp; India Launch</dc:title>
  <dc:creator>Yanamalachintala, Kodanda Ramu (Student)</dc:creator>
  <cp:lastModifiedBy>Yanamalachintala, Kodanda Ramu (Student)</cp:lastModifiedBy>
  <cp:revision>3</cp:revision>
  <dcterms:created xsi:type="dcterms:W3CDTF">2024-04-25T01:23:20Z</dcterms:created>
  <dcterms:modified xsi:type="dcterms:W3CDTF">2024-11-25T22:54:39Z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