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70" r:id="rId12"/>
    <p:sldId id="271" r:id="rId13"/>
    <p:sldId id="272" r:id="rId14"/>
    <p:sldId id="273" r:id="rId15"/>
    <p:sldId id="276" r:id="rId16"/>
    <p:sldId id="277" r:id="rId17"/>
    <p:sldId id="280" r:id="rId18"/>
    <p:sldId id="281" r:id="rId19"/>
    <p:sldId id="286" r:id="rId20"/>
    <p:sldId id="287" r:id="rId21"/>
    <p:sldId id="288" r:id="rId22"/>
    <p:sldId id="289" r:id="rId23"/>
    <p:sldId id="290" r:id="rId24"/>
    <p:sldId id="291"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3EFDDA-5AD8-4DFE-B7E9-2C4C4D53B033}">
          <p14:sldIdLst>
            <p14:sldId id="256"/>
            <p14:sldId id="257"/>
            <p14:sldId id="258"/>
            <p14:sldId id="259"/>
            <p14:sldId id="260"/>
            <p14:sldId id="261"/>
            <p14:sldId id="262"/>
            <p14:sldId id="263"/>
            <p14:sldId id="264"/>
            <p14:sldId id="267"/>
            <p14:sldId id="270"/>
            <p14:sldId id="271"/>
            <p14:sldId id="272"/>
            <p14:sldId id="273"/>
            <p14:sldId id="276"/>
            <p14:sldId id="277"/>
            <p14:sldId id="280"/>
            <p14:sldId id="281"/>
            <p14:sldId id="286"/>
            <p14:sldId id="287"/>
            <p14:sldId id="288"/>
            <p14:sldId id="289"/>
            <p14:sldId id="290"/>
            <p14:sldId id="291"/>
            <p14:sldId id="29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0"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429D8EF-5E2F-435F-9285-288013D0A05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C215D5-5F3D-438A-A3CA-548B9817B9C2}">
      <dgm:prSet/>
      <dgm:spPr/>
      <dgm:t>
        <a:bodyPr/>
        <a:lstStyle/>
        <a:p>
          <a:r>
            <a:rPr lang="en-US" dirty="0"/>
            <a:t>Programming Languages: MySQL, Python, </a:t>
          </a:r>
          <a:r>
            <a:rPr lang="en-US" dirty="0" err="1"/>
            <a:t>Pyspark</a:t>
          </a:r>
          <a:r>
            <a:rPr lang="en-US" dirty="0"/>
            <a:t>,</a:t>
          </a:r>
        </a:p>
      </dgm:t>
    </dgm:pt>
    <dgm:pt modelId="{AFE60891-9495-42DF-BDEC-E6A8EABC6BA3}" type="parTrans" cxnId="{7DC0381A-ABED-4ACB-B142-AC668D36673A}">
      <dgm:prSet/>
      <dgm:spPr/>
      <dgm:t>
        <a:bodyPr/>
        <a:lstStyle/>
        <a:p>
          <a:endParaRPr lang="en-US"/>
        </a:p>
      </dgm:t>
    </dgm:pt>
    <dgm:pt modelId="{239BE832-C54D-4C0E-8F41-C5F5A619CA1F}" type="sibTrans" cxnId="{7DC0381A-ABED-4ACB-B142-AC668D36673A}">
      <dgm:prSet/>
      <dgm:spPr/>
      <dgm:t>
        <a:bodyPr/>
        <a:lstStyle/>
        <a:p>
          <a:endParaRPr lang="en-US"/>
        </a:p>
      </dgm:t>
    </dgm:pt>
    <dgm:pt modelId="{8AC85219-0A68-4081-A337-864B0B47EC70}">
      <dgm:prSet/>
      <dgm:spPr/>
      <dgm:t>
        <a:bodyPr/>
        <a:lstStyle/>
        <a:p>
          <a:r>
            <a:rPr lang="en-US"/>
            <a:t>Cloud Environment : Microsoft Azure</a:t>
          </a:r>
        </a:p>
      </dgm:t>
    </dgm:pt>
    <dgm:pt modelId="{4A649801-A882-4FBD-98A0-2E0F3B92618D}" type="parTrans" cxnId="{C0F64121-2C31-48BE-9499-93D5720E80EA}">
      <dgm:prSet/>
      <dgm:spPr/>
      <dgm:t>
        <a:bodyPr/>
        <a:lstStyle/>
        <a:p>
          <a:endParaRPr lang="en-US"/>
        </a:p>
      </dgm:t>
    </dgm:pt>
    <dgm:pt modelId="{25EAF7C7-BB00-4704-9F6B-A1F50190BC17}" type="sibTrans" cxnId="{C0F64121-2C31-48BE-9499-93D5720E80EA}">
      <dgm:prSet/>
      <dgm:spPr/>
      <dgm:t>
        <a:bodyPr/>
        <a:lstStyle/>
        <a:p>
          <a:endParaRPr lang="en-US"/>
        </a:p>
      </dgm:t>
    </dgm:pt>
    <dgm:pt modelId="{C1AC945E-2E8A-4493-9C93-04895A6B37E4}">
      <dgm:prSet/>
      <dgm:spPr/>
      <dgm:t>
        <a:bodyPr/>
        <a:lstStyle/>
        <a:p>
          <a:r>
            <a:rPr lang="en-US"/>
            <a:t>Azure Resources : Azure Data Factory, Azure Data Bricks, Key vault, Azure Sql DB</a:t>
          </a:r>
        </a:p>
      </dgm:t>
    </dgm:pt>
    <dgm:pt modelId="{8445077C-9C7D-4DB9-8FE3-B3002B80D04D}" type="parTrans" cxnId="{2C761230-9635-47C6-A8A7-39C8957E825F}">
      <dgm:prSet/>
      <dgm:spPr/>
      <dgm:t>
        <a:bodyPr/>
        <a:lstStyle/>
        <a:p>
          <a:endParaRPr lang="en-US"/>
        </a:p>
      </dgm:t>
    </dgm:pt>
    <dgm:pt modelId="{77B2F87F-8E8B-4D26-830A-17E2C0BC06B5}" type="sibTrans" cxnId="{2C761230-9635-47C6-A8A7-39C8957E825F}">
      <dgm:prSet/>
      <dgm:spPr/>
      <dgm:t>
        <a:bodyPr/>
        <a:lstStyle/>
        <a:p>
          <a:endParaRPr lang="en-US"/>
        </a:p>
      </dgm:t>
    </dgm:pt>
    <dgm:pt modelId="{4F679618-628C-4496-9BC9-8416DE35563E}">
      <dgm:prSet/>
      <dgm:spPr/>
      <dgm:t>
        <a:bodyPr/>
        <a:lstStyle/>
        <a:p>
          <a:r>
            <a:rPr lang="en-US"/>
            <a:t>Reporting : Power Bi</a:t>
          </a:r>
        </a:p>
      </dgm:t>
    </dgm:pt>
    <dgm:pt modelId="{69692C5C-0B94-4465-8660-20CA1F857B71}" type="parTrans" cxnId="{9398E92F-464F-459F-96E3-EDE7258AF3DB}">
      <dgm:prSet/>
      <dgm:spPr/>
      <dgm:t>
        <a:bodyPr/>
        <a:lstStyle/>
        <a:p>
          <a:endParaRPr lang="en-US"/>
        </a:p>
      </dgm:t>
    </dgm:pt>
    <dgm:pt modelId="{2937D698-0A85-448A-9E61-681E609B67ED}" type="sibTrans" cxnId="{9398E92F-464F-459F-96E3-EDE7258AF3DB}">
      <dgm:prSet/>
      <dgm:spPr/>
      <dgm:t>
        <a:bodyPr/>
        <a:lstStyle/>
        <a:p>
          <a:endParaRPr lang="en-US"/>
        </a:p>
      </dgm:t>
    </dgm:pt>
    <dgm:pt modelId="{AA51E63D-FB6D-41C5-8796-CD49C06B542A}" type="pres">
      <dgm:prSet presAssocID="{D429D8EF-5E2F-435F-9285-288013D0A052}" presName="root" presStyleCnt="0">
        <dgm:presLayoutVars>
          <dgm:dir/>
          <dgm:resizeHandles val="exact"/>
        </dgm:presLayoutVars>
      </dgm:prSet>
      <dgm:spPr/>
    </dgm:pt>
    <dgm:pt modelId="{DAE094B5-BFA1-42B7-BB2F-A313553A313F}" type="pres">
      <dgm:prSet presAssocID="{E2C215D5-5F3D-438A-A3CA-548B9817B9C2}" presName="compNode" presStyleCnt="0"/>
      <dgm:spPr/>
    </dgm:pt>
    <dgm:pt modelId="{9F18589A-9914-428A-90DA-4A6DE81BD3E2}" type="pres">
      <dgm:prSet presAssocID="{E2C215D5-5F3D-438A-A3CA-548B9817B9C2}" presName="bgRect" presStyleLbl="bgShp" presStyleIdx="0" presStyleCnt="4"/>
      <dgm:spPr/>
    </dgm:pt>
    <dgm:pt modelId="{EA5A4FAC-51DE-48D6-9907-6915950FCF22}" type="pres">
      <dgm:prSet presAssocID="{E2C215D5-5F3D-438A-A3CA-548B9817B9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799A6F68-E404-47D0-840A-72FD38660A54}" type="pres">
      <dgm:prSet presAssocID="{E2C215D5-5F3D-438A-A3CA-548B9817B9C2}" presName="spaceRect" presStyleCnt="0"/>
      <dgm:spPr/>
    </dgm:pt>
    <dgm:pt modelId="{7DA41D21-70BE-48E5-886F-65E7780FFDCF}" type="pres">
      <dgm:prSet presAssocID="{E2C215D5-5F3D-438A-A3CA-548B9817B9C2}" presName="parTx" presStyleLbl="revTx" presStyleIdx="0" presStyleCnt="4">
        <dgm:presLayoutVars>
          <dgm:chMax val="0"/>
          <dgm:chPref val="0"/>
        </dgm:presLayoutVars>
      </dgm:prSet>
      <dgm:spPr/>
    </dgm:pt>
    <dgm:pt modelId="{C4354809-F53A-4BB3-BA93-C949D8A1B9EA}" type="pres">
      <dgm:prSet presAssocID="{239BE832-C54D-4C0E-8F41-C5F5A619CA1F}" presName="sibTrans" presStyleCnt="0"/>
      <dgm:spPr/>
    </dgm:pt>
    <dgm:pt modelId="{9BCE1646-D398-4DAA-9414-A5A8A4D53569}" type="pres">
      <dgm:prSet presAssocID="{8AC85219-0A68-4081-A337-864B0B47EC70}" presName="compNode" presStyleCnt="0"/>
      <dgm:spPr/>
    </dgm:pt>
    <dgm:pt modelId="{87E3E8C7-5627-4AFC-9D6C-E5172A41599D}" type="pres">
      <dgm:prSet presAssocID="{8AC85219-0A68-4081-A337-864B0B47EC70}" presName="bgRect" presStyleLbl="bgShp" presStyleIdx="1" presStyleCnt="4"/>
      <dgm:spPr/>
    </dgm:pt>
    <dgm:pt modelId="{87C57FB0-0CFF-418E-87D3-5B0610342E2D}" type="pres">
      <dgm:prSet presAssocID="{8AC85219-0A68-4081-A337-864B0B47EC7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19DA898D-16C2-4A73-9942-382A63ED2B2F}" type="pres">
      <dgm:prSet presAssocID="{8AC85219-0A68-4081-A337-864B0B47EC70}" presName="spaceRect" presStyleCnt="0"/>
      <dgm:spPr/>
    </dgm:pt>
    <dgm:pt modelId="{D1088E29-7246-4260-B737-CE232EBDB626}" type="pres">
      <dgm:prSet presAssocID="{8AC85219-0A68-4081-A337-864B0B47EC70}" presName="parTx" presStyleLbl="revTx" presStyleIdx="1" presStyleCnt="4">
        <dgm:presLayoutVars>
          <dgm:chMax val="0"/>
          <dgm:chPref val="0"/>
        </dgm:presLayoutVars>
      </dgm:prSet>
      <dgm:spPr/>
    </dgm:pt>
    <dgm:pt modelId="{560F58A5-6220-4323-84F6-442A45682347}" type="pres">
      <dgm:prSet presAssocID="{25EAF7C7-BB00-4704-9F6B-A1F50190BC17}" presName="sibTrans" presStyleCnt="0"/>
      <dgm:spPr/>
    </dgm:pt>
    <dgm:pt modelId="{DE1FE919-740A-47E2-9B1B-15219FF7CF8B}" type="pres">
      <dgm:prSet presAssocID="{C1AC945E-2E8A-4493-9C93-04895A6B37E4}" presName="compNode" presStyleCnt="0"/>
      <dgm:spPr/>
    </dgm:pt>
    <dgm:pt modelId="{D782BD53-6AB9-41A8-A1C0-C71959996623}" type="pres">
      <dgm:prSet presAssocID="{C1AC945E-2E8A-4493-9C93-04895A6B37E4}" presName="bgRect" presStyleLbl="bgShp" presStyleIdx="2" presStyleCnt="4"/>
      <dgm:spPr/>
    </dgm:pt>
    <dgm:pt modelId="{C6C61561-85E8-4B3E-AF54-B4D838B7D207}" type="pres">
      <dgm:prSet presAssocID="{C1AC945E-2E8A-4493-9C93-04895A6B37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BF74DCA-E681-4D56-AC3D-B032E75EDE29}" type="pres">
      <dgm:prSet presAssocID="{C1AC945E-2E8A-4493-9C93-04895A6B37E4}" presName="spaceRect" presStyleCnt="0"/>
      <dgm:spPr/>
    </dgm:pt>
    <dgm:pt modelId="{EA1EF2A7-CD79-4882-BD34-4C94DA80ADA1}" type="pres">
      <dgm:prSet presAssocID="{C1AC945E-2E8A-4493-9C93-04895A6B37E4}" presName="parTx" presStyleLbl="revTx" presStyleIdx="2" presStyleCnt="4">
        <dgm:presLayoutVars>
          <dgm:chMax val="0"/>
          <dgm:chPref val="0"/>
        </dgm:presLayoutVars>
      </dgm:prSet>
      <dgm:spPr/>
    </dgm:pt>
    <dgm:pt modelId="{5C4BB7D7-B5FD-4C3C-B154-E4E65A048F66}" type="pres">
      <dgm:prSet presAssocID="{77B2F87F-8E8B-4D26-830A-17E2C0BC06B5}" presName="sibTrans" presStyleCnt="0"/>
      <dgm:spPr/>
    </dgm:pt>
    <dgm:pt modelId="{79492DCD-C700-4FC1-84CB-66778FA3B72B}" type="pres">
      <dgm:prSet presAssocID="{4F679618-628C-4496-9BC9-8416DE35563E}" presName="compNode" presStyleCnt="0"/>
      <dgm:spPr/>
    </dgm:pt>
    <dgm:pt modelId="{59DDE5A9-433A-4EBF-879F-128FF9239FD7}" type="pres">
      <dgm:prSet presAssocID="{4F679618-628C-4496-9BC9-8416DE35563E}" presName="bgRect" presStyleLbl="bgShp" presStyleIdx="3" presStyleCnt="4"/>
      <dgm:spPr/>
    </dgm:pt>
    <dgm:pt modelId="{13AF0BA2-14D4-47B5-970E-C114CD1F8442}" type="pres">
      <dgm:prSet presAssocID="{4F679618-628C-4496-9BC9-8416DE35563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051570E-9F7D-452C-A381-C511FE335388}" type="pres">
      <dgm:prSet presAssocID="{4F679618-628C-4496-9BC9-8416DE35563E}" presName="spaceRect" presStyleCnt="0"/>
      <dgm:spPr/>
    </dgm:pt>
    <dgm:pt modelId="{3423CA58-8F33-4D08-88C6-B0646F707B79}" type="pres">
      <dgm:prSet presAssocID="{4F679618-628C-4496-9BC9-8416DE35563E}" presName="parTx" presStyleLbl="revTx" presStyleIdx="3" presStyleCnt="4">
        <dgm:presLayoutVars>
          <dgm:chMax val="0"/>
          <dgm:chPref val="0"/>
        </dgm:presLayoutVars>
      </dgm:prSet>
      <dgm:spPr/>
    </dgm:pt>
  </dgm:ptLst>
  <dgm:cxnLst>
    <dgm:cxn modelId="{7DC0381A-ABED-4ACB-B142-AC668D36673A}" srcId="{D429D8EF-5E2F-435F-9285-288013D0A052}" destId="{E2C215D5-5F3D-438A-A3CA-548B9817B9C2}" srcOrd="0" destOrd="0" parTransId="{AFE60891-9495-42DF-BDEC-E6A8EABC6BA3}" sibTransId="{239BE832-C54D-4C0E-8F41-C5F5A619CA1F}"/>
    <dgm:cxn modelId="{C0F64121-2C31-48BE-9499-93D5720E80EA}" srcId="{D429D8EF-5E2F-435F-9285-288013D0A052}" destId="{8AC85219-0A68-4081-A337-864B0B47EC70}" srcOrd="1" destOrd="0" parTransId="{4A649801-A882-4FBD-98A0-2E0F3B92618D}" sibTransId="{25EAF7C7-BB00-4704-9F6B-A1F50190BC17}"/>
    <dgm:cxn modelId="{9398E92F-464F-459F-96E3-EDE7258AF3DB}" srcId="{D429D8EF-5E2F-435F-9285-288013D0A052}" destId="{4F679618-628C-4496-9BC9-8416DE35563E}" srcOrd="3" destOrd="0" parTransId="{69692C5C-0B94-4465-8660-20CA1F857B71}" sibTransId="{2937D698-0A85-448A-9E61-681E609B67ED}"/>
    <dgm:cxn modelId="{2C761230-9635-47C6-A8A7-39C8957E825F}" srcId="{D429D8EF-5E2F-435F-9285-288013D0A052}" destId="{C1AC945E-2E8A-4493-9C93-04895A6B37E4}" srcOrd="2" destOrd="0" parTransId="{8445077C-9C7D-4DB9-8FE3-B3002B80D04D}" sibTransId="{77B2F87F-8E8B-4D26-830A-17E2C0BC06B5}"/>
    <dgm:cxn modelId="{42B9CC35-1FA5-4897-A3EF-390EB3816844}" type="presOf" srcId="{8AC85219-0A68-4081-A337-864B0B47EC70}" destId="{D1088E29-7246-4260-B737-CE232EBDB626}" srcOrd="0" destOrd="0" presId="urn:microsoft.com/office/officeart/2018/2/layout/IconVerticalSolidList"/>
    <dgm:cxn modelId="{E5BF684C-EC8C-4882-B77F-A2BD0FC8596D}" type="presOf" srcId="{C1AC945E-2E8A-4493-9C93-04895A6B37E4}" destId="{EA1EF2A7-CD79-4882-BD34-4C94DA80ADA1}" srcOrd="0" destOrd="0" presId="urn:microsoft.com/office/officeart/2018/2/layout/IconVerticalSolidList"/>
    <dgm:cxn modelId="{67B26377-F3E6-490D-A1AD-375BF97D3CF9}" type="presOf" srcId="{D429D8EF-5E2F-435F-9285-288013D0A052}" destId="{AA51E63D-FB6D-41C5-8796-CD49C06B542A}" srcOrd="0" destOrd="0" presId="urn:microsoft.com/office/officeart/2018/2/layout/IconVerticalSolidList"/>
    <dgm:cxn modelId="{8F2A7C7F-E6D2-4134-82D1-7FC72C3B1130}" type="presOf" srcId="{E2C215D5-5F3D-438A-A3CA-548B9817B9C2}" destId="{7DA41D21-70BE-48E5-886F-65E7780FFDCF}" srcOrd="0" destOrd="0" presId="urn:microsoft.com/office/officeart/2018/2/layout/IconVerticalSolidList"/>
    <dgm:cxn modelId="{1C617FE1-B62F-441B-97FD-F791C71124ED}" type="presOf" srcId="{4F679618-628C-4496-9BC9-8416DE35563E}" destId="{3423CA58-8F33-4D08-88C6-B0646F707B79}" srcOrd="0" destOrd="0" presId="urn:microsoft.com/office/officeart/2018/2/layout/IconVerticalSolidList"/>
    <dgm:cxn modelId="{67E50E11-FDF3-46F7-A328-B6E3580144EB}" type="presParOf" srcId="{AA51E63D-FB6D-41C5-8796-CD49C06B542A}" destId="{DAE094B5-BFA1-42B7-BB2F-A313553A313F}" srcOrd="0" destOrd="0" presId="urn:microsoft.com/office/officeart/2018/2/layout/IconVerticalSolidList"/>
    <dgm:cxn modelId="{2AF6F8F2-ADA0-4F1A-94A4-3B64B35CF876}" type="presParOf" srcId="{DAE094B5-BFA1-42B7-BB2F-A313553A313F}" destId="{9F18589A-9914-428A-90DA-4A6DE81BD3E2}" srcOrd="0" destOrd="0" presId="urn:microsoft.com/office/officeart/2018/2/layout/IconVerticalSolidList"/>
    <dgm:cxn modelId="{68F20DC0-8BF1-40D3-AB46-510B37A746BD}" type="presParOf" srcId="{DAE094B5-BFA1-42B7-BB2F-A313553A313F}" destId="{EA5A4FAC-51DE-48D6-9907-6915950FCF22}" srcOrd="1" destOrd="0" presId="urn:microsoft.com/office/officeart/2018/2/layout/IconVerticalSolidList"/>
    <dgm:cxn modelId="{934C4234-6413-4D45-8864-C67769941A57}" type="presParOf" srcId="{DAE094B5-BFA1-42B7-BB2F-A313553A313F}" destId="{799A6F68-E404-47D0-840A-72FD38660A54}" srcOrd="2" destOrd="0" presId="urn:microsoft.com/office/officeart/2018/2/layout/IconVerticalSolidList"/>
    <dgm:cxn modelId="{A29679B5-2953-47D4-9B88-2EFB34A679B7}" type="presParOf" srcId="{DAE094B5-BFA1-42B7-BB2F-A313553A313F}" destId="{7DA41D21-70BE-48E5-886F-65E7780FFDCF}" srcOrd="3" destOrd="0" presId="urn:microsoft.com/office/officeart/2018/2/layout/IconVerticalSolidList"/>
    <dgm:cxn modelId="{E7DFEFF8-9424-4082-93BD-C3523F951808}" type="presParOf" srcId="{AA51E63D-FB6D-41C5-8796-CD49C06B542A}" destId="{C4354809-F53A-4BB3-BA93-C949D8A1B9EA}" srcOrd="1" destOrd="0" presId="urn:microsoft.com/office/officeart/2018/2/layout/IconVerticalSolidList"/>
    <dgm:cxn modelId="{E650EF6E-8E09-40E8-91C2-F7FB2279F0BD}" type="presParOf" srcId="{AA51E63D-FB6D-41C5-8796-CD49C06B542A}" destId="{9BCE1646-D398-4DAA-9414-A5A8A4D53569}" srcOrd="2" destOrd="0" presId="urn:microsoft.com/office/officeart/2018/2/layout/IconVerticalSolidList"/>
    <dgm:cxn modelId="{2EDE9CAB-2542-41CC-BFD5-FCD7CA715D7B}" type="presParOf" srcId="{9BCE1646-D398-4DAA-9414-A5A8A4D53569}" destId="{87E3E8C7-5627-4AFC-9D6C-E5172A41599D}" srcOrd="0" destOrd="0" presId="urn:microsoft.com/office/officeart/2018/2/layout/IconVerticalSolidList"/>
    <dgm:cxn modelId="{157E8843-EC4D-4F98-8E75-916EAC74D135}" type="presParOf" srcId="{9BCE1646-D398-4DAA-9414-A5A8A4D53569}" destId="{87C57FB0-0CFF-418E-87D3-5B0610342E2D}" srcOrd="1" destOrd="0" presId="urn:microsoft.com/office/officeart/2018/2/layout/IconVerticalSolidList"/>
    <dgm:cxn modelId="{3F22B0AD-1AA3-43FA-8ED6-ABBFBFD6512B}" type="presParOf" srcId="{9BCE1646-D398-4DAA-9414-A5A8A4D53569}" destId="{19DA898D-16C2-4A73-9942-382A63ED2B2F}" srcOrd="2" destOrd="0" presId="urn:microsoft.com/office/officeart/2018/2/layout/IconVerticalSolidList"/>
    <dgm:cxn modelId="{3191BC29-01ED-40CF-B0D7-0365C3299D4E}" type="presParOf" srcId="{9BCE1646-D398-4DAA-9414-A5A8A4D53569}" destId="{D1088E29-7246-4260-B737-CE232EBDB626}" srcOrd="3" destOrd="0" presId="urn:microsoft.com/office/officeart/2018/2/layout/IconVerticalSolidList"/>
    <dgm:cxn modelId="{04D6A25C-1AC0-4FBA-9728-1050D28CB1C2}" type="presParOf" srcId="{AA51E63D-FB6D-41C5-8796-CD49C06B542A}" destId="{560F58A5-6220-4323-84F6-442A45682347}" srcOrd="3" destOrd="0" presId="urn:microsoft.com/office/officeart/2018/2/layout/IconVerticalSolidList"/>
    <dgm:cxn modelId="{62F056A9-C6BD-4D43-BAA6-67D56806C4C8}" type="presParOf" srcId="{AA51E63D-FB6D-41C5-8796-CD49C06B542A}" destId="{DE1FE919-740A-47E2-9B1B-15219FF7CF8B}" srcOrd="4" destOrd="0" presId="urn:microsoft.com/office/officeart/2018/2/layout/IconVerticalSolidList"/>
    <dgm:cxn modelId="{E3FC5A75-DABF-4BBB-86ED-57C9947C7B8A}" type="presParOf" srcId="{DE1FE919-740A-47E2-9B1B-15219FF7CF8B}" destId="{D782BD53-6AB9-41A8-A1C0-C71959996623}" srcOrd="0" destOrd="0" presId="urn:microsoft.com/office/officeart/2018/2/layout/IconVerticalSolidList"/>
    <dgm:cxn modelId="{78AE3C19-49C7-4763-AE8F-7F4DE7CD3CD9}" type="presParOf" srcId="{DE1FE919-740A-47E2-9B1B-15219FF7CF8B}" destId="{C6C61561-85E8-4B3E-AF54-B4D838B7D207}" srcOrd="1" destOrd="0" presId="urn:microsoft.com/office/officeart/2018/2/layout/IconVerticalSolidList"/>
    <dgm:cxn modelId="{AF17CCC9-0595-4B12-9D4F-503A84254F9D}" type="presParOf" srcId="{DE1FE919-740A-47E2-9B1B-15219FF7CF8B}" destId="{1BF74DCA-E681-4D56-AC3D-B032E75EDE29}" srcOrd="2" destOrd="0" presId="urn:microsoft.com/office/officeart/2018/2/layout/IconVerticalSolidList"/>
    <dgm:cxn modelId="{D52D9EAA-E35C-4CD2-A40A-7975527F99DC}" type="presParOf" srcId="{DE1FE919-740A-47E2-9B1B-15219FF7CF8B}" destId="{EA1EF2A7-CD79-4882-BD34-4C94DA80ADA1}" srcOrd="3" destOrd="0" presId="urn:microsoft.com/office/officeart/2018/2/layout/IconVerticalSolidList"/>
    <dgm:cxn modelId="{38062046-AE38-47D8-BB50-103EC9E46106}" type="presParOf" srcId="{AA51E63D-FB6D-41C5-8796-CD49C06B542A}" destId="{5C4BB7D7-B5FD-4C3C-B154-E4E65A048F66}" srcOrd="5" destOrd="0" presId="urn:microsoft.com/office/officeart/2018/2/layout/IconVerticalSolidList"/>
    <dgm:cxn modelId="{83B36BBB-52DE-4B37-8B47-4E4A3FDA1E40}" type="presParOf" srcId="{AA51E63D-FB6D-41C5-8796-CD49C06B542A}" destId="{79492DCD-C700-4FC1-84CB-66778FA3B72B}" srcOrd="6" destOrd="0" presId="urn:microsoft.com/office/officeart/2018/2/layout/IconVerticalSolidList"/>
    <dgm:cxn modelId="{D3A2143B-1F72-44B9-B89B-9589D8CCA200}" type="presParOf" srcId="{79492DCD-C700-4FC1-84CB-66778FA3B72B}" destId="{59DDE5A9-433A-4EBF-879F-128FF9239FD7}" srcOrd="0" destOrd="0" presId="urn:microsoft.com/office/officeart/2018/2/layout/IconVerticalSolidList"/>
    <dgm:cxn modelId="{B3360F36-F78E-4E7C-AF81-E72E1E2C19FD}" type="presParOf" srcId="{79492DCD-C700-4FC1-84CB-66778FA3B72B}" destId="{13AF0BA2-14D4-47B5-970E-C114CD1F8442}" srcOrd="1" destOrd="0" presId="urn:microsoft.com/office/officeart/2018/2/layout/IconVerticalSolidList"/>
    <dgm:cxn modelId="{0B02A891-54D8-4D2F-978F-CECCC7F16932}" type="presParOf" srcId="{79492DCD-C700-4FC1-84CB-66778FA3B72B}" destId="{B051570E-9F7D-452C-A381-C511FE335388}" srcOrd="2" destOrd="0" presId="urn:microsoft.com/office/officeart/2018/2/layout/IconVerticalSolidList"/>
    <dgm:cxn modelId="{E8461011-6FC1-41CD-BB14-A5BBF52D29AB}" type="presParOf" srcId="{79492DCD-C700-4FC1-84CB-66778FA3B72B}" destId="{3423CA58-8F33-4D08-88C6-B0646F707B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3065BF-E5E9-41E2-82F2-F19B3D2CBD0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41F458-8EAF-4AF0-8652-7113F59F84A7}">
      <dgm:prSet/>
      <dgm:spPr/>
      <dgm:t>
        <a:bodyPr/>
        <a:lstStyle/>
        <a:p>
          <a:r>
            <a:rPr lang="en-US"/>
            <a:t>Files for each airport were merged into a single file per airport, consolidating data from the entire time range (10/01/2023 - 10/31/2024). The resulting files were named as </a:t>
          </a:r>
          <a:r>
            <a:rPr lang="en-US" b="1"/>
            <a:t>single data files</a:t>
          </a:r>
          <a:r>
            <a:rPr lang="en-US"/>
            <a:t>, containing all the relevant data for the specified period.</a:t>
          </a:r>
        </a:p>
      </dgm:t>
    </dgm:pt>
    <dgm:pt modelId="{1E9E4010-7988-43F2-A25D-D77648C08313}" type="parTrans" cxnId="{5EE94DC2-590A-48CB-B383-319CE626E513}">
      <dgm:prSet/>
      <dgm:spPr/>
      <dgm:t>
        <a:bodyPr/>
        <a:lstStyle/>
        <a:p>
          <a:endParaRPr lang="en-US"/>
        </a:p>
      </dgm:t>
    </dgm:pt>
    <dgm:pt modelId="{C6FF61E5-DB96-498E-91BC-F36E7E8384E8}" type="sibTrans" cxnId="{5EE94DC2-590A-48CB-B383-319CE626E513}">
      <dgm:prSet/>
      <dgm:spPr/>
      <dgm:t>
        <a:bodyPr/>
        <a:lstStyle/>
        <a:p>
          <a:endParaRPr lang="en-US"/>
        </a:p>
      </dgm:t>
    </dgm:pt>
    <dgm:pt modelId="{FC84345D-2FD2-4A56-8D7E-81941E3FB9BE}">
      <dgm:prSet/>
      <dgm:spPr/>
      <dgm:t>
        <a:bodyPr/>
        <a:lstStyle/>
        <a:p>
          <a:r>
            <a:rPr lang="en-US"/>
            <a:t>The total rows copied were verified and successfully matched. The Delta files were named according to the type of data they contained, such as </a:t>
          </a:r>
          <a:r>
            <a:rPr lang="en-US" b="1"/>
            <a:t>type=arrival</a:t>
          </a:r>
          <a:r>
            <a:rPr lang="en-US"/>
            <a:t> or </a:t>
          </a:r>
          <a:r>
            <a:rPr lang="en-US" b="1"/>
            <a:t>type=departure</a:t>
          </a:r>
          <a:r>
            <a:rPr lang="en-US"/>
            <a:t>.</a:t>
          </a:r>
        </a:p>
      </dgm:t>
    </dgm:pt>
    <dgm:pt modelId="{1153C292-0B4C-4149-9369-9F1671041923}" type="parTrans" cxnId="{68DFE736-605C-4A1D-8945-2DC63D1812E6}">
      <dgm:prSet/>
      <dgm:spPr/>
      <dgm:t>
        <a:bodyPr/>
        <a:lstStyle/>
        <a:p>
          <a:endParaRPr lang="en-US"/>
        </a:p>
      </dgm:t>
    </dgm:pt>
    <dgm:pt modelId="{FFC15D6C-3B9E-44EB-A57C-59773A6E705D}" type="sibTrans" cxnId="{68DFE736-605C-4A1D-8945-2DC63D1812E6}">
      <dgm:prSet/>
      <dgm:spPr/>
      <dgm:t>
        <a:bodyPr/>
        <a:lstStyle/>
        <a:p>
          <a:endParaRPr lang="en-US"/>
        </a:p>
      </dgm:t>
    </dgm:pt>
    <dgm:pt modelId="{8F4C8089-E4CB-40DF-A516-DBAF1CA16E53}">
      <dgm:prSet/>
      <dgm:spPr/>
      <dgm:t>
        <a:bodyPr/>
        <a:lstStyle/>
        <a:p>
          <a:r>
            <a:rPr lang="en-US"/>
            <a:t>The data format was transformed from JSON to </a:t>
          </a:r>
          <a:r>
            <a:rPr lang="en-US" b="1"/>
            <a:t>Delta tables</a:t>
          </a:r>
          <a:r>
            <a:rPr lang="en-US"/>
            <a:t>, with transformations performed in </a:t>
          </a:r>
          <a:r>
            <a:rPr lang="en-US" b="1"/>
            <a:t>Databricks</a:t>
          </a:r>
          <a:r>
            <a:rPr lang="en-US"/>
            <a:t>. Additionally, the process ensured that the schema was consistently followed throughout the transformations.</a:t>
          </a:r>
        </a:p>
      </dgm:t>
    </dgm:pt>
    <dgm:pt modelId="{2641729D-7E3D-4902-8E22-013C8D241625}" type="parTrans" cxnId="{0B749811-2C2A-48EC-9CB0-969618649EB2}">
      <dgm:prSet/>
      <dgm:spPr/>
      <dgm:t>
        <a:bodyPr/>
        <a:lstStyle/>
        <a:p>
          <a:endParaRPr lang="en-US"/>
        </a:p>
      </dgm:t>
    </dgm:pt>
    <dgm:pt modelId="{3ABFC73A-B204-40DC-B8FB-24EBB3E75435}" type="sibTrans" cxnId="{0B749811-2C2A-48EC-9CB0-969618649EB2}">
      <dgm:prSet/>
      <dgm:spPr/>
      <dgm:t>
        <a:bodyPr/>
        <a:lstStyle/>
        <a:p>
          <a:endParaRPr lang="en-US"/>
        </a:p>
      </dgm:t>
    </dgm:pt>
    <dgm:pt modelId="{BC69A7D8-3286-4FC7-BA8A-075ECF98F6D9}" type="pres">
      <dgm:prSet presAssocID="{113065BF-E5E9-41E2-82F2-F19B3D2CBD0E}" presName="root" presStyleCnt="0">
        <dgm:presLayoutVars>
          <dgm:dir/>
          <dgm:resizeHandles val="exact"/>
        </dgm:presLayoutVars>
      </dgm:prSet>
      <dgm:spPr/>
    </dgm:pt>
    <dgm:pt modelId="{55857D0D-BE91-4358-A05D-E8D3A478A1CC}" type="pres">
      <dgm:prSet presAssocID="{8F41F458-8EAF-4AF0-8652-7113F59F84A7}" presName="compNode" presStyleCnt="0"/>
      <dgm:spPr/>
    </dgm:pt>
    <dgm:pt modelId="{D0EFBE5F-936B-4089-9D66-6AC6D7BEEF6B}" type="pres">
      <dgm:prSet presAssocID="{8F41F458-8EAF-4AF0-8652-7113F59F84A7}" presName="bgRect" presStyleLbl="bgShp" presStyleIdx="0" presStyleCnt="3"/>
      <dgm:spPr/>
    </dgm:pt>
    <dgm:pt modelId="{81540711-8E5C-4FF1-AD75-746AD6E5ABAE}" type="pres">
      <dgm:prSet presAssocID="{8F41F458-8EAF-4AF0-8652-7113F59F84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2AF273E7-865A-4922-B07D-D0323A62EFC5}" type="pres">
      <dgm:prSet presAssocID="{8F41F458-8EAF-4AF0-8652-7113F59F84A7}" presName="spaceRect" presStyleCnt="0"/>
      <dgm:spPr/>
    </dgm:pt>
    <dgm:pt modelId="{6277BE11-501E-46F4-88A4-5DE2FF2B75EB}" type="pres">
      <dgm:prSet presAssocID="{8F41F458-8EAF-4AF0-8652-7113F59F84A7}" presName="parTx" presStyleLbl="revTx" presStyleIdx="0" presStyleCnt="3">
        <dgm:presLayoutVars>
          <dgm:chMax val="0"/>
          <dgm:chPref val="0"/>
        </dgm:presLayoutVars>
      </dgm:prSet>
      <dgm:spPr/>
    </dgm:pt>
    <dgm:pt modelId="{08C9088B-709B-4F64-94BE-7B2767C09914}" type="pres">
      <dgm:prSet presAssocID="{C6FF61E5-DB96-498E-91BC-F36E7E8384E8}" presName="sibTrans" presStyleCnt="0"/>
      <dgm:spPr/>
    </dgm:pt>
    <dgm:pt modelId="{D4F13F52-1B22-4139-891D-A27A029B63EF}" type="pres">
      <dgm:prSet presAssocID="{FC84345D-2FD2-4A56-8D7E-81941E3FB9BE}" presName="compNode" presStyleCnt="0"/>
      <dgm:spPr/>
    </dgm:pt>
    <dgm:pt modelId="{630AF74B-1E21-48BE-9AAC-AD9F41C7639D}" type="pres">
      <dgm:prSet presAssocID="{FC84345D-2FD2-4A56-8D7E-81941E3FB9BE}" presName="bgRect" presStyleLbl="bgShp" presStyleIdx="1" presStyleCnt="3"/>
      <dgm:spPr/>
    </dgm:pt>
    <dgm:pt modelId="{CBDDBF06-0D66-4436-8C5E-83653A5EC890}" type="pres">
      <dgm:prSet presAssocID="{FC84345D-2FD2-4A56-8D7E-81941E3FB9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B54460A7-6C5D-4A0A-A1E3-CE7049C46170}" type="pres">
      <dgm:prSet presAssocID="{FC84345D-2FD2-4A56-8D7E-81941E3FB9BE}" presName="spaceRect" presStyleCnt="0"/>
      <dgm:spPr/>
    </dgm:pt>
    <dgm:pt modelId="{74B3E616-C7CE-44CC-8572-5746C6659E4A}" type="pres">
      <dgm:prSet presAssocID="{FC84345D-2FD2-4A56-8D7E-81941E3FB9BE}" presName="parTx" presStyleLbl="revTx" presStyleIdx="1" presStyleCnt="3">
        <dgm:presLayoutVars>
          <dgm:chMax val="0"/>
          <dgm:chPref val="0"/>
        </dgm:presLayoutVars>
      </dgm:prSet>
      <dgm:spPr/>
    </dgm:pt>
    <dgm:pt modelId="{D6CAD504-457A-46BF-B899-3E205F101195}" type="pres">
      <dgm:prSet presAssocID="{FFC15D6C-3B9E-44EB-A57C-59773A6E705D}" presName="sibTrans" presStyleCnt="0"/>
      <dgm:spPr/>
    </dgm:pt>
    <dgm:pt modelId="{E17C05B9-DBE6-4B74-81B2-16A4D7A71E34}" type="pres">
      <dgm:prSet presAssocID="{8F4C8089-E4CB-40DF-A516-DBAF1CA16E53}" presName="compNode" presStyleCnt="0"/>
      <dgm:spPr/>
    </dgm:pt>
    <dgm:pt modelId="{F3AA5F0C-7382-4769-AB9A-7207F4754441}" type="pres">
      <dgm:prSet presAssocID="{8F4C8089-E4CB-40DF-A516-DBAF1CA16E53}" presName="bgRect" presStyleLbl="bgShp" presStyleIdx="2" presStyleCnt="3"/>
      <dgm:spPr/>
    </dgm:pt>
    <dgm:pt modelId="{EBFDEE1B-17A4-4E96-BEBE-372A21D747D1}" type="pres">
      <dgm:prSet presAssocID="{8F4C8089-E4CB-40DF-A516-DBAF1CA16E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FCE4D00-86EB-401F-82D3-589AFC779773}" type="pres">
      <dgm:prSet presAssocID="{8F4C8089-E4CB-40DF-A516-DBAF1CA16E53}" presName="spaceRect" presStyleCnt="0"/>
      <dgm:spPr/>
    </dgm:pt>
    <dgm:pt modelId="{210CA9B7-7F4D-4BBF-B1E5-CA3A597D27B3}" type="pres">
      <dgm:prSet presAssocID="{8F4C8089-E4CB-40DF-A516-DBAF1CA16E53}" presName="parTx" presStyleLbl="revTx" presStyleIdx="2" presStyleCnt="3">
        <dgm:presLayoutVars>
          <dgm:chMax val="0"/>
          <dgm:chPref val="0"/>
        </dgm:presLayoutVars>
      </dgm:prSet>
      <dgm:spPr/>
    </dgm:pt>
  </dgm:ptLst>
  <dgm:cxnLst>
    <dgm:cxn modelId="{26152300-F887-4561-89D4-F33E2779F663}" type="presOf" srcId="{8F41F458-8EAF-4AF0-8652-7113F59F84A7}" destId="{6277BE11-501E-46F4-88A4-5DE2FF2B75EB}" srcOrd="0" destOrd="0" presId="urn:microsoft.com/office/officeart/2018/2/layout/IconVerticalSolidList"/>
    <dgm:cxn modelId="{0B749811-2C2A-48EC-9CB0-969618649EB2}" srcId="{113065BF-E5E9-41E2-82F2-F19B3D2CBD0E}" destId="{8F4C8089-E4CB-40DF-A516-DBAF1CA16E53}" srcOrd="2" destOrd="0" parTransId="{2641729D-7E3D-4902-8E22-013C8D241625}" sibTransId="{3ABFC73A-B204-40DC-B8FB-24EBB3E75435}"/>
    <dgm:cxn modelId="{6E31941C-0F9C-433B-BCBF-675E4C87252C}" type="presOf" srcId="{113065BF-E5E9-41E2-82F2-F19B3D2CBD0E}" destId="{BC69A7D8-3286-4FC7-BA8A-075ECF98F6D9}" srcOrd="0" destOrd="0" presId="urn:microsoft.com/office/officeart/2018/2/layout/IconVerticalSolidList"/>
    <dgm:cxn modelId="{68DFE736-605C-4A1D-8945-2DC63D1812E6}" srcId="{113065BF-E5E9-41E2-82F2-F19B3D2CBD0E}" destId="{FC84345D-2FD2-4A56-8D7E-81941E3FB9BE}" srcOrd="1" destOrd="0" parTransId="{1153C292-0B4C-4149-9369-9F1671041923}" sibTransId="{FFC15D6C-3B9E-44EB-A57C-59773A6E705D}"/>
    <dgm:cxn modelId="{F89422A6-A4DF-4399-9B49-6B31B409329F}" type="presOf" srcId="{8F4C8089-E4CB-40DF-A516-DBAF1CA16E53}" destId="{210CA9B7-7F4D-4BBF-B1E5-CA3A597D27B3}" srcOrd="0" destOrd="0" presId="urn:microsoft.com/office/officeart/2018/2/layout/IconVerticalSolidList"/>
    <dgm:cxn modelId="{F20881BB-EC01-48DF-82E2-A48541558297}" type="presOf" srcId="{FC84345D-2FD2-4A56-8D7E-81941E3FB9BE}" destId="{74B3E616-C7CE-44CC-8572-5746C6659E4A}" srcOrd="0" destOrd="0" presId="urn:microsoft.com/office/officeart/2018/2/layout/IconVerticalSolidList"/>
    <dgm:cxn modelId="{5EE94DC2-590A-48CB-B383-319CE626E513}" srcId="{113065BF-E5E9-41E2-82F2-F19B3D2CBD0E}" destId="{8F41F458-8EAF-4AF0-8652-7113F59F84A7}" srcOrd="0" destOrd="0" parTransId="{1E9E4010-7988-43F2-A25D-D77648C08313}" sibTransId="{C6FF61E5-DB96-498E-91BC-F36E7E8384E8}"/>
    <dgm:cxn modelId="{CB1CD687-0C12-4601-8CBC-E31E947A29E5}" type="presParOf" srcId="{BC69A7D8-3286-4FC7-BA8A-075ECF98F6D9}" destId="{55857D0D-BE91-4358-A05D-E8D3A478A1CC}" srcOrd="0" destOrd="0" presId="urn:microsoft.com/office/officeart/2018/2/layout/IconVerticalSolidList"/>
    <dgm:cxn modelId="{907CD2FD-D542-4856-A016-0139FF87FA3C}" type="presParOf" srcId="{55857D0D-BE91-4358-A05D-E8D3A478A1CC}" destId="{D0EFBE5F-936B-4089-9D66-6AC6D7BEEF6B}" srcOrd="0" destOrd="0" presId="urn:microsoft.com/office/officeart/2018/2/layout/IconVerticalSolidList"/>
    <dgm:cxn modelId="{713D5889-F60E-48F5-96C5-14EC393524F9}" type="presParOf" srcId="{55857D0D-BE91-4358-A05D-E8D3A478A1CC}" destId="{81540711-8E5C-4FF1-AD75-746AD6E5ABAE}" srcOrd="1" destOrd="0" presId="urn:microsoft.com/office/officeart/2018/2/layout/IconVerticalSolidList"/>
    <dgm:cxn modelId="{F81CC3A5-6FD2-47B7-B69E-BFE54E3418F8}" type="presParOf" srcId="{55857D0D-BE91-4358-A05D-E8D3A478A1CC}" destId="{2AF273E7-865A-4922-B07D-D0323A62EFC5}" srcOrd="2" destOrd="0" presId="urn:microsoft.com/office/officeart/2018/2/layout/IconVerticalSolidList"/>
    <dgm:cxn modelId="{71BFFA9D-3944-45E1-B814-F75B7D562A1D}" type="presParOf" srcId="{55857D0D-BE91-4358-A05D-E8D3A478A1CC}" destId="{6277BE11-501E-46F4-88A4-5DE2FF2B75EB}" srcOrd="3" destOrd="0" presId="urn:microsoft.com/office/officeart/2018/2/layout/IconVerticalSolidList"/>
    <dgm:cxn modelId="{31D2E42D-BC55-4EED-9E26-8FA7AC19A8E1}" type="presParOf" srcId="{BC69A7D8-3286-4FC7-BA8A-075ECF98F6D9}" destId="{08C9088B-709B-4F64-94BE-7B2767C09914}" srcOrd="1" destOrd="0" presId="urn:microsoft.com/office/officeart/2018/2/layout/IconVerticalSolidList"/>
    <dgm:cxn modelId="{2F03FDFB-CAC9-4FF7-8BA3-5F826F7DCC65}" type="presParOf" srcId="{BC69A7D8-3286-4FC7-BA8A-075ECF98F6D9}" destId="{D4F13F52-1B22-4139-891D-A27A029B63EF}" srcOrd="2" destOrd="0" presId="urn:microsoft.com/office/officeart/2018/2/layout/IconVerticalSolidList"/>
    <dgm:cxn modelId="{FA66B0C7-873B-4E24-8A1A-E9BD89251148}" type="presParOf" srcId="{D4F13F52-1B22-4139-891D-A27A029B63EF}" destId="{630AF74B-1E21-48BE-9AAC-AD9F41C7639D}" srcOrd="0" destOrd="0" presId="urn:microsoft.com/office/officeart/2018/2/layout/IconVerticalSolidList"/>
    <dgm:cxn modelId="{341AEA6C-7C6F-4D0A-86D2-F441BF28041D}" type="presParOf" srcId="{D4F13F52-1B22-4139-891D-A27A029B63EF}" destId="{CBDDBF06-0D66-4436-8C5E-83653A5EC890}" srcOrd="1" destOrd="0" presId="urn:microsoft.com/office/officeart/2018/2/layout/IconVerticalSolidList"/>
    <dgm:cxn modelId="{2DFACF81-DCC1-43CE-8D70-8471B0B6B8CA}" type="presParOf" srcId="{D4F13F52-1B22-4139-891D-A27A029B63EF}" destId="{B54460A7-6C5D-4A0A-A1E3-CE7049C46170}" srcOrd="2" destOrd="0" presId="urn:microsoft.com/office/officeart/2018/2/layout/IconVerticalSolidList"/>
    <dgm:cxn modelId="{DF2C28A1-39BF-48B5-9811-D8DC34FC6F48}" type="presParOf" srcId="{D4F13F52-1B22-4139-891D-A27A029B63EF}" destId="{74B3E616-C7CE-44CC-8572-5746C6659E4A}" srcOrd="3" destOrd="0" presId="urn:microsoft.com/office/officeart/2018/2/layout/IconVerticalSolidList"/>
    <dgm:cxn modelId="{50127059-8D5B-480E-AF32-D7FD30E85D41}" type="presParOf" srcId="{BC69A7D8-3286-4FC7-BA8A-075ECF98F6D9}" destId="{D6CAD504-457A-46BF-B899-3E205F101195}" srcOrd="3" destOrd="0" presId="urn:microsoft.com/office/officeart/2018/2/layout/IconVerticalSolidList"/>
    <dgm:cxn modelId="{94206F3D-61C4-4BC9-8B56-EAA04D77E3B2}" type="presParOf" srcId="{BC69A7D8-3286-4FC7-BA8A-075ECF98F6D9}" destId="{E17C05B9-DBE6-4B74-81B2-16A4D7A71E34}" srcOrd="4" destOrd="0" presId="urn:microsoft.com/office/officeart/2018/2/layout/IconVerticalSolidList"/>
    <dgm:cxn modelId="{0CF1D9CB-12B2-4766-97FD-49A6E5772CA3}" type="presParOf" srcId="{E17C05B9-DBE6-4B74-81B2-16A4D7A71E34}" destId="{F3AA5F0C-7382-4769-AB9A-7207F4754441}" srcOrd="0" destOrd="0" presId="urn:microsoft.com/office/officeart/2018/2/layout/IconVerticalSolidList"/>
    <dgm:cxn modelId="{25DCFE2F-48A3-4F63-8470-D5EC986C4212}" type="presParOf" srcId="{E17C05B9-DBE6-4B74-81B2-16A4D7A71E34}" destId="{EBFDEE1B-17A4-4E96-BEBE-372A21D747D1}" srcOrd="1" destOrd="0" presId="urn:microsoft.com/office/officeart/2018/2/layout/IconVerticalSolidList"/>
    <dgm:cxn modelId="{0D2A6A0A-2C41-401C-9D89-631141549427}" type="presParOf" srcId="{E17C05B9-DBE6-4B74-81B2-16A4D7A71E34}" destId="{4FCE4D00-86EB-401F-82D3-589AFC779773}" srcOrd="2" destOrd="0" presId="urn:microsoft.com/office/officeart/2018/2/layout/IconVerticalSolidList"/>
    <dgm:cxn modelId="{040AC250-E9F3-48FF-9F61-E42900AB0ADA}" type="presParOf" srcId="{E17C05B9-DBE6-4B74-81B2-16A4D7A71E34}" destId="{210CA9B7-7F4D-4BBF-B1E5-CA3A597D27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8589A-9914-428A-90DA-4A6DE81BD3E2}">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A4FAC-51DE-48D6-9907-6915950FCF2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A41D21-70BE-48E5-886F-65E7780FFDC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dirty="0"/>
            <a:t>Programming Languages: MySQL, Python, </a:t>
          </a:r>
          <a:r>
            <a:rPr lang="en-US" sz="2200" kern="1200" dirty="0" err="1"/>
            <a:t>Pyspark</a:t>
          </a:r>
          <a:r>
            <a:rPr lang="en-US" sz="2200" kern="1200" dirty="0"/>
            <a:t>,</a:t>
          </a:r>
        </a:p>
      </dsp:txBody>
      <dsp:txXfrm>
        <a:off x="1428292" y="2439"/>
        <a:ext cx="4873308" cy="1236616"/>
      </dsp:txXfrm>
    </dsp:sp>
    <dsp:sp modelId="{87E3E8C7-5627-4AFC-9D6C-E5172A41599D}">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57FB0-0CFF-418E-87D3-5B0610342E2D}">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088E29-7246-4260-B737-CE232EBDB626}">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Cloud Environment : Microsoft Azure</a:t>
          </a:r>
        </a:p>
      </dsp:txBody>
      <dsp:txXfrm>
        <a:off x="1428292" y="1548210"/>
        <a:ext cx="4873308" cy="1236616"/>
      </dsp:txXfrm>
    </dsp:sp>
    <dsp:sp modelId="{D782BD53-6AB9-41A8-A1C0-C71959996623}">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61561-85E8-4B3E-AF54-B4D838B7D207}">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EF2A7-CD79-4882-BD34-4C94DA80ADA1}">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Azure Resources : Azure Data Factory, Azure Data Bricks, Key vault, Azure Sql DB</a:t>
          </a:r>
        </a:p>
      </dsp:txBody>
      <dsp:txXfrm>
        <a:off x="1428292" y="3093981"/>
        <a:ext cx="4873308" cy="1236616"/>
      </dsp:txXfrm>
    </dsp:sp>
    <dsp:sp modelId="{59DDE5A9-433A-4EBF-879F-128FF9239FD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AF0BA2-14D4-47B5-970E-C114CD1F8442}">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23CA58-8F33-4D08-88C6-B0646F707B79}">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Reporting : Power Bi</a:t>
          </a:r>
        </a:p>
      </dsp:txBody>
      <dsp:txXfrm>
        <a:off x="1428292" y="4639752"/>
        <a:ext cx="4873308" cy="1236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FBE5F-936B-4089-9D66-6AC6D7BEEF6B}">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40711-8E5C-4FF1-AD75-746AD6E5ABAE}">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77BE11-501E-46F4-88A4-5DE2FF2B75EB}">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44550">
            <a:lnSpc>
              <a:spcPct val="90000"/>
            </a:lnSpc>
            <a:spcBef>
              <a:spcPct val="0"/>
            </a:spcBef>
            <a:spcAft>
              <a:spcPct val="35000"/>
            </a:spcAft>
            <a:buNone/>
          </a:pPr>
          <a:r>
            <a:rPr lang="en-US" sz="1900" kern="1200"/>
            <a:t>Files for each airport were merged into a single file per airport, consolidating data from the entire time range (10/01/2023 - 10/31/2024). The resulting files were named as </a:t>
          </a:r>
          <a:r>
            <a:rPr lang="en-US" sz="1900" b="1" kern="1200"/>
            <a:t>single data files</a:t>
          </a:r>
          <a:r>
            <a:rPr lang="en-US" sz="1900" kern="1200"/>
            <a:t>, containing all the relevant data for the specified period.</a:t>
          </a:r>
        </a:p>
      </dsp:txBody>
      <dsp:txXfrm>
        <a:off x="1437631" y="531"/>
        <a:ext cx="9077968" cy="1244702"/>
      </dsp:txXfrm>
    </dsp:sp>
    <dsp:sp modelId="{630AF74B-1E21-48BE-9AAC-AD9F41C7639D}">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DBF06-0D66-4436-8C5E-83653A5EC89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B3E616-C7CE-44CC-8572-5746C6659E4A}">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44550">
            <a:lnSpc>
              <a:spcPct val="90000"/>
            </a:lnSpc>
            <a:spcBef>
              <a:spcPct val="0"/>
            </a:spcBef>
            <a:spcAft>
              <a:spcPct val="35000"/>
            </a:spcAft>
            <a:buNone/>
          </a:pPr>
          <a:r>
            <a:rPr lang="en-US" sz="1900" kern="1200"/>
            <a:t>The total rows copied were verified and successfully matched. The Delta files were named according to the type of data they contained, such as </a:t>
          </a:r>
          <a:r>
            <a:rPr lang="en-US" sz="1900" b="1" kern="1200"/>
            <a:t>type=arrival</a:t>
          </a:r>
          <a:r>
            <a:rPr lang="en-US" sz="1900" kern="1200"/>
            <a:t> or </a:t>
          </a:r>
          <a:r>
            <a:rPr lang="en-US" sz="1900" b="1" kern="1200"/>
            <a:t>type=departure</a:t>
          </a:r>
          <a:r>
            <a:rPr lang="en-US" sz="1900" kern="1200"/>
            <a:t>.</a:t>
          </a:r>
        </a:p>
      </dsp:txBody>
      <dsp:txXfrm>
        <a:off x="1437631" y="1556410"/>
        <a:ext cx="9077968" cy="1244702"/>
      </dsp:txXfrm>
    </dsp:sp>
    <dsp:sp modelId="{F3AA5F0C-7382-4769-AB9A-7207F4754441}">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DEE1B-17A4-4E96-BEBE-372A21D747D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0CA9B7-7F4D-4BBF-B1E5-CA3A597D27B3}">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44550">
            <a:lnSpc>
              <a:spcPct val="90000"/>
            </a:lnSpc>
            <a:spcBef>
              <a:spcPct val="0"/>
            </a:spcBef>
            <a:spcAft>
              <a:spcPct val="35000"/>
            </a:spcAft>
            <a:buNone/>
          </a:pPr>
          <a:r>
            <a:rPr lang="en-US" sz="1900" kern="1200"/>
            <a:t>The data format was transformed from JSON to </a:t>
          </a:r>
          <a:r>
            <a:rPr lang="en-US" sz="1900" b="1" kern="1200"/>
            <a:t>Delta tables</a:t>
          </a:r>
          <a:r>
            <a:rPr lang="en-US" sz="1900" kern="1200"/>
            <a:t>, with transformations performed in </a:t>
          </a:r>
          <a:r>
            <a:rPr lang="en-US" sz="1900" b="1" kern="1200"/>
            <a:t>Databricks</a:t>
          </a:r>
          <a:r>
            <a:rPr lang="en-US" sz="1900" kern="1200"/>
            <a:t>. Additionally, the process ensured that the schema was consistently followed throughout the transformations.</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B1B-9D2D-F367-21D5-190BEBD67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1F203C-2943-C679-29A3-6668CBFFF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49A42-6F49-BB07-A898-BCC6EE42EBD3}"/>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5" name="Footer Placeholder 4">
            <a:extLst>
              <a:ext uri="{FF2B5EF4-FFF2-40B4-BE49-F238E27FC236}">
                <a16:creationId xmlns:a16="http://schemas.microsoft.com/office/drawing/2014/main" id="{24D64318-969E-7997-BC45-D7E5C76DF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90BFD-4076-65FA-9EDF-D48D3EFFDF2D}"/>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82734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AAA0-613B-EE5B-5A4D-35DCE7D2A9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236956-B6D3-2435-826D-0DAE6EB643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032C4-1BAB-302A-8E55-BC3EFA6151AC}"/>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5" name="Footer Placeholder 4">
            <a:extLst>
              <a:ext uri="{FF2B5EF4-FFF2-40B4-BE49-F238E27FC236}">
                <a16:creationId xmlns:a16="http://schemas.microsoft.com/office/drawing/2014/main" id="{6D557AF1-8B7C-8B2A-01A6-19BFAE0AC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A7B45-F7AA-B445-6BC6-D21E2CB21471}"/>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48570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2FA11-1532-B08B-F854-E1DE2D5B21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1F096A-36A2-58A8-52ED-244DC9DF9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397C2-7769-3EE2-F6D0-262ED12ADB7A}"/>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5" name="Footer Placeholder 4">
            <a:extLst>
              <a:ext uri="{FF2B5EF4-FFF2-40B4-BE49-F238E27FC236}">
                <a16:creationId xmlns:a16="http://schemas.microsoft.com/office/drawing/2014/main" id="{13840479-ED0C-5EEE-E9BA-8A9878887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BD52C-89F6-92BC-2C0B-4843F218F2AA}"/>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354249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6A6F-3497-4291-4C1E-A3E1DFE5C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C24CD4-8054-A7A7-4E09-4F050C5EFB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F9A9E-58F8-3865-CD3D-2FAFC12A6DD4}"/>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5" name="Footer Placeholder 4">
            <a:extLst>
              <a:ext uri="{FF2B5EF4-FFF2-40B4-BE49-F238E27FC236}">
                <a16:creationId xmlns:a16="http://schemas.microsoft.com/office/drawing/2014/main" id="{E02376B5-4139-64C7-B9A9-B0B2944A1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8718E-0FBC-BBCF-73F9-8E9D006678FF}"/>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425711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E821-F221-6FF6-6F96-E229F3F64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2CDD0F-8B2D-F301-C442-F1364EB757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06ACDF-1651-42EC-35D3-C6A0A6F7367A}"/>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5" name="Footer Placeholder 4">
            <a:extLst>
              <a:ext uri="{FF2B5EF4-FFF2-40B4-BE49-F238E27FC236}">
                <a16:creationId xmlns:a16="http://schemas.microsoft.com/office/drawing/2014/main" id="{008F5589-565C-4DC7-9439-7592CCC1B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0CB5A-0856-822F-A060-E88D72CBA11F}"/>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127494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3603-966C-6A1A-9081-8C5897A6DA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1B7275-D594-DEB1-4285-F43490E26C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13570B-7ABA-857C-56A3-1659AF8DE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A3374-FDCE-90F2-B328-1AA09C316731}"/>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6" name="Footer Placeholder 5">
            <a:extLst>
              <a:ext uri="{FF2B5EF4-FFF2-40B4-BE49-F238E27FC236}">
                <a16:creationId xmlns:a16="http://schemas.microsoft.com/office/drawing/2014/main" id="{36098033-6A11-50EE-AC70-3C03866067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345F91-E625-0BFF-916E-C922D5D5A195}"/>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319878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A74B3-F4C8-CF3A-2B57-CD8A7DB8D6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250D59-D68A-0CBA-DA1C-2EF470D9D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EF193-1E29-F278-B8F8-3CBFCE6ED5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13900D-D302-59AA-A481-5644F7A21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A99139-13DA-E779-09DA-8714FAF3AF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377464-DFDF-F63A-EC05-79620D3E2787}"/>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8" name="Footer Placeholder 7">
            <a:extLst>
              <a:ext uri="{FF2B5EF4-FFF2-40B4-BE49-F238E27FC236}">
                <a16:creationId xmlns:a16="http://schemas.microsoft.com/office/drawing/2014/main" id="{42B56578-5BC2-07EE-8FF2-808278A288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D285BB-D33B-9805-CC3B-F86A3A9D2629}"/>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403342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300A-2604-2D1D-E6FF-43F47854E4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A745FB-D378-B5B3-FADD-8F844B5C2C74}"/>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4" name="Footer Placeholder 3">
            <a:extLst>
              <a:ext uri="{FF2B5EF4-FFF2-40B4-BE49-F238E27FC236}">
                <a16:creationId xmlns:a16="http://schemas.microsoft.com/office/drawing/2014/main" id="{F9AD179E-86E5-02B2-442D-7B8FC35015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07FB01-61C1-E968-799C-D6155C55411B}"/>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406709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FAC5A-F6C8-F2F0-2E95-215CB6234149}"/>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3" name="Footer Placeholder 2">
            <a:extLst>
              <a:ext uri="{FF2B5EF4-FFF2-40B4-BE49-F238E27FC236}">
                <a16:creationId xmlns:a16="http://schemas.microsoft.com/office/drawing/2014/main" id="{687202D8-B141-A9B8-BE88-D880B7028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736ACF-A481-05E3-AA4C-F4CC846D3F26}"/>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339790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0A78-18A1-E46C-40C6-E615D128D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EFBA00-4ADC-6F40-2ED0-50AD2BAFC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F74D3A-BE1F-941B-4619-90C7BBC2C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C4FBC-F5F5-1B2D-F4A4-7622756FE28C}"/>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6" name="Footer Placeholder 5">
            <a:extLst>
              <a:ext uri="{FF2B5EF4-FFF2-40B4-BE49-F238E27FC236}">
                <a16:creationId xmlns:a16="http://schemas.microsoft.com/office/drawing/2014/main" id="{922E559E-58D5-65FB-79FD-BCF7A4F61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E75C5-834C-DF96-938E-512E1379BC37}"/>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238854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B1B-AEBB-9A8A-B315-D9BB1CC7F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0658C-78F7-070F-BDBF-37DDA71DB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D63154-20CA-D9C2-D8C6-F05FB1BE7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AEB7B-B0C0-6B13-BCB7-723BB9A463C9}"/>
              </a:ext>
            </a:extLst>
          </p:cNvPr>
          <p:cNvSpPr>
            <a:spLocks noGrp="1"/>
          </p:cNvSpPr>
          <p:nvPr>
            <p:ph type="dt" sz="half" idx="10"/>
          </p:nvPr>
        </p:nvSpPr>
        <p:spPr/>
        <p:txBody>
          <a:bodyPr/>
          <a:lstStyle/>
          <a:p>
            <a:fld id="{F980A15B-C7CD-45B5-929D-EAD8846549D5}" type="datetimeFigureOut">
              <a:rPr lang="en-US" smtClean="0"/>
              <a:pPr/>
              <a:t>11/25/2024</a:t>
            </a:fld>
            <a:endParaRPr lang="en-US"/>
          </a:p>
        </p:txBody>
      </p:sp>
      <p:sp>
        <p:nvSpPr>
          <p:cNvPr id="6" name="Footer Placeholder 5">
            <a:extLst>
              <a:ext uri="{FF2B5EF4-FFF2-40B4-BE49-F238E27FC236}">
                <a16:creationId xmlns:a16="http://schemas.microsoft.com/office/drawing/2014/main" id="{4A9E0C90-E679-EC28-8CD2-80CB6EC45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A19FF-2956-AB84-A3AF-41D41852207D}"/>
              </a:ext>
            </a:extLst>
          </p:cNvPr>
          <p:cNvSpPr>
            <a:spLocks noGrp="1"/>
          </p:cNvSpPr>
          <p:nvPr>
            <p:ph type="sldNum" sz="quarter" idx="12"/>
          </p:nvPr>
        </p:nvSpPr>
        <p:spPr/>
        <p:txBody>
          <a:bodyPr/>
          <a:lstStyle/>
          <a:p>
            <a:fld id="{00A948F7-9859-4549-AFF1-094A6F9EB8D0}" type="slidenum">
              <a:rPr lang="en-US" smtClean="0"/>
              <a:pPr/>
              <a:t>‹#›</a:t>
            </a:fld>
            <a:endParaRPr lang="en-US"/>
          </a:p>
        </p:txBody>
      </p:sp>
    </p:spTree>
    <p:extLst>
      <p:ext uri="{BB962C8B-B14F-4D97-AF65-F5344CB8AC3E}">
        <p14:creationId xmlns:p14="http://schemas.microsoft.com/office/powerpoint/2010/main" val="414183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602DF7-667A-3C3C-2547-D26472CE9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40A9EA-6121-A586-82EA-D49AF0BE5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9AC69-322C-3B8E-DF94-00FDB2634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80A15B-C7CD-45B5-929D-EAD8846549D5}" type="datetimeFigureOut">
              <a:rPr lang="en-US" smtClean="0"/>
              <a:pPr/>
              <a:t>11/25/2024</a:t>
            </a:fld>
            <a:endParaRPr lang="en-US"/>
          </a:p>
        </p:txBody>
      </p:sp>
      <p:sp>
        <p:nvSpPr>
          <p:cNvPr id="5" name="Footer Placeholder 4">
            <a:extLst>
              <a:ext uri="{FF2B5EF4-FFF2-40B4-BE49-F238E27FC236}">
                <a16:creationId xmlns:a16="http://schemas.microsoft.com/office/drawing/2014/main" id="{E9E964A8-3515-1D2D-8DB4-ADFCEC32FE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DF3C693-EBB7-281F-7BE1-7107E44A0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A948F7-9859-4549-AFF1-094A6F9EB8D0}" type="slidenum">
              <a:rPr lang="en-US" smtClean="0"/>
              <a:pPr/>
              <a:t>‹#›</a:t>
            </a:fld>
            <a:endParaRPr lang="en-US"/>
          </a:p>
        </p:txBody>
      </p:sp>
    </p:spTree>
    <p:extLst>
      <p:ext uri="{BB962C8B-B14F-4D97-AF65-F5344CB8AC3E}">
        <p14:creationId xmlns:p14="http://schemas.microsoft.com/office/powerpoint/2010/main" val="2854780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FC7D-031A-58AB-B0EB-B17F2A8F4DFC}"/>
              </a:ext>
            </a:extLst>
          </p:cNvPr>
          <p:cNvSpPr>
            <a:spLocks noGrp="1"/>
          </p:cNvSpPr>
          <p:nvPr>
            <p:ph type="ctrTitle"/>
          </p:nvPr>
        </p:nvSpPr>
        <p:spPr/>
        <p:txBody>
          <a:bodyPr>
            <a:normAutofit fontScale="90000"/>
          </a:bodyPr>
          <a:lstStyle/>
          <a:p>
            <a:r>
              <a:rPr lang="en-US" b="1" dirty="0">
                <a:solidFill>
                  <a:srgbClr val="FF0000"/>
                </a:solidFill>
                <a:latin typeface="Times New Roman" pitchFamily="18" charset="0"/>
                <a:cs typeface="Times New Roman" pitchFamily="18" charset="0"/>
              </a:rPr>
              <a:t>Sky Track: Aviation Data Pipeline and Analytics</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sz="2700" b="1" dirty="0">
                <a:solidFill>
                  <a:srgbClr val="0070C0"/>
                </a:solidFill>
                <a:latin typeface="Times New Roman" pitchFamily="18" charset="0"/>
                <a:cs typeface="Times New Roman" pitchFamily="18" charset="0"/>
              </a:rPr>
              <a:t>By</a:t>
            </a:r>
          </a:p>
        </p:txBody>
      </p:sp>
      <p:sp>
        <p:nvSpPr>
          <p:cNvPr id="3" name="Subtitle 2">
            <a:extLst>
              <a:ext uri="{FF2B5EF4-FFF2-40B4-BE49-F238E27FC236}">
                <a16:creationId xmlns:a16="http://schemas.microsoft.com/office/drawing/2014/main" id="{4847300F-FC20-EEFC-3F04-F8BBA107E964}"/>
              </a:ext>
            </a:extLst>
          </p:cNvPr>
          <p:cNvSpPr>
            <a:spLocks noGrp="1"/>
          </p:cNvSpPr>
          <p:nvPr>
            <p:ph type="subTitle" idx="1"/>
          </p:nvPr>
        </p:nvSpPr>
        <p:spPr/>
        <p:txBody>
          <a:bodyPr>
            <a:normAutofit/>
          </a:bodyPr>
          <a:lstStyle/>
          <a:p>
            <a:r>
              <a:rPr lang="en-IN" b="1" dirty="0">
                <a:solidFill>
                  <a:schemeClr val="accent3">
                    <a:lumMod val="60000"/>
                    <a:lumOff val="40000"/>
                  </a:schemeClr>
                </a:solidFill>
                <a:latin typeface="Times New Roman" pitchFamily="18" charset="0"/>
                <a:cs typeface="Times New Roman" pitchFamily="18" charset="0"/>
              </a:rPr>
              <a:t>KODANDA RAMU, YANAMALACHINTALA</a:t>
            </a:r>
          </a:p>
          <a:p>
            <a:endParaRPr lang="en-IN" dirty="0"/>
          </a:p>
          <a:p>
            <a:endParaRPr lang="en-IN" dirty="0"/>
          </a:p>
          <a:p>
            <a:endParaRPr lang="en-US" dirty="0"/>
          </a:p>
        </p:txBody>
      </p:sp>
    </p:spTree>
    <p:extLst>
      <p:ext uri="{BB962C8B-B14F-4D97-AF65-F5344CB8AC3E}">
        <p14:creationId xmlns:p14="http://schemas.microsoft.com/office/powerpoint/2010/main" val="2282135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26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7D997-52D5-EDBD-2C4C-7A3780BC1EF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Dates Check-Code </a:t>
            </a:r>
          </a:p>
        </p:txBody>
      </p:sp>
      <p:pic>
        <p:nvPicPr>
          <p:cNvPr id="5" name="Content Placeholder 4">
            <a:extLst>
              <a:ext uri="{FF2B5EF4-FFF2-40B4-BE49-F238E27FC236}">
                <a16:creationId xmlns:a16="http://schemas.microsoft.com/office/drawing/2014/main" id="{8E659A1C-B20B-4946-7A8E-BD425BEB13EC}"/>
              </a:ext>
            </a:extLst>
          </p:cNvPr>
          <p:cNvPicPr>
            <a:picLocks noGrp="1" noChangeAspect="1"/>
          </p:cNvPicPr>
          <p:nvPr>
            <p:ph idx="1"/>
          </p:nvPr>
        </p:nvPicPr>
        <p:blipFill>
          <a:blip r:embed="rId2"/>
          <a:stretch>
            <a:fillRect/>
          </a:stretch>
        </p:blipFill>
        <p:spPr>
          <a:xfrm>
            <a:off x="4219575" y="961812"/>
            <a:ext cx="6324600" cy="5580899"/>
          </a:xfrm>
          <a:prstGeom prst="rect">
            <a:avLst/>
          </a:prstGeom>
        </p:spPr>
      </p:pic>
    </p:spTree>
    <p:extLst>
      <p:ext uri="{BB962C8B-B14F-4D97-AF65-F5344CB8AC3E}">
        <p14:creationId xmlns:p14="http://schemas.microsoft.com/office/powerpoint/2010/main" val="367247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9EBF-0A2B-D092-362E-8C8255010CA0}"/>
              </a:ext>
            </a:extLst>
          </p:cNvPr>
          <p:cNvSpPr>
            <a:spLocks noGrp="1"/>
          </p:cNvSpPr>
          <p:nvPr>
            <p:ph type="title"/>
          </p:nvPr>
        </p:nvSpPr>
        <p:spPr/>
        <p:txBody>
          <a:bodyPr/>
          <a:lstStyle/>
          <a:p>
            <a:r>
              <a:rPr lang="en-US" dirty="0">
                <a:solidFill>
                  <a:srgbClr val="FF0000"/>
                </a:solidFill>
              </a:rPr>
              <a:t>Ingestion Process Overview-Pipeline Level</a:t>
            </a:r>
          </a:p>
        </p:txBody>
      </p:sp>
      <p:pic>
        <p:nvPicPr>
          <p:cNvPr id="5" name="Content Placeholder 4">
            <a:extLst>
              <a:ext uri="{FF2B5EF4-FFF2-40B4-BE49-F238E27FC236}">
                <a16:creationId xmlns:a16="http://schemas.microsoft.com/office/drawing/2014/main" id="{99C7AFDB-CA28-1D6C-8284-C143F682662E}"/>
              </a:ext>
            </a:extLst>
          </p:cNvPr>
          <p:cNvPicPr>
            <a:picLocks noGrp="1" noChangeAspect="1"/>
          </p:cNvPicPr>
          <p:nvPr>
            <p:ph idx="1"/>
          </p:nvPr>
        </p:nvPicPr>
        <p:blipFill>
          <a:blip r:embed="rId2"/>
          <a:stretch>
            <a:fillRect/>
          </a:stretch>
        </p:blipFill>
        <p:spPr>
          <a:xfrm>
            <a:off x="2398175" y="1915886"/>
            <a:ext cx="7120293" cy="3719848"/>
          </a:xfrm>
        </p:spPr>
      </p:pic>
    </p:spTree>
    <p:extLst>
      <p:ext uri="{BB962C8B-B14F-4D97-AF65-F5344CB8AC3E}">
        <p14:creationId xmlns:p14="http://schemas.microsoft.com/office/powerpoint/2010/main" val="408007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A238-0D0C-68D8-D888-2123CF58BDB3}"/>
              </a:ext>
            </a:extLst>
          </p:cNvPr>
          <p:cNvSpPr>
            <a:spLocks noGrp="1"/>
          </p:cNvSpPr>
          <p:nvPr>
            <p:ph type="title"/>
          </p:nvPr>
        </p:nvSpPr>
        <p:spPr>
          <a:xfrm>
            <a:off x="5755598" y="1138036"/>
            <a:ext cx="5598202" cy="1402470"/>
          </a:xfrm>
        </p:spPr>
        <p:txBody>
          <a:bodyPr anchor="t">
            <a:normAutofit/>
          </a:bodyPr>
          <a:lstStyle/>
          <a:p>
            <a:r>
              <a:rPr lang="en-US" sz="3200" dirty="0">
                <a:solidFill>
                  <a:srgbClr val="FF0000"/>
                </a:solidFill>
              </a:rPr>
              <a:t>Transformations – Aviation Edge API-raw Data</a:t>
            </a:r>
          </a:p>
        </p:txBody>
      </p:sp>
      <p:pic>
        <p:nvPicPr>
          <p:cNvPr id="5" name="Picture 4">
            <a:extLst>
              <a:ext uri="{FF2B5EF4-FFF2-40B4-BE49-F238E27FC236}">
                <a16:creationId xmlns:a16="http://schemas.microsoft.com/office/drawing/2014/main" id="{82430AC1-D87B-398D-6B43-E98A58171F94}"/>
              </a:ext>
            </a:extLst>
          </p:cNvPr>
          <p:cNvPicPr>
            <a:picLocks noChangeAspect="1"/>
          </p:cNvPicPr>
          <p:nvPr/>
        </p:nvPicPr>
        <p:blipFill>
          <a:blip r:embed="rId2"/>
          <a:stretch>
            <a:fillRect/>
          </a:stretch>
        </p:blipFill>
        <p:spPr>
          <a:xfrm>
            <a:off x="836432" y="768626"/>
            <a:ext cx="4176818" cy="5459894"/>
          </a:xfrm>
          <a:prstGeom prst="rect">
            <a:avLst/>
          </a:prstGeom>
        </p:spPr>
      </p:pic>
      <p:cxnSp>
        <p:nvCxnSpPr>
          <p:cNvPr id="15" name="Straight Connector 1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E124C7-FB0F-4859-255D-D496380CD043}"/>
              </a:ext>
            </a:extLst>
          </p:cNvPr>
          <p:cNvSpPr>
            <a:spLocks noGrp="1"/>
          </p:cNvSpPr>
          <p:nvPr>
            <p:ph idx="1"/>
          </p:nvPr>
        </p:nvSpPr>
        <p:spPr>
          <a:xfrm>
            <a:off x="5755598" y="2551176"/>
            <a:ext cx="5444382" cy="3591207"/>
          </a:xfrm>
        </p:spPr>
        <p:txBody>
          <a:bodyPr>
            <a:normAutofit lnSpcReduction="10000"/>
          </a:bodyPr>
          <a:lstStyle/>
          <a:p>
            <a:r>
              <a:rPr lang="en-US" sz="2000" dirty="0"/>
              <a:t>The raw container holds the raw data that is in the format of </a:t>
            </a:r>
            <a:r>
              <a:rPr lang="en-US" sz="2000" dirty="0" err="1"/>
              <a:t>json</a:t>
            </a:r>
            <a:r>
              <a:rPr lang="en-US" sz="2000" dirty="0"/>
              <a:t> in with the below schema</a:t>
            </a:r>
          </a:p>
          <a:p>
            <a:r>
              <a:rPr lang="en-US" sz="2000" dirty="0"/>
              <a:t>Data Ingested are the arrival data : LAX,SFO,MIA</a:t>
            </a:r>
          </a:p>
          <a:p>
            <a:r>
              <a:rPr lang="en-US" sz="2000" dirty="0"/>
              <a:t>Data ingested for the departures are :ORD,JFK,LAX</a:t>
            </a:r>
          </a:p>
          <a:p>
            <a:r>
              <a:rPr lang="en-US" sz="2000" dirty="0"/>
              <a:t>Data ingested for the time stamp of 10/11/2023-10/31/2024</a:t>
            </a:r>
          </a:p>
          <a:p>
            <a:r>
              <a:rPr lang="en-US" sz="2000" dirty="0"/>
              <a:t>Total number of rows ingested across all the dataframe:</a:t>
            </a:r>
            <a:r>
              <a:rPr lang="en-US" sz="2000" b="0" i="0" dirty="0">
                <a:effectLst/>
                <a:latin typeface="Menlo"/>
              </a:rPr>
              <a:t>5838408</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701666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72945-B543-C13A-9D32-7444757682DB}"/>
              </a:ext>
            </a:extLst>
          </p:cNvPr>
          <p:cNvSpPr>
            <a:spLocks noGrp="1"/>
          </p:cNvSpPr>
          <p:nvPr>
            <p:ph type="title"/>
          </p:nvPr>
        </p:nvSpPr>
        <p:spPr>
          <a:xfrm>
            <a:off x="841248" y="256032"/>
            <a:ext cx="10506456" cy="1014984"/>
          </a:xfrm>
        </p:spPr>
        <p:txBody>
          <a:bodyPr anchor="b">
            <a:normAutofit/>
          </a:bodyPr>
          <a:lstStyle/>
          <a:p>
            <a:r>
              <a:rPr lang="en-US" dirty="0">
                <a:solidFill>
                  <a:srgbClr val="FF0000"/>
                </a:solidFill>
              </a:rPr>
              <a:t>Transformation –Raw to Conformance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9D68FF0-40D4-6FA6-5D24-2374503DEF03}"/>
              </a:ext>
            </a:extLst>
          </p:cNvPr>
          <p:cNvGraphicFramePr>
            <a:graphicFrameLocks noGrp="1"/>
          </p:cNvGraphicFramePr>
          <p:nvPr>
            <p:ph idx="1"/>
            <p:extLst>
              <p:ext uri="{D42A27DB-BD31-4B8C-83A1-F6EECF244321}">
                <p14:modId xmlns:p14="http://schemas.microsoft.com/office/powerpoint/2010/main" val="91594618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106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3945-DACB-2017-8696-D6C9C0CA3040}"/>
              </a:ext>
            </a:extLst>
          </p:cNvPr>
          <p:cNvSpPr>
            <a:spLocks noGrp="1"/>
          </p:cNvSpPr>
          <p:nvPr>
            <p:ph type="title"/>
          </p:nvPr>
        </p:nvSpPr>
        <p:spPr/>
        <p:txBody>
          <a:bodyPr/>
          <a:lstStyle/>
          <a:p>
            <a:r>
              <a:rPr lang="en-US" dirty="0">
                <a:solidFill>
                  <a:srgbClr val="FF0000"/>
                </a:solidFill>
              </a:rPr>
              <a:t>Raw Container to Conformance Container</a:t>
            </a:r>
          </a:p>
        </p:txBody>
      </p:sp>
      <p:pic>
        <p:nvPicPr>
          <p:cNvPr id="5" name="Content Placeholder 4">
            <a:extLst>
              <a:ext uri="{FF2B5EF4-FFF2-40B4-BE49-F238E27FC236}">
                <a16:creationId xmlns:a16="http://schemas.microsoft.com/office/drawing/2014/main" id="{3125D416-9995-C6E1-B0B1-B5D081BBC0A3}"/>
              </a:ext>
            </a:extLst>
          </p:cNvPr>
          <p:cNvPicPr>
            <a:picLocks noGrp="1" noChangeAspect="1"/>
          </p:cNvPicPr>
          <p:nvPr>
            <p:ph idx="1"/>
          </p:nvPr>
        </p:nvPicPr>
        <p:blipFill>
          <a:blip r:embed="rId2"/>
          <a:stretch>
            <a:fillRect/>
          </a:stretch>
        </p:blipFill>
        <p:spPr>
          <a:xfrm>
            <a:off x="838201" y="1825625"/>
            <a:ext cx="9721644" cy="4860310"/>
          </a:xfrm>
        </p:spPr>
      </p:pic>
    </p:spTree>
    <p:extLst>
      <p:ext uri="{BB962C8B-B14F-4D97-AF65-F5344CB8AC3E}">
        <p14:creationId xmlns:p14="http://schemas.microsoft.com/office/powerpoint/2010/main" val="1068640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6E24-A4E8-65FD-0966-8226EA17B9C4}"/>
              </a:ext>
            </a:extLst>
          </p:cNvPr>
          <p:cNvSpPr>
            <a:spLocks noGrp="1"/>
          </p:cNvSpPr>
          <p:nvPr>
            <p:ph type="title"/>
          </p:nvPr>
        </p:nvSpPr>
        <p:spPr/>
        <p:txBody>
          <a:bodyPr/>
          <a:lstStyle/>
          <a:p>
            <a:r>
              <a:rPr lang="en-US" dirty="0">
                <a:solidFill>
                  <a:srgbClr val="FF0000"/>
                </a:solidFill>
              </a:rPr>
              <a:t>Fact Table : Arrival Flight/Departure Flight</a:t>
            </a:r>
          </a:p>
        </p:txBody>
      </p:sp>
      <p:pic>
        <p:nvPicPr>
          <p:cNvPr id="5" name="Content Placeholder 4">
            <a:extLst>
              <a:ext uri="{FF2B5EF4-FFF2-40B4-BE49-F238E27FC236}">
                <a16:creationId xmlns:a16="http://schemas.microsoft.com/office/drawing/2014/main" id="{B8F9047B-000A-C9A3-DB9E-A62C59BE304E}"/>
              </a:ext>
            </a:extLst>
          </p:cNvPr>
          <p:cNvPicPr>
            <a:picLocks noGrp="1" noChangeAspect="1"/>
          </p:cNvPicPr>
          <p:nvPr>
            <p:ph idx="1"/>
          </p:nvPr>
        </p:nvPicPr>
        <p:blipFill>
          <a:blip r:embed="rId2"/>
          <a:stretch>
            <a:fillRect/>
          </a:stretch>
        </p:blipFill>
        <p:spPr>
          <a:xfrm>
            <a:off x="1258529" y="1402080"/>
            <a:ext cx="10095271" cy="5090794"/>
          </a:xfrm>
        </p:spPr>
      </p:pic>
    </p:spTree>
    <p:extLst>
      <p:ext uri="{BB962C8B-B14F-4D97-AF65-F5344CB8AC3E}">
        <p14:creationId xmlns:p14="http://schemas.microsoft.com/office/powerpoint/2010/main" val="15791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B2D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7EBC5-F0AA-E56D-3C36-1FE098CB214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Schema of the Fact Table</a:t>
            </a:r>
          </a:p>
        </p:txBody>
      </p:sp>
      <p:pic>
        <p:nvPicPr>
          <p:cNvPr id="9" name="Content Placeholder 8">
            <a:extLst>
              <a:ext uri="{FF2B5EF4-FFF2-40B4-BE49-F238E27FC236}">
                <a16:creationId xmlns:a16="http://schemas.microsoft.com/office/drawing/2014/main" id="{6FC86DA9-D72E-A1D9-5EBA-1376A959DD09}"/>
              </a:ext>
            </a:extLst>
          </p:cNvPr>
          <p:cNvPicPr>
            <a:picLocks noGrp="1" noChangeAspect="1"/>
          </p:cNvPicPr>
          <p:nvPr>
            <p:ph idx="1"/>
          </p:nvPr>
        </p:nvPicPr>
        <p:blipFill>
          <a:blip r:embed="rId2"/>
          <a:stretch>
            <a:fillRect/>
          </a:stretch>
        </p:blipFill>
        <p:spPr>
          <a:xfrm>
            <a:off x="4038600" y="1184371"/>
            <a:ext cx="7188199" cy="4485868"/>
          </a:xfrm>
          <a:prstGeom prst="rect">
            <a:avLst/>
          </a:prstGeom>
        </p:spPr>
      </p:pic>
    </p:spTree>
    <p:extLst>
      <p:ext uri="{BB962C8B-B14F-4D97-AF65-F5344CB8AC3E}">
        <p14:creationId xmlns:p14="http://schemas.microsoft.com/office/powerpoint/2010/main" val="212146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BA061C-420A-5C68-2DCF-618ECCF5A769}"/>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F4519-EF94-3A8A-93C1-0A7BD5A41799}"/>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3000" kern="1200">
                <a:solidFill>
                  <a:schemeClr val="bg1"/>
                </a:solidFill>
                <a:latin typeface="+mj-lt"/>
                <a:ea typeface="+mj-ea"/>
                <a:cs typeface="+mj-cs"/>
              </a:rPr>
              <a:t>Airline Dimension</a:t>
            </a:r>
          </a:p>
        </p:txBody>
      </p:sp>
      <p:pic>
        <p:nvPicPr>
          <p:cNvPr id="12" name="Content Placeholder 11" descr="A screenshot of a computer&#10;&#10;Description automatically generated">
            <a:extLst>
              <a:ext uri="{FF2B5EF4-FFF2-40B4-BE49-F238E27FC236}">
                <a16:creationId xmlns:a16="http://schemas.microsoft.com/office/drawing/2014/main" id="{88D26916-B8EB-6492-0E1B-DA4D0629EC08}"/>
              </a:ext>
            </a:extLst>
          </p:cNvPr>
          <p:cNvPicPr>
            <a:picLocks noGrp="1" noChangeAspect="1"/>
          </p:cNvPicPr>
          <p:nvPr>
            <p:ph idx="1"/>
          </p:nvPr>
        </p:nvPicPr>
        <p:blipFill>
          <a:blip r:embed="rId2"/>
          <a:stretch>
            <a:fillRect/>
          </a:stretch>
        </p:blipFill>
        <p:spPr>
          <a:xfrm>
            <a:off x="2689644" y="1675227"/>
            <a:ext cx="6812712" cy="4394199"/>
          </a:xfrm>
          <a:prstGeom prst="rect">
            <a:avLst/>
          </a:prstGeom>
        </p:spPr>
      </p:pic>
    </p:spTree>
    <p:extLst>
      <p:ext uri="{BB962C8B-B14F-4D97-AF65-F5344CB8AC3E}">
        <p14:creationId xmlns:p14="http://schemas.microsoft.com/office/powerpoint/2010/main" val="1275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0765-09CE-3EC1-C49D-3CD954458BBE}"/>
              </a:ext>
            </a:extLst>
          </p:cNvPr>
          <p:cNvSpPr>
            <a:spLocks noGrp="1"/>
          </p:cNvSpPr>
          <p:nvPr>
            <p:ph type="title"/>
          </p:nvPr>
        </p:nvSpPr>
        <p:spPr/>
        <p:txBody>
          <a:bodyPr/>
          <a:lstStyle/>
          <a:p>
            <a:r>
              <a:rPr lang="en-US" dirty="0">
                <a:solidFill>
                  <a:srgbClr val="FF0000"/>
                </a:solidFill>
              </a:rPr>
              <a:t>Flight Dimension </a:t>
            </a:r>
          </a:p>
        </p:txBody>
      </p:sp>
      <p:pic>
        <p:nvPicPr>
          <p:cNvPr id="5" name="Content Placeholder 4">
            <a:extLst>
              <a:ext uri="{FF2B5EF4-FFF2-40B4-BE49-F238E27FC236}">
                <a16:creationId xmlns:a16="http://schemas.microsoft.com/office/drawing/2014/main" id="{610FEB21-247D-7B6D-98C8-7D3FD49F09B5}"/>
              </a:ext>
            </a:extLst>
          </p:cNvPr>
          <p:cNvPicPr>
            <a:picLocks noGrp="1" noChangeAspect="1"/>
          </p:cNvPicPr>
          <p:nvPr>
            <p:ph idx="1"/>
          </p:nvPr>
        </p:nvPicPr>
        <p:blipFill>
          <a:blip r:embed="rId2"/>
          <a:stretch>
            <a:fillRect/>
          </a:stretch>
        </p:blipFill>
        <p:spPr>
          <a:xfrm>
            <a:off x="2211977" y="1331029"/>
            <a:ext cx="7097485" cy="4879520"/>
          </a:xfrm>
        </p:spPr>
      </p:pic>
    </p:spTree>
    <p:extLst>
      <p:ext uri="{BB962C8B-B14F-4D97-AF65-F5344CB8AC3E}">
        <p14:creationId xmlns:p14="http://schemas.microsoft.com/office/powerpoint/2010/main" val="2063477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34A7-5AAC-5E8D-C37A-A7473FA58F2D}"/>
              </a:ext>
            </a:extLst>
          </p:cNvPr>
          <p:cNvSpPr>
            <a:spLocks noGrp="1"/>
          </p:cNvSpPr>
          <p:nvPr>
            <p:ph type="title"/>
          </p:nvPr>
        </p:nvSpPr>
        <p:spPr>
          <a:xfrm>
            <a:off x="838200" y="365125"/>
            <a:ext cx="10515600" cy="966477"/>
          </a:xfrm>
        </p:spPr>
        <p:txBody>
          <a:bodyPr>
            <a:normAutofit fontScale="90000"/>
          </a:bodyPr>
          <a:lstStyle/>
          <a:p>
            <a:r>
              <a:rPr lang="en-US" dirty="0">
                <a:solidFill>
                  <a:srgbClr val="FF0000"/>
                </a:solidFill>
              </a:rPr>
              <a:t>Pipeline Overview for the Flight Data and Weather Data</a:t>
            </a:r>
          </a:p>
        </p:txBody>
      </p:sp>
      <p:pic>
        <p:nvPicPr>
          <p:cNvPr id="5" name="Content Placeholder 4">
            <a:extLst>
              <a:ext uri="{FF2B5EF4-FFF2-40B4-BE49-F238E27FC236}">
                <a16:creationId xmlns:a16="http://schemas.microsoft.com/office/drawing/2014/main" id="{FB004C7C-DCFB-849E-9A90-31486C7B9F34}"/>
              </a:ext>
            </a:extLst>
          </p:cNvPr>
          <p:cNvPicPr>
            <a:picLocks noGrp="1" noChangeAspect="1"/>
          </p:cNvPicPr>
          <p:nvPr>
            <p:ph idx="1"/>
          </p:nvPr>
        </p:nvPicPr>
        <p:blipFill>
          <a:blip r:embed="rId2"/>
          <a:stretch>
            <a:fillRect/>
          </a:stretch>
        </p:blipFill>
        <p:spPr>
          <a:xfrm>
            <a:off x="144653" y="1331602"/>
            <a:ext cx="3637882" cy="2286669"/>
          </a:xfrm>
        </p:spPr>
      </p:pic>
      <p:pic>
        <p:nvPicPr>
          <p:cNvPr id="9" name="Picture 8" descr="Transformations Activities and Loading to sql Db from raw layer to curated layer">
            <a:extLst>
              <a:ext uri="{FF2B5EF4-FFF2-40B4-BE49-F238E27FC236}">
                <a16:creationId xmlns:a16="http://schemas.microsoft.com/office/drawing/2014/main" id="{410DD163-B2C7-E50E-1D95-48E64F78E66A}"/>
              </a:ext>
            </a:extLst>
          </p:cNvPr>
          <p:cNvPicPr>
            <a:picLocks noChangeAspect="1"/>
          </p:cNvPicPr>
          <p:nvPr/>
        </p:nvPicPr>
        <p:blipFill>
          <a:blip r:embed="rId3"/>
          <a:stretch>
            <a:fillRect/>
          </a:stretch>
        </p:blipFill>
        <p:spPr>
          <a:xfrm>
            <a:off x="3847786" y="2057209"/>
            <a:ext cx="4496427" cy="1371791"/>
          </a:xfrm>
          <a:prstGeom prst="rect">
            <a:avLst/>
          </a:prstGeom>
        </p:spPr>
      </p:pic>
      <p:pic>
        <p:nvPicPr>
          <p:cNvPr id="11" name="Picture 10">
            <a:extLst>
              <a:ext uri="{FF2B5EF4-FFF2-40B4-BE49-F238E27FC236}">
                <a16:creationId xmlns:a16="http://schemas.microsoft.com/office/drawing/2014/main" id="{2AD861E0-D3F9-1B78-DFFE-1D95D5529B2C}"/>
              </a:ext>
            </a:extLst>
          </p:cNvPr>
          <p:cNvPicPr>
            <a:picLocks noChangeAspect="1"/>
          </p:cNvPicPr>
          <p:nvPr/>
        </p:nvPicPr>
        <p:blipFill>
          <a:blip r:embed="rId4"/>
          <a:stretch>
            <a:fillRect/>
          </a:stretch>
        </p:blipFill>
        <p:spPr>
          <a:xfrm>
            <a:off x="0" y="3587345"/>
            <a:ext cx="5001323" cy="2905530"/>
          </a:xfrm>
          <a:prstGeom prst="rect">
            <a:avLst/>
          </a:prstGeom>
        </p:spPr>
      </p:pic>
      <p:pic>
        <p:nvPicPr>
          <p:cNvPr id="13" name="Picture 12">
            <a:extLst>
              <a:ext uri="{FF2B5EF4-FFF2-40B4-BE49-F238E27FC236}">
                <a16:creationId xmlns:a16="http://schemas.microsoft.com/office/drawing/2014/main" id="{DD2B229D-CA92-BEFE-BF42-B25CDCA02259}"/>
              </a:ext>
            </a:extLst>
          </p:cNvPr>
          <p:cNvPicPr>
            <a:picLocks noChangeAspect="1"/>
          </p:cNvPicPr>
          <p:nvPr/>
        </p:nvPicPr>
        <p:blipFill>
          <a:blip r:embed="rId5"/>
          <a:stretch>
            <a:fillRect/>
          </a:stretch>
        </p:blipFill>
        <p:spPr>
          <a:xfrm>
            <a:off x="4264849" y="3946431"/>
            <a:ext cx="5058481" cy="1971950"/>
          </a:xfrm>
          <a:prstGeom prst="rect">
            <a:avLst/>
          </a:prstGeom>
        </p:spPr>
      </p:pic>
    </p:spTree>
    <p:extLst>
      <p:ext uri="{BB962C8B-B14F-4D97-AF65-F5344CB8AC3E}">
        <p14:creationId xmlns:p14="http://schemas.microsoft.com/office/powerpoint/2010/main" val="317959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0BB6C-6AB2-26DA-F435-EB1B5D487D4F}"/>
              </a:ext>
            </a:extLst>
          </p:cNvPr>
          <p:cNvSpPr>
            <a:spLocks noGrp="1"/>
          </p:cNvSpPr>
          <p:nvPr>
            <p:ph type="title"/>
          </p:nvPr>
        </p:nvSpPr>
        <p:spPr>
          <a:xfrm>
            <a:off x="1043631" y="809898"/>
            <a:ext cx="9942716" cy="1554480"/>
          </a:xfrm>
        </p:spPr>
        <p:txBody>
          <a:bodyPr anchor="ctr">
            <a:normAutofit/>
          </a:bodyPr>
          <a:lstStyle/>
          <a:p>
            <a:r>
              <a:rPr lang="en-US" sz="4800" dirty="0"/>
              <a:t>Project Info</a:t>
            </a:r>
          </a:p>
        </p:txBody>
      </p:sp>
      <p:sp>
        <p:nvSpPr>
          <p:cNvPr id="3" name="Content Placeholder 2">
            <a:extLst>
              <a:ext uri="{FF2B5EF4-FFF2-40B4-BE49-F238E27FC236}">
                <a16:creationId xmlns:a16="http://schemas.microsoft.com/office/drawing/2014/main" id="{40FCC3FC-7F26-19A1-49B8-53A3788F7C36}"/>
              </a:ext>
            </a:extLst>
          </p:cNvPr>
          <p:cNvSpPr>
            <a:spLocks noGrp="1"/>
          </p:cNvSpPr>
          <p:nvPr>
            <p:ph idx="1"/>
          </p:nvPr>
        </p:nvSpPr>
        <p:spPr>
          <a:xfrm>
            <a:off x="1045028" y="3017522"/>
            <a:ext cx="9941319" cy="3124658"/>
          </a:xfrm>
        </p:spPr>
        <p:txBody>
          <a:bodyPr anchor="ctr">
            <a:normAutofit fontScale="85000" lnSpcReduction="10000"/>
          </a:bodyPr>
          <a:lstStyle/>
          <a:p>
            <a:pPr marL="0" indent="0">
              <a:buNone/>
            </a:pPr>
            <a:r>
              <a:rPr lang="en-US" sz="2400" dirty="0"/>
              <a:t>This relates to the aviation project, focusing on how environmental factors affect flight takeoff and landing events. We collect historical flight data spanning from October 2023 to October 2024. Additionally, we gather environmental data to identify delays caused by weather conditions affecting takeoff or landing. </a:t>
            </a:r>
          </a:p>
          <a:p>
            <a:pPr marL="0" indent="0">
              <a:buNone/>
            </a:pPr>
            <a:endParaRPr lang="en-US" sz="2400" dirty="0"/>
          </a:p>
          <a:p>
            <a:pPr marL="0" indent="0">
              <a:buNone/>
            </a:pPr>
            <a:r>
              <a:rPr lang="en-US" sz="2400" dirty="0"/>
              <a:t>We analyze the data to report the top 10 delays attributed to environmental factors during this period and map these delays to corresponding weather data. Using standard metrics established by the aviation department, we evaluate and categorize the delays in landing and takeoff. This allows us to determine if specific weather events on a given day were responsible for the delays.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386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0817-DA5A-ACE7-E139-83DC8747AD45}"/>
              </a:ext>
            </a:extLst>
          </p:cNvPr>
          <p:cNvSpPr>
            <a:spLocks noGrp="1"/>
          </p:cNvSpPr>
          <p:nvPr>
            <p:ph type="title"/>
          </p:nvPr>
        </p:nvSpPr>
        <p:spPr/>
        <p:txBody>
          <a:bodyPr/>
          <a:lstStyle/>
          <a:p>
            <a:r>
              <a:rPr lang="en-US" dirty="0">
                <a:solidFill>
                  <a:srgbClr val="FF0000"/>
                </a:solidFill>
              </a:rPr>
              <a:t>ETL Pipeline –Sky Scrapper </a:t>
            </a:r>
          </a:p>
        </p:txBody>
      </p:sp>
      <p:pic>
        <p:nvPicPr>
          <p:cNvPr id="5" name="Content Placeholder 4">
            <a:extLst>
              <a:ext uri="{FF2B5EF4-FFF2-40B4-BE49-F238E27FC236}">
                <a16:creationId xmlns:a16="http://schemas.microsoft.com/office/drawing/2014/main" id="{0C4067E3-6C14-9792-9FED-1C3A150D8E14}"/>
              </a:ext>
            </a:extLst>
          </p:cNvPr>
          <p:cNvPicPr>
            <a:picLocks noGrp="1" noChangeAspect="1"/>
          </p:cNvPicPr>
          <p:nvPr>
            <p:ph idx="1"/>
          </p:nvPr>
        </p:nvPicPr>
        <p:blipFill>
          <a:blip r:embed="rId2"/>
          <a:stretch>
            <a:fillRect/>
          </a:stretch>
        </p:blipFill>
        <p:spPr>
          <a:xfrm>
            <a:off x="3552819" y="5277872"/>
            <a:ext cx="4496427" cy="1124107"/>
          </a:xfrm>
        </p:spPr>
      </p:pic>
      <p:pic>
        <p:nvPicPr>
          <p:cNvPr id="7" name="Picture 6">
            <a:extLst>
              <a:ext uri="{FF2B5EF4-FFF2-40B4-BE49-F238E27FC236}">
                <a16:creationId xmlns:a16="http://schemas.microsoft.com/office/drawing/2014/main" id="{44B36DE7-FD8D-7BA3-D073-6758DE81E966}"/>
              </a:ext>
            </a:extLst>
          </p:cNvPr>
          <p:cNvPicPr>
            <a:picLocks noChangeAspect="1"/>
          </p:cNvPicPr>
          <p:nvPr/>
        </p:nvPicPr>
        <p:blipFill>
          <a:blip r:embed="rId3"/>
          <a:stretch>
            <a:fillRect/>
          </a:stretch>
        </p:blipFill>
        <p:spPr>
          <a:xfrm>
            <a:off x="404367" y="1428250"/>
            <a:ext cx="6296904" cy="2762636"/>
          </a:xfrm>
          <a:prstGeom prst="rect">
            <a:avLst/>
          </a:prstGeom>
        </p:spPr>
      </p:pic>
      <p:pic>
        <p:nvPicPr>
          <p:cNvPr id="9" name="Picture 8">
            <a:extLst>
              <a:ext uri="{FF2B5EF4-FFF2-40B4-BE49-F238E27FC236}">
                <a16:creationId xmlns:a16="http://schemas.microsoft.com/office/drawing/2014/main" id="{1C195849-F28E-CDA3-8F08-76836DAEAD21}"/>
              </a:ext>
            </a:extLst>
          </p:cNvPr>
          <p:cNvPicPr>
            <a:picLocks noChangeAspect="1"/>
          </p:cNvPicPr>
          <p:nvPr/>
        </p:nvPicPr>
        <p:blipFill>
          <a:blip r:embed="rId4"/>
          <a:stretch>
            <a:fillRect/>
          </a:stretch>
        </p:blipFill>
        <p:spPr>
          <a:xfrm>
            <a:off x="6553055" y="3514957"/>
            <a:ext cx="4277322" cy="1066949"/>
          </a:xfrm>
          <a:prstGeom prst="rect">
            <a:avLst/>
          </a:prstGeom>
        </p:spPr>
      </p:pic>
    </p:spTree>
    <p:extLst>
      <p:ext uri="{BB962C8B-B14F-4D97-AF65-F5344CB8AC3E}">
        <p14:creationId xmlns:p14="http://schemas.microsoft.com/office/powerpoint/2010/main" val="369312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A0C4-D62B-7F5E-9B89-2056D946240E}"/>
              </a:ext>
            </a:extLst>
          </p:cNvPr>
          <p:cNvSpPr>
            <a:spLocks noGrp="1"/>
          </p:cNvSpPr>
          <p:nvPr>
            <p:ph type="title"/>
          </p:nvPr>
        </p:nvSpPr>
        <p:spPr>
          <a:xfrm>
            <a:off x="838200" y="528320"/>
            <a:ext cx="10515600" cy="1097280"/>
          </a:xfrm>
        </p:spPr>
        <p:txBody>
          <a:bodyPr>
            <a:noAutofit/>
          </a:bodyPr>
          <a:lstStyle/>
          <a:p>
            <a:r>
              <a:rPr lang="en-US" sz="2800" dirty="0">
                <a:solidFill>
                  <a:srgbClr val="FF0000"/>
                </a:solidFill>
              </a:rPr>
              <a:t>Top 10 Departure Flight Delays Caused by Environmental Conditions on Flights from JFK to LAX</a:t>
            </a:r>
          </a:p>
        </p:txBody>
      </p:sp>
      <p:pic>
        <p:nvPicPr>
          <p:cNvPr id="5" name="Content Placeholder 4">
            <a:extLst>
              <a:ext uri="{FF2B5EF4-FFF2-40B4-BE49-F238E27FC236}">
                <a16:creationId xmlns:a16="http://schemas.microsoft.com/office/drawing/2014/main" id="{19739588-E8C0-BA82-A990-8BC3DA1400F9}"/>
              </a:ext>
            </a:extLst>
          </p:cNvPr>
          <p:cNvPicPr>
            <a:picLocks noGrp="1" noChangeAspect="1"/>
          </p:cNvPicPr>
          <p:nvPr>
            <p:ph idx="1"/>
          </p:nvPr>
        </p:nvPicPr>
        <p:blipFill>
          <a:blip r:embed="rId2"/>
          <a:stretch>
            <a:fillRect/>
          </a:stretch>
        </p:blipFill>
        <p:spPr>
          <a:xfrm>
            <a:off x="757085" y="1825625"/>
            <a:ext cx="10127226" cy="4351338"/>
          </a:xfrm>
        </p:spPr>
      </p:pic>
    </p:spTree>
    <p:extLst>
      <p:ext uri="{BB962C8B-B14F-4D97-AF65-F5344CB8AC3E}">
        <p14:creationId xmlns:p14="http://schemas.microsoft.com/office/powerpoint/2010/main" val="296494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27E4-5C22-8B1C-A839-819691A84843}"/>
              </a:ext>
            </a:extLst>
          </p:cNvPr>
          <p:cNvSpPr>
            <a:spLocks noGrp="1"/>
          </p:cNvSpPr>
          <p:nvPr>
            <p:ph type="title"/>
          </p:nvPr>
        </p:nvSpPr>
        <p:spPr/>
        <p:txBody>
          <a:bodyPr>
            <a:noAutofit/>
          </a:bodyPr>
          <a:lstStyle/>
          <a:p>
            <a:r>
              <a:rPr lang="en-US" sz="2400" dirty="0">
                <a:solidFill>
                  <a:srgbClr val="FF0000"/>
                </a:solidFill>
              </a:rPr>
              <a:t>Top 10 Arrival Flight Delays Caused by Environmental Conditions on Flights from LAX to SFO	</a:t>
            </a:r>
          </a:p>
        </p:txBody>
      </p:sp>
      <p:pic>
        <p:nvPicPr>
          <p:cNvPr id="5" name="Content Placeholder 4">
            <a:extLst>
              <a:ext uri="{FF2B5EF4-FFF2-40B4-BE49-F238E27FC236}">
                <a16:creationId xmlns:a16="http://schemas.microsoft.com/office/drawing/2014/main" id="{1DC3279F-487F-75BE-15CA-75B6B134403C}"/>
              </a:ext>
            </a:extLst>
          </p:cNvPr>
          <p:cNvPicPr>
            <a:picLocks noGrp="1" noChangeAspect="1"/>
          </p:cNvPicPr>
          <p:nvPr>
            <p:ph idx="1"/>
          </p:nvPr>
        </p:nvPicPr>
        <p:blipFill>
          <a:blip r:embed="rId2"/>
          <a:stretch>
            <a:fillRect/>
          </a:stretch>
        </p:blipFill>
        <p:spPr>
          <a:xfrm>
            <a:off x="1219201" y="1451433"/>
            <a:ext cx="10353368" cy="4725530"/>
          </a:xfrm>
        </p:spPr>
      </p:pic>
    </p:spTree>
    <p:extLst>
      <p:ext uri="{BB962C8B-B14F-4D97-AF65-F5344CB8AC3E}">
        <p14:creationId xmlns:p14="http://schemas.microsoft.com/office/powerpoint/2010/main" val="2436681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5CAC-8193-4335-2491-2441A68655ED}"/>
              </a:ext>
            </a:extLst>
          </p:cNvPr>
          <p:cNvSpPr>
            <a:spLocks noGrp="1"/>
          </p:cNvSpPr>
          <p:nvPr>
            <p:ph type="title"/>
          </p:nvPr>
        </p:nvSpPr>
        <p:spPr/>
        <p:txBody>
          <a:bodyPr>
            <a:noAutofit/>
          </a:bodyPr>
          <a:lstStyle/>
          <a:p>
            <a:r>
              <a:rPr lang="en-US" sz="2800" dirty="0">
                <a:solidFill>
                  <a:srgbClr val="FF0000"/>
                </a:solidFill>
              </a:rPr>
              <a:t>Top 10 Departure Flight Delays Caused by Environmental Conditions on Flights from ORD to LAX	</a:t>
            </a:r>
          </a:p>
        </p:txBody>
      </p:sp>
      <p:pic>
        <p:nvPicPr>
          <p:cNvPr id="7" name="Content Placeholder 6">
            <a:extLst>
              <a:ext uri="{FF2B5EF4-FFF2-40B4-BE49-F238E27FC236}">
                <a16:creationId xmlns:a16="http://schemas.microsoft.com/office/drawing/2014/main" id="{40ED05DD-CCB2-3BB8-057B-400B52A18B3C}"/>
              </a:ext>
            </a:extLst>
          </p:cNvPr>
          <p:cNvPicPr>
            <a:picLocks noGrp="1" noChangeAspect="1"/>
          </p:cNvPicPr>
          <p:nvPr>
            <p:ph idx="1"/>
          </p:nvPr>
        </p:nvPicPr>
        <p:blipFill>
          <a:blip r:embed="rId2"/>
          <a:stretch>
            <a:fillRect/>
          </a:stretch>
        </p:blipFill>
        <p:spPr>
          <a:xfrm>
            <a:off x="2835307" y="1825625"/>
            <a:ext cx="8176822" cy="4351338"/>
          </a:xfrm>
        </p:spPr>
      </p:pic>
    </p:spTree>
    <p:extLst>
      <p:ext uri="{BB962C8B-B14F-4D97-AF65-F5344CB8AC3E}">
        <p14:creationId xmlns:p14="http://schemas.microsoft.com/office/powerpoint/2010/main" val="2759839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3FD7-9747-22B5-FD90-471A359A25B8}"/>
              </a:ext>
            </a:extLst>
          </p:cNvPr>
          <p:cNvSpPr>
            <a:spLocks noGrp="1"/>
          </p:cNvSpPr>
          <p:nvPr>
            <p:ph type="title"/>
          </p:nvPr>
        </p:nvSpPr>
        <p:spPr/>
        <p:txBody>
          <a:bodyPr>
            <a:noAutofit/>
          </a:bodyPr>
          <a:lstStyle/>
          <a:p>
            <a:r>
              <a:rPr lang="en-US" sz="2800" dirty="0">
                <a:solidFill>
                  <a:srgbClr val="FF0000"/>
                </a:solidFill>
              </a:rPr>
              <a:t>Top 10 Departure Flight Delays Caused by Environmental Conditions on Flights from DFW-MIA-High Speed</a:t>
            </a:r>
            <a:r>
              <a:rPr lang="en-US" sz="2800" dirty="0"/>
              <a:t>	</a:t>
            </a:r>
          </a:p>
        </p:txBody>
      </p:sp>
      <p:pic>
        <p:nvPicPr>
          <p:cNvPr id="5" name="Content Placeholder 4">
            <a:extLst>
              <a:ext uri="{FF2B5EF4-FFF2-40B4-BE49-F238E27FC236}">
                <a16:creationId xmlns:a16="http://schemas.microsoft.com/office/drawing/2014/main" id="{67F57C9B-4BA8-B5A0-0171-6786C055192A}"/>
              </a:ext>
            </a:extLst>
          </p:cNvPr>
          <p:cNvPicPr>
            <a:picLocks noGrp="1" noChangeAspect="1"/>
          </p:cNvPicPr>
          <p:nvPr>
            <p:ph idx="1"/>
          </p:nvPr>
        </p:nvPicPr>
        <p:blipFill>
          <a:blip r:embed="rId2"/>
          <a:stretch>
            <a:fillRect/>
          </a:stretch>
        </p:blipFill>
        <p:spPr>
          <a:xfrm>
            <a:off x="2038447" y="1825625"/>
            <a:ext cx="8115106" cy="4351338"/>
          </a:xfrm>
        </p:spPr>
      </p:pic>
    </p:spTree>
    <p:extLst>
      <p:ext uri="{BB962C8B-B14F-4D97-AF65-F5344CB8AC3E}">
        <p14:creationId xmlns:p14="http://schemas.microsoft.com/office/powerpoint/2010/main" val="3333956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35DAFA5-0CCD-18F5-0FF8-E47C2C943FC4}"/>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Thank You</a:t>
            </a:r>
          </a:p>
        </p:txBody>
      </p:sp>
      <p:sp>
        <p:nvSpPr>
          <p:cNvPr id="3" name="Subtitle 2">
            <a:extLst>
              <a:ext uri="{FF2B5EF4-FFF2-40B4-BE49-F238E27FC236}">
                <a16:creationId xmlns:a16="http://schemas.microsoft.com/office/drawing/2014/main" id="{B3708500-0680-5797-5F44-6CACB478EADD}"/>
              </a:ext>
            </a:extLst>
          </p:cNvPr>
          <p:cNvSpPr>
            <a:spLocks noGrp="1"/>
          </p:cNvSpPr>
          <p:nvPr>
            <p:ph type="subTitle" idx="1"/>
          </p:nvPr>
        </p:nvSpPr>
        <p:spPr>
          <a:xfrm>
            <a:off x="1350682" y="4870824"/>
            <a:ext cx="10005951" cy="1458258"/>
          </a:xfrm>
        </p:spPr>
        <p:txBody>
          <a:bodyPr anchor="ctr">
            <a:normAutofit/>
          </a:bodyPr>
          <a:lstStyle/>
          <a:p>
            <a:pPr algn="l"/>
            <a:r>
              <a:rPr lang="en-US" dirty="0"/>
              <a:t>“</a:t>
            </a:r>
            <a:r>
              <a:rPr lang="en-US" dirty="0">
                <a:solidFill>
                  <a:srgbClr val="FF0000"/>
                </a:solidFill>
              </a:rPr>
              <a:t>One World –One Family</a:t>
            </a:r>
            <a:r>
              <a:rPr lang="en-US" dirty="0"/>
              <a:t>”</a:t>
            </a:r>
          </a:p>
        </p:txBody>
      </p:sp>
    </p:spTree>
    <p:extLst>
      <p:ext uri="{BB962C8B-B14F-4D97-AF65-F5344CB8AC3E}">
        <p14:creationId xmlns:p14="http://schemas.microsoft.com/office/powerpoint/2010/main" val="203284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B06C6-9015-9B3A-B9A9-475038E91E0B}"/>
              </a:ext>
            </a:extLst>
          </p:cNvPr>
          <p:cNvSpPr>
            <a:spLocks noGrp="1"/>
          </p:cNvSpPr>
          <p:nvPr>
            <p:ph type="title"/>
          </p:nvPr>
        </p:nvSpPr>
        <p:spPr>
          <a:xfrm>
            <a:off x="838200" y="1195697"/>
            <a:ext cx="3200400" cy="4238118"/>
          </a:xfrm>
        </p:spPr>
        <p:txBody>
          <a:bodyPr>
            <a:normAutofit/>
          </a:bodyPr>
          <a:lstStyle/>
          <a:p>
            <a:r>
              <a:rPr lang="en-US">
                <a:solidFill>
                  <a:schemeClr val="bg1"/>
                </a:solidFill>
              </a:rPr>
              <a:t>Technologies Used in the Project</a:t>
            </a:r>
          </a:p>
        </p:txBody>
      </p:sp>
      <p:grpSp>
        <p:nvGrpSpPr>
          <p:cNvPr id="3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37" name="Content Placeholder 2">
            <a:extLst>
              <a:ext uri="{FF2B5EF4-FFF2-40B4-BE49-F238E27FC236}">
                <a16:creationId xmlns:a16="http://schemas.microsoft.com/office/drawing/2014/main" id="{FA4EBA4D-4331-70CA-3D6F-089EDD0BEA4E}"/>
              </a:ext>
            </a:extLst>
          </p:cNvPr>
          <p:cNvGraphicFramePr>
            <a:graphicFrameLocks noGrp="1"/>
          </p:cNvGraphicFramePr>
          <p:nvPr>
            <p:ph idx="1"/>
            <p:extLst>
              <p:ext uri="{D42A27DB-BD31-4B8C-83A1-F6EECF244321}">
                <p14:modId xmlns:p14="http://schemas.microsoft.com/office/powerpoint/2010/main" val="377358079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53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64843-5A48-A205-8441-6D02516BA61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Required ..?</a:t>
            </a:r>
          </a:p>
        </p:txBody>
      </p:sp>
      <p:pic>
        <p:nvPicPr>
          <p:cNvPr id="5" name="Content Placeholder 4">
            <a:extLst>
              <a:ext uri="{FF2B5EF4-FFF2-40B4-BE49-F238E27FC236}">
                <a16:creationId xmlns:a16="http://schemas.microsoft.com/office/drawing/2014/main" id="{AA343A14-CD41-C720-F4BE-5C00B688F661}"/>
              </a:ext>
            </a:extLst>
          </p:cNvPr>
          <p:cNvPicPr>
            <a:picLocks noGrp="1" noChangeAspect="1"/>
          </p:cNvPicPr>
          <p:nvPr>
            <p:ph idx="1"/>
          </p:nvPr>
        </p:nvPicPr>
        <p:blipFill>
          <a:blip r:embed="rId2"/>
          <a:stretch>
            <a:fillRect/>
          </a:stretch>
        </p:blipFill>
        <p:spPr>
          <a:xfrm>
            <a:off x="1661301" y="1675227"/>
            <a:ext cx="8869398" cy="4394199"/>
          </a:xfrm>
          <a:prstGeom prst="rect">
            <a:avLst/>
          </a:prstGeom>
        </p:spPr>
      </p:pic>
    </p:spTree>
    <p:extLst>
      <p:ext uri="{BB962C8B-B14F-4D97-AF65-F5344CB8AC3E}">
        <p14:creationId xmlns:p14="http://schemas.microsoft.com/office/powerpoint/2010/main" val="143367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C6414-42AF-0E9E-A754-35BD9CCC588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 Sources and its Parameters</a:t>
            </a:r>
          </a:p>
        </p:txBody>
      </p:sp>
      <p:pic>
        <p:nvPicPr>
          <p:cNvPr id="5" name="Content Placeholder 4">
            <a:extLst>
              <a:ext uri="{FF2B5EF4-FFF2-40B4-BE49-F238E27FC236}">
                <a16:creationId xmlns:a16="http://schemas.microsoft.com/office/drawing/2014/main" id="{E49123A6-A789-9035-EA2F-746469362C50}"/>
              </a:ext>
            </a:extLst>
          </p:cNvPr>
          <p:cNvPicPr>
            <a:picLocks noGrp="1" noChangeAspect="1"/>
          </p:cNvPicPr>
          <p:nvPr>
            <p:ph idx="1"/>
          </p:nvPr>
        </p:nvPicPr>
        <p:blipFill>
          <a:blip r:embed="rId2"/>
          <a:stretch>
            <a:fillRect/>
          </a:stretch>
        </p:blipFill>
        <p:spPr>
          <a:xfrm>
            <a:off x="643467" y="1882539"/>
            <a:ext cx="10905066" cy="3979574"/>
          </a:xfrm>
          <a:prstGeom prst="rect">
            <a:avLst/>
          </a:prstGeom>
        </p:spPr>
      </p:pic>
    </p:spTree>
    <p:extLst>
      <p:ext uri="{BB962C8B-B14F-4D97-AF65-F5344CB8AC3E}">
        <p14:creationId xmlns:p14="http://schemas.microsoft.com/office/powerpoint/2010/main" val="84358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0B3E3-10BC-EB4F-D2D2-69365D5FCCA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Storage Architecture</a:t>
            </a:r>
          </a:p>
        </p:txBody>
      </p:sp>
      <p:pic>
        <p:nvPicPr>
          <p:cNvPr id="5" name="Content Placeholder 4">
            <a:extLst>
              <a:ext uri="{FF2B5EF4-FFF2-40B4-BE49-F238E27FC236}">
                <a16:creationId xmlns:a16="http://schemas.microsoft.com/office/drawing/2014/main" id="{80579F0F-FFFD-5A74-C421-6B1E0141856C}"/>
              </a:ext>
            </a:extLst>
          </p:cNvPr>
          <p:cNvPicPr>
            <a:picLocks noGrp="1" noChangeAspect="1"/>
          </p:cNvPicPr>
          <p:nvPr>
            <p:ph idx="1"/>
          </p:nvPr>
        </p:nvPicPr>
        <p:blipFill>
          <a:blip r:embed="rId2"/>
          <a:stretch>
            <a:fillRect/>
          </a:stretch>
        </p:blipFill>
        <p:spPr>
          <a:xfrm>
            <a:off x="2325189" y="1675227"/>
            <a:ext cx="8072845" cy="4777586"/>
          </a:xfrm>
          <a:prstGeom prst="rect">
            <a:avLst/>
          </a:prstGeom>
        </p:spPr>
      </p:pic>
    </p:spTree>
    <p:extLst>
      <p:ext uri="{BB962C8B-B14F-4D97-AF65-F5344CB8AC3E}">
        <p14:creationId xmlns:p14="http://schemas.microsoft.com/office/powerpoint/2010/main" val="87039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DBA7C-955F-848E-1744-CB0DCEC2E80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Modelling </a:t>
            </a:r>
          </a:p>
        </p:txBody>
      </p:sp>
      <p:pic>
        <p:nvPicPr>
          <p:cNvPr id="5" name="Content Placeholder 4">
            <a:extLst>
              <a:ext uri="{FF2B5EF4-FFF2-40B4-BE49-F238E27FC236}">
                <a16:creationId xmlns:a16="http://schemas.microsoft.com/office/drawing/2014/main" id="{6E669B10-0902-F268-5743-72DCDA3D2A95}"/>
              </a:ext>
            </a:extLst>
          </p:cNvPr>
          <p:cNvPicPr>
            <a:picLocks noGrp="1" noChangeAspect="1"/>
          </p:cNvPicPr>
          <p:nvPr>
            <p:ph idx="1"/>
          </p:nvPr>
        </p:nvPicPr>
        <p:blipFill>
          <a:blip r:embed="rId2"/>
          <a:stretch>
            <a:fillRect/>
          </a:stretch>
        </p:blipFill>
        <p:spPr>
          <a:xfrm>
            <a:off x="2478220" y="1675227"/>
            <a:ext cx="7235559" cy="4394199"/>
          </a:xfrm>
          <a:prstGeom prst="rect">
            <a:avLst/>
          </a:prstGeom>
        </p:spPr>
      </p:pic>
    </p:spTree>
    <p:extLst>
      <p:ext uri="{BB962C8B-B14F-4D97-AF65-F5344CB8AC3E}">
        <p14:creationId xmlns:p14="http://schemas.microsoft.com/office/powerpoint/2010/main" val="222484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6163D3-B666-4446-84C6-9902EB936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01A53-F1A0-4F46-69C7-984BF94E9B81}"/>
              </a:ext>
            </a:extLst>
          </p:cNvPr>
          <p:cNvSpPr>
            <a:spLocks noGrp="1"/>
          </p:cNvSpPr>
          <p:nvPr>
            <p:ph type="title"/>
          </p:nvPr>
        </p:nvSpPr>
        <p:spPr>
          <a:xfrm>
            <a:off x="7331384" y="679731"/>
            <a:ext cx="4171994" cy="3736540"/>
          </a:xfrm>
        </p:spPr>
        <p:txBody>
          <a:bodyPr vert="horz" lIns="91440" tIns="45720" rIns="91440" bIns="45720" rtlCol="0" anchor="b">
            <a:normAutofit fontScale="90000"/>
          </a:bodyPr>
          <a:lstStyle/>
          <a:p>
            <a:r>
              <a:rPr lang="en-US" sz="4700" kern="1200" dirty="0">
                <a:solidFill>
                  <a:srgbClr val="FF0000"/>
                </a:solidFill>
                <a:latin typeface="+mj-lt"/>
                <a:ea typeface="+mj-ea"/>
                <a:cs typeface="+mj-cs"/>
              </a:rPr>
              <a:t>Azure Data Factory Copy Activity: Aviation Edge API to Raw Container</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184"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269325"/>
            <a:ext cx="6116779" cy="620629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0C44628-2A57-7C50-536F-88E250FC475A}"/>
              </a:ext>
            </a:extLst>
          </p:cNvPr>
          <p:cNvPicPr>
            <a:picLocks noGrp="1" noChangeAspect="1"/>
          </p:cNvPicPr>
          <p:nvPr>
            <p:ph idx="1"/>
          </p:nvPr>
        </p:nvPicPr>
        <p:blipFill>
          <a:blip r:embed="rId2"/>
          <a:stretch>
            <a:fillRect/>
          </a:stretch>
        </p:blipFill>
        <p:spPr>
          <a:xfrm>
            <a:off x="942597" y="1502860"/>
            <a:ext cx="5608830" cy="3739220"/>
          </a:xfrm>
          <a:prstGeom prst="rect">
            <a:avLst/>
          </a:prstGeom>
        </p:spPr>
      </p:pic>
    </p:spTree>
    <p:extLst>
      <p:ext uri="{BB962C8B-B14F-4D97-AF65-F5344CB8AC3E}">
        <p14:creationId xmlns:p14="http://schemas.microsoft.com/office/powerpoint/2010/main" val="55677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B160-5112-6594-5604-57B2F53DFFF9}"/>
              </a:ext>
            </a:extLst>
          </p:cNvPr>
          <p:cNvSpPr>
            <a:spLocks noGrp="1"/>
          </p:cNvSpPr>
          <p:nvPr>
            <p:ph type="title"/>
          </p:nvPr>
        </p:nvSpPr>
        <p:spPr/>
        <p:txBody>
          <a:bodyPr/>
          <a:lstStyle/>
          <a:p>
            <a:r>
              <a:rPr lang="en-US" dirty="0">
                <a:solidFill>
                  <a:srgbClr val="FF0000"/>
                </a:solidFill>
              </a:rPr>
              <a:t>Ingestion Process of Aviation Edge</a:t>
            </a:r>
          </a:p>
        </p:txBody>
      </p:sp>
      <p:sp>
        <p:nvSpPr>
          <p:cNvPr id="3" name="Content Placeholder 2">
            <a:extLst>
              <a:ext uri="{FF2B5EF4-FFF2-40B4-BE49-F238E27FC236}">
                <a16:creationId xmlns:a16="http://schemas.microsoft.com/office/drawing/2014/main" id="{65D5EC34-6187-4BCA-78F0-215326DF0DB0}"/>
              </a:ext>
            </a:extLst>
          </p:cNvPr>
          <p:cNvSpPr>
            <a:spLocks noGrp="1"/>
          </p:cNvSpPr>
          <p:nvPr>
            <p:ph idx="1"/>
          </p:nvPr>
        </p:nvSpPr>
        <p:spPr/>
        <p:txBody>
          <a:bodyPr/>
          <a:lstStyle/>
          <a:p>
            <a:pPr marL="0" indent="0">
              <a:buNone/>
            </a:pPr>
            <a:r>
              <a:rPr lang="en-US" dirty="0"/>
              <a:t>The given set of dates must be validated before passing them to the API to ensure compliance with the Date Range Restriction. To achieve this, a Python module is created in Databricks, which retrieves values from the Lookup Activity.</a:t>
            </a:r>
          </a:p>
          <a:p>
            <a:pPr marL="0" indent="0">
              <a:buNone/>
            </a:pPr>
            <a:r>
              <a:rPr lang="en-US" dirty="0"/>
              <a:t>The Lookup Activity uses a CSV file that holds the values for the start date and end date. Additionally, Azure Key Vault is utilized to securely pass the API key to the Copy Activity in an encrypted manner, ensuring the API key is not hardcoded.</a:t>
            </a:r>
          </a:p>
        </p:txBody>
      </p:sp>
    </p:spTree>
    <p:extLst>
      <p:ext uri="{BB962C8B-B14F-4D97-AF65-F5344CB8AC3E}">
        <p14:creationId xmlns:p14="http://schemas.microsoft.com/office/powerpoint/2010/main" val="1086291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536</TotalTime>
  <Words>590</Words>
  <Application>Microsoft Office PowerPoint</Application>
  <PresentationFormat>Widescreen</PresentationFormat>
  <Paragraphs>46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Calibri</vt:lpstr>
      <vt:lpstr>Menlo</vt:lpstr>
      <vt:lpstr>Times New Roman</vt:lpstr>
      <vt:lpstr>Office Theme</vt:lpstr>
      <vt:lpstr>Sky Track: Aviation Data Pipeline and Analytics  By</vt:lpstr>
      <vt:lpstr>Project Info</vt:lpstr>
      <vt:lpstr>Technologies Used in the Project</vt:lpstr>
      <vt:lpstr>Data Required ..?</vt:lpstr>
      <vt:lpstr>Dat Sources and its Parameters</vt:lpstr>
      <vt:lpstr>Storage Architecture</vt:lpstr>
      <vt:lpstr>Data Modelling </vt:lpstr>
      <vt:lpstr>Azure Data Factory Copy Activity: Aviation Edge API to Raw Container</vt:lpstr>
      <vt:lpstr>Ingestion Process of Aviation Edge</vt:lpstr>
      <vt:lpstr>Dates Check-Code </vt:lpstr>
      <vt:lpstr>Ingestion Process Overview-Pipeline Level</vt:lpstr>
      <vt:lpstr>Transformations – Aviation Edge API-raw Data</vt:lpstr>
      <vt:lpstr>Transformation –Raw to Conformance </vt:lpstr>
      <vt:lpstr>Raw Container to Conformance Container</vt:lpstr>
      <vt:lpstr>Fact Table : Arrival Flight/Departure Flight</vt:lpstr>
      <vt:lpstr>Schema of the Fact Table</vt:lpstr>
      <vt:lpstr>Airline Dimension</vt:lpstr>
      <vt:lpstr>Flight Dimension </vt:lpstr>
      <vt:lpstr>Pipeline Overview for the Flight Data and Weather Data</vt:lpstr>
      <vt:lpstr>ETL Pipeline –Sky Scrapper </vt:lpstr>
      <vt:lpstr>Top 10 Departure Flight Delays Caused by Environmental Conditions on Flights from JFK to LAX</vt:lpstr>
      <vt:lpstr>Top 10 Arrival Flight Delays Caused by Environmental Conditions on Flights from LAX to SFO </vt:lpstr>
      <vt:lpstr>Top 10 Departure Flight Delays Caused by Environmental Conditions on Flights from ORD to LAX </vt:lpstr>
      <vt:lpstr>Top 10 Departure Flight Delays Caused by Environmental Conditions on Flights from DFW-MIA-High Speed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 Track: Aviation Data Pipeline and Analytics  By</dc:title>
  <dc:creator>Mallepally, Manikanta Reddy (Student)</dc:creator>
  <cp:lastModifiedBy>Yanamalachintala, Kodanda Ramu (Student)</cp:lastModifiedBy>
  <cp:revision>8</cp:revision>
  <dcterms:created xsi:type="dcterms:W3CDTF">2024-11-18T16:55:37Z</dcterms:created>
  <dcterms:modified xsi:type="dcterms:W3CDTF">2024-11-25T22:06:51Z</dcterms:modified>
</cp:coreProperties>
</file>