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pg7FGEnkfDYofKizCjx39aNLL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9D5578-BB74-42A5-8297-DB2A05A7EC03}">
  <a:tblStyle styleId="{F99D5578-BB74-42A5-8297-DB2A05A7EC0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A04185B-3B50-42D7-A263-59A0BB3419AA}" styleName="Table_1">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b="off" i="off"/>
    </a:band2H>
    <a:band1V>
      <a:tcTxStyle b="off"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b="off"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3"/>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a:t>
            </a:r>
            <a:r>
              <a:rPr lang="en-US"/>
              <a:t>: Good morning and good afternoon everyone. This is Sinnie from Team 2.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ad020702c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ead020702c_2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b="1" lang="en-US"/>
              <a:t>Ramy</a:t>
            </a:r>
            <a:endParaRPr b="1"/>
          </a:p>
        </p:txBody>
      </p:sp>
      <p:sp>
        <p:nvSpPr>
          <p:cNvPr id="229" name="Google Shape;229;g2ead020702c_2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d020702c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ead020702c_2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259" name="Google Shape;259;g2ead020702c_2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ad020702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ead020702c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270" name="Google Shape;270;g2ead020702c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ad020702c_2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2ead020702c_2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300" name="Google Shape;300;g2ead020702c_2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ad020702c_2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ead020702c_2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311" name="Google Shape;311;g2ead020702c_2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ad020702c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ead020702c_2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341" name="Google Shape;341;g2ead020702c_2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ad020702c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ead020702c_2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a:t>
            </a:r>
            <a:endParaRPr b="1"/>
          </a:p>
        </p:txBody>
      </p:sp>
      <p:sp>
        <p:nvSpPr>
          <p:cNvPr id="353" name="Google Shape;353;g2ead020702c_2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af263a1e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eaf263a1e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Marshall</a:t>
            </a:r>
            <a:endParaRPr b="1"/>
          </a:p>
          <a:p>
            <a:pPr indent="0" lvl="0" marL="0" rtl="0" algn="l">
              <a:lnSpc>
                <a:spcPct val="100000"/>
              </a:lnSpc>
              <a:spcBef>
                <a:spcPts val="0"/>
              </a:spcBef>
              <a:spcAft>
                <a:spcPts val="0"/>
              </a:spcAft>
              <a:buSzPts val="1400"/>
              <a:buNone/>
            </a:pPr>
            <a:r>
              <a:rPr lang="en-US">
                <a:solidFill>
                  <a:srgbClr val="323F4F"/>
                </a:solidFill>
              </a:rPr>
              <a:t>To preface the multivariate modeling, we’ll </a:t>
            </a:r>
            <a:r>
              <a:rPr i="1" lang="en-US">
                <a:solidFill>
                  <a:srgbClr val="323F4F"/>
                </a:solidFill>
              </a:rPr>
              <a:t>briefly </a:t>
            </a:r>
            <a:r>
              <a:rPr lang="en-US">
                <a:solidFill>
                  <a:srgbClr val="323F4F"/>
                </a:solidFill>
              </a:rPr>
              <a:t>review some of what we covered in the midterm presentation after the first sprint. We used Lasso regression and Random Forest regression, which you see pictured here, to determine feature importance. Across both methods, we found Net Zero pledges and Third Party Verification to be the most important indicators. However, Verification became a tricky variable to work with because positive values in the data only begin in 2018, which meant it had to be dropped from the LSTM model (which I will get to), which requires 10 sequential events. Surprisingly, modeling with </a:t>
            </a:r>
            <a:r>
              <a:rPr i="1" lang="en-US">
                <a:solidFill>
                  <a:srgbClr val="323F4F"/>
                </a:solidFill>
              </a:rPr>
              <a:t>these indicators alone</a:t>
            </a:r>
            <a:r>
              <a:rPr lang="en-US">
                <a:solidFill>
                  <a:srgbClr val="323F4F"/>
                </a:solidFill>
              </a:rPr>
              <a:t> only results in an R-squared of</a:t>
            </a:r>
            <a:r>
              <a:rPr i="1" lang="en-US">
                <a:solidFill>
                  <a:srgbClr val="323F4F"/>
                </a:solidFill>
              </a:rPr>
              <a:t> just over 3%</a:t>
            </a:r>
            <a:r>
              <a:rPr lang="en-US">
                <a:solidFill>
                  <a:srgbClr val="323F4F"/>
                </a:solidFill>
              </a:rPr>
              <a:t>. The real discovery was when we broke down the other columns in the data…</a:t>
            </a:r>
            <a:endParaRPr/>
          </a:p>
        </p:txBody>
      </p:sp>
      <p:sp>
        <p:nvSpPr>
          <p:cNvPr id="360" name="Google Shape;360;g2eaf263a1e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b247450f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eb247450f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Marshall</a:t>
            </a:r>
            <a:endParaRPr b="1"/>
          </a:p>
          <a:p>
            <a:pPr indent="0" lvl="0" marL="0" rtl="0" algn="l">
              <a:lnSpc>
                <a:spcPct val="100000"/>
              </a:lnSpc>
              <a:spcBef>
                <a:spcPts val="0"/>
              </a:spcBef>
              <a:spcAft>
                <a:spcPts val="0"/>
              </a:spcAft>
              <a:buSzPts val="1400"/>
              <a:buNone/>
            </a:pPr>
            <a:r>
              <a:rPr lang="en-US">
                <a:solidFill>
                  <a:srgbClr val="323F4F"/>
                </a:solidFill>
              </a:rPr>
              <a:t>…showing that the most predictive factors of intensity are the Clarity-assigned industry and the country where a company is headquartered. Including these categories with the binary indicators swells the R-squared from 3% to a whopping 79%, which made them essential to the multivariate models. This chart isn’t the easiest to read, but we see the most important binary factor (Net Zero pledge) at the 5th highest importance, at roughly 1/6th the importance of the most explanatory industry. </a:t>
            </a:r>
            <a:endParaRPr/>
          </a:p>
        </p:txBody>
      </p:sp>
      <p:sp>
        <p:nvSpPr>
          <p:cNvPr id="372" name="Google Shape;372;g2eb247450f4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b247450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2eb247450f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Marshall</a:t>
            </a:r>
            <a:endParaRPr b="1"/>
          </a:p>
          <a:p>
            <a:pPr indent="0" lvl="0" marL="0" rtl="0" algn="l">
              <a:lnSpc>
                <a:spcPct val="100000"/>
              </a:lnSpc>
              <a:spcBef>
                <a:spcPts val="0"/>
              </a:spcBef>
              <a:spcAft>
                <a:spcPts val="0"/>
              </a:spcAft>
              <a:buSzPts val="1400"/>
              <a:buNone/>
            </a:pPr>
            <a:r>
              <a:rPr lang="en-US">
                <a:solidFill>
                  <a:srgbClr val="323F4F"/>
                </a:solidFill>
              </a:rPr>
              <a:t>For each of the five binary variables, the full report contains a plot of that variable by status (i.e. true, false, or null) for each sustainability metric: one for intensity, one for raw emissions, and one for revenue, for a total of 15 charts. I have selected what I consider the most interesting one to discuss, which is the influence of the Net Zero Pledge on Raw Emissions as a sustainability metric. This one is interesting because it shows a clear pattern, but it may be the opposite of what you expect: Companies that have pledged to reach net zero emissions are consistently </a:t>
            </a:r>
            <a:r>
              <a:rPr i="1" lang="en-US">
                <a:solidFill>
                  <a:srgbClr val="323F4F"/>
                </a:solidFill>
              </a:rPr>
              <a:t>higher </a:t>
            </a:r>
            <a:r>
              <a:rPr lang="en-US">
                <a:solidFill>
                  <a:srgbClr val="323F4F"/>
                </a:solidFill>
              </a:rPr>
              <a:t>than companies that haven't made this pledge, and the gap is hardly closing. Not only is this a surprising result, but the Net Zero Pledge variable in particular represents an absolute value that demands these numbers approach zero. Other charts in the report back up this result, and a pattern is illustrated that it’s the companies that make these pledges, or set these targets, or commit to these initiatives, who are consistently the biggest culprits, causing the highest emissions. So, these factors are quite influential to the data, just perhaps not in the way you would expect.</a:t>
            </a:r>
            <a:endParaRPr/>
          </a:p>
        </p:txBody>
      </p:sp>
      <p:sp>
        <p:nvSpPr>
          <p:cNvPr id="383" name="Google Shape;383;g2eb247450f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a:t>Lee</a:t>
            </a:r>
            <a:endParaRPr/>
          </a:p>
          <a:p>
            <a:pPr indent="0" lvl="0" marL="0" rtl="0" algn="l">
              <a:spcBef>
                <a:spcPts val="0"/>
              </a:spcBef>
              <a:spcAft>
                <a:spcPts val="0"/>
              </a:spcAft>
              <a:buClr>
                <a:schemeClr val="dk1"/>
              </a:buClr>
              <a:buSzPts val="1400"/>
              <a:buFont typeface="Arial"/>
              <a:buNone/>
            </a:pPr>
            <a:r>
              <a:rPr lang="en-US"/>
              <a:t>Here is our agenda today. In this presentation we will go over the Sprint 2 results, what’s changed between Sprint 1 vs Sprint 2, additional findings after reflecting on Sprint 1 results, then we will walk </a:t>
            </a:r>
            <a:r>
              <a:rPr lang="en-US"/>
              <a:t>through</a:t>
            </a:r>
            <a:r>
              <a:rPr lang="en-US"/>
              <a:t> the forecast results with Mean Squared Error as the metric in </a:t>
            </a:r>
            <a:r>
              <a:rPr lang="en-US"/>
              <a:t>deciding</a:t>
            </a:r>
            <a:r>
              <a:rPr lang="en-US"/>
              <a:t> our final </a:t>
            </a:r>
            <a:r>
              <a:rPr lang="en-US"/>
              <a:t>choice of our </a:t>
            </a:r>
            <a:r>
              <a:rPr lang="en-US"/>
              <a:t>forecasting model. We will briefly talk through key factors influencing sustainability followed by addressing the additional research questions directly.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b247450f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eb247450f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Marshall</a:t>
            </a:r>
            <a:endParaRPr/>
          </a:p>
          <a:p>
            <a:pPr indent="0" lvl="0" marL="0" rtl="0" algn="l">
              <a:lnSpc>
                <a:spcPct val="100000"/>
              </a:lnSpc>
              <a:spcBef>
                <a:spcPts val="0"/>
              </a:spcBef>
              <a:spcAft>
                <a:spcPts val="0"/>
              </a:spcAft>
              <a:buSzPts val="1400"/>
              <a:buNone/>
            </a:pPr>
            <a:r>
              <a:rPr lang="en-US"/>
              <a:t>Finally to the first multivariate modeling results. Long Short-Term Memory, or LSTM, is a recurrent neural network that is effective for long-term modeling. In front of us is a plot displaying Actual versus Predicted mean intensity values from the model, along with a predicted point for 2023. We went through several iterations of LSTM parameters, tuning the number of LSTM layers, which capture complex patterns and better handling of long-term dependencies at the risk of higher compute and overfitting; the number of neurons per layer, which are responsible for maintaining sequences and temporal dependencies in the data; the number of epochs, or complete passes through the entire training data, again at the cost of compute; the dropout rate, which assists regularization and allows the model to forget events that aren’t representative of the trend; as well as early stopping parameters to help determine when the model can stop training (which is when it is performing best on the validation set).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are a lot of nitty gritty details about the model present in the full report, and I’ll be happy to answer any questions on them at the end if I haven’t covered those details in this review. Overall, we considered this model to be a success among the other candidates, as measured by Mean Squared Error. </a:t>
            </a:r>
            <a:endParaRPr/>
          </a:p>
        </p:txBody>
      </p:sp>
      <p:sp>
        <p:nvSpPr>
          <p:cNvPr id="394" name="Google Shape;394;g2eb247450f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 </a:t>
            </a:r>
            <a:r>
              <a:rPr lang="en-US"/>
              <a:t>For this ARIMA model knowing there are a lot of empty gaps in between reporting years which naturally lead to the limitation of ARIMA model, I decided to only take in Revenue, Industry Carbon intensiveness and countries as the variable to forecast carbon intensity. Notice that we have re-characterised the </a:t>
            </a:r>
            <a:r>
              <a:rPr lang="en-US"/>
              <a:t>industry</a:t>
            </a:r>
            <a:r>
              <a:rPr lang="en-US"/>
              <a:t> into two types carbon intensive vs non carbon intensive industry. On the right hand side you see a barchart with red lines that indicates average carbon intensity value by industry. The enlarge version is included in the final report’s appendix 3. There are 39 industries that are categorized as carbon intensity while rest of 114 can be called as services industry where the revenue increase does not proportionally increase the absolute CO2 emission. The best performing tuning parameter for ARIMA was 3, 0, 3 given AIC, BIC and MSE values. </a:t>
            </a:r>
            <a:endParaRPr/>
          </a:p>
          <a:p>
            <a:pPr indent="0" lvl="0" marL="0" rtl="0" algn="l">
              <a:lnSpc>
                <a:spcPct val="100000"/>
              </a:lnSpc>
              <a:spcBef>
                <a:spcPts val="0"/>
              </a:spcBef>
              <a:spcAft>
                <a:spcPts val="0"/>
              </a:spcAft>
              <a:buSzPts val="1400"/>
              <a:buNone/>
            </a:pPr>
            <a:r>
              <a:rPr lang="en-US"/>
              <a:t>There are two suggestions I could make from ARIMA, choosing p, d, q with optimizaiton library caleld MAngo and have 2 ARIMA models, one for carbon intensive vs non-intensive</a:t>
            </a:r>
            <a:endParaRPr/>
          </a:p>
        </p:txBody>
      </p:sp>
      <p:sp>
        <p:nvSpPr>
          <p:cNvPr id="403" name="Google Shape;403;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 </a:t>
            </a:r>
            <a:endParaRPr b="1"/>
          </a:p>
        </p:txBody>
      </p:sp>
      <p:sp>
        <p:nvSpPr>
          <p:cNvPr id="415" name="Google Shape;415;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a:t>
            </a:r>
            <a:endParaRPr b="1"/>
          </a:p>
        </p:txBody>
      </p:sp>
      <p:sp>
        <p:nvSpPr>
          <p:cNvPr id="428" name="Google Shape;428;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23F4F"/>
              </a:buClr>
              <a:buSzPts val="1200"/>
              <a:buFont typeface="Calibri"/>
              <a:buNone/>
            </a:pPr>
            <a:r>
              <a:rPr lang="en-US">
                <a:solidFill>
                  <a:srgbClr val="323F4F"/>
                </a:solidFill>
              </a:rPr>
              <a:t>Scope 1 emission refers to direct </a:t>
            </a:r>
            <a:r>
              <a:rPr i="1" lang="en-US">
                <a:solidFill>
                  <a:srgbClr val="323F4F"/>
                </a:solidFill>
              </a:rPr>
              <a:t>GHG that results from activities within the organization’s control</a:t>
            </a:r>
            <a:r>
              <a:rPr lang="en-US">
                <a:solidFill>
                  <a:srgbClr val="323F4F"/>
                </a:solidFill>
              </a:rPr>
              <a:t>. This might include but not limited to “onsite fuel combustion, manufacturing and process emissions, refrigerant losses or company vehicles</a:t>
            </a:r>
            <a:r>
              <a:rPr baseline="30000" lang="en-US">
                <a:solidFill>
                  <a:srgbClr val="323F4F"/>
                </a:solidFill>
              </a:rPr>
              <a:t>1</a:t>
            </a:r>
            <a:r>
              <a:rPr lang="en-US">
                <a:solidFill>
                  <a:srgbClr val="323F4F"/>
                </a:solidFill>
              </a:rPr>
              <a:t>”.</a:t>
            </a:r>
            <a:endParaRPr/>
          </a:p>
          <a:p>
            <a:pPr indent="0" lvl="0" marL="0" rtl="0" algn="l">
              <a:lnSpc>
                <a:spcPct val="100000"/>
              </a:lnSpc>
              <a:spcBef>
                <a:spcPts val="0"/>
              </a:spcBef>
              <a:spcAft>
                <a:spcPts val="0"/>
              </a:spcAft>
              <a:buSzPts val="1400"/>
              <a:buNone/>
            </a:pPr>
            <a:r>
              <a:t/>
            </a:r>
            <a:endParaRPr/>
          </a:p>
        </p:txBody>
      </p:sp>
      <p:sp>
        <p:nvSpPr>
          <p:cNvPr id="462" name="Google Shape;4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Lee</a:t>
            </a:r>
            <a:endParaRPr b="1"/>
          </a:p>
          <a:p>
            <a:pPr indent="0" lvl="0" marL="0" rtl="0" algn="l">
              <a:lnSpc>
                <a:spcPct val="100000"/>
              </a:lnSpc>
              <a:spcBef>
                <a:spcPts val="0"/>
              </a:spcBef>
              <a:spcAft>
                <a:spcPts val="0"/>
              </a:spcAft>
              <a:buSzPts val="1400"/>
              <a:buNone/>
            </a:pPr>
            <a:r>
              <a:rPr lang="en-US"/>
              <a:t>Sprint 1 was focused on establishing hypothesis, understand the data we are given vs literature findings. As Clarity suggested that we conduct one </a:t>
            </a:r>
            <a:r>
              <a:rPr lang="en-US"/>
              <a:t>complete cycle, we drilled into univariate forecasting models first picking individual features and understanding the trend and contextual background of emission reporting and industry consensus. It helped us to understand the limitations associated with the limited data, outline the assumptions, and comprehend complex models better in Sprint 2. </a:t>
            </a:r>
            <a:endParaRPr/>
          </a:p>
          <a:p>
            <a:pPr indent="0" lvl="0" marL="0" rtl="0" algn="l">
              <a:lnSpc>
                <a:spcPct val="100000"/>
              </a:lnSpc>
              <a:spcBef>
                <a:spcPts val="0"/>
              </a:spcBef>
              <a:spcAft>
                <a:spcPts val="0"/>
              </a:spcAft>
              <a:buSzPts val="1400"/>
              <a:buNone/>
            </a:pPr>
            <a:r>
              <a:rPr lang="en-US"/>
              <a:t>In the grey box, every key questions have page number indicated for you to read over after the presentation.  </a:t>
            </a:r>
            <a:endParaRPr/>
          </a:p>
          <a:p>
            <a:pPr indent="0" lvl="0" marL="0" rtl="0" algn="l">
              <a:lnSpc>
                <a:spcPct val="100000"/>
              </a:lnSpc>
              <a:spcBef>
                <a:spcPts val="0"/>
              </a:spcBef>
              <a:spcAft>
                <a:spcPts val="0"/>
              </a:spcAft>
              <a:buSzPts val="1400"/>
              <a:buNone/>
            </a:pPr>
            <a:r>
              <a:rPr lang="en-US"/>
              <a:t>Before we dive into the model results, let’s take a moment to acknowledge additional findings during EDA as it will be reflected in multivariate ARIMA model. </a:t>
            </a:r>
            <a:endParaRPr/>
          </a:p>
        </p:txBody>
      </p:sp>
      <p:sp>
        <p:nvSpPr>
          <p:cNvPr id="120" name="Google Shape;12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323F4F"/>
                </a:solidFill>
              </a:rPr>
              <a:t>Lee: </a:t>
            </a:r>
            <a:r>
              <a:rPr lang="en-US">
                <a:solidFill>
                  <a:srgbClr val="323F4F"/>
                </a:solidFill>
              </a:rPr>
              <a:t>Team had debated a lot on </a:t>
            </a:r>
            <a:r>
              <a:rPr lang="en-US">
                <a:solidFill>
                  <a:srgbClr val="323F4F"/>
                </a:solidFill>
              </a:rPr>
              <a:t>whether</a:t>
            </a:r>
            <a:r>
              <a:rPr lang="en-US">
                <a:solidFill>
                  <a:srgbClr val="323F4F"/>
                </a:solidFill>
              </a:rPr>
              <a:t> to fill in missing values and how much of the outlier removal is required. </a:t>
            </a:r>
            <a:endParaRPr>
              <a:solidFill>
                <a:srgbClr val="323F4F"/>
              </a:solidFill>
            </a:endParaRPr>
          </a:p>
          <a:p>
            <a:pPr indent="0" lvl="0" marL="0" rtl="0" algn="l">
              <a:lnSpc>
                <a:spcPct val="100000"/>
              </a:lnSpc>
              <a:spcBef>
                <a:spcPts val="0"/>
              </a:spcBef>
              <a:spcAft>
                <a:spcPts val="0"/>
              </a:spcAft>
              <a:buSzPts val="1400"/>
              <a:buNone/>
            </a:pPr>
            <a:r>
              <a:rPr lang="en-US">
                <a:solidFill>
                  <a:srgbClr val="323F4F"/>
                </a:solidFill>
              </a:rPr>
              <a:t>More intuitive </a:t>
            </a:r>
            <a:r>
              <a:rPr lang="en-US">
                <a:solidFill>
                  <a:srgbClr val="323F4F"/>
                </a:solidFill>
              </a:rPr>
              <a:t>findings</a:t>
            </a:r>
            <a:r>
              <a:rPr lang="en-US">
                <a:solidFill>
                  <a:srgbClr val="323F4F"/>
                </a:solidFill>
              </a:rPr>
              <a:t> are that outlier removal and null value imputation in </a:t>
            </a:r>
            <a:r>
              <a:rPr lang="en-US">
                <a:solidFill>
                  <a:srgbClr val="323F4F"/>
                </a:solidFill>
              </a:rPr>
              <a:t>categorical</a:t>
            </a:r>
            <a:r>
              <a:rPr lang="en-US">
                <a:solidFill>
                  <a:srgbClr val="323F4F"/>
                </a:solidFill>
              </a:rPr>
              <a:t> values improve the correlation values.</a:t>
            </a:r>
            <a:endParaRPr>
              <a:solidFill>
                <a:srgbClr val="323F4F"/>
              </a:solidFill>
            </a:endParaRPr>
          </a:p>
          <a:p>
            <a:pPr indent="0" lvl="0" marL="0" rtl="0" algn="l">
              <a:lnSpc>
                <a:spcPct val="100000"/>
              </a:lnSpc>
              <a:spcBef>
                <a:spcPts val="0"/>
              </a:spcBef>
              <a:spcAft>
                <a:spcPts val="0"/>
              </a:spcAft>
              <a:buSzPts val="1400"/>
              <a:buNone/>
            </a:pPr>
            <a:r>
              <a:rPr lang="en-US">
                <a:solidFill>
                  <a:srgbClr val="323F4F"/>
                </a:solidFill>
              </a:rPr>
              <a:t>General trend is that more companies are getting their direct emissions verified by third party for transparency and accuracy year over year.</a:t>
            </a:r>
            <a:endParaRPr>
              <a:solidFill>
                <a:srgbClr val="323F4F"/>
              </a:solidFill>
            </a:endParaRPr>
          </a:p>
          <a:p>
            <a:pPr indent="0" lvl="0" marL="0" rtl="0" algn="l">
              <a:lnSpc>
                <a:spcPct val="100000"/>
              </a:lnSpc>
              <a:spcBef>
                <a:spcPts val="0"/>
              </a:spcBef>
              <a:spcAft>
                <a:spcPts val="0"/>
              </a:spcAft>
              <a:buSzPts val="1400"/>
              <a:buNone/>
            </a:pPr>
            <a:r>
              <a:rPr lang="en-US">
                <a:solidFill>
                  <a:srgbClr val="323F4F"/>
                </a:solidFill>
              </a:rPr>
              <a:t>However the impact of SBTi alignment to the emission reduction is not evident. </a:t>
            </a:r>
            <a:endParaRPr>
              <a:solidFill>
                <a:srgbClr val="323F4F"/>
              </a:solidFill>
            </a:endParaRPr>
          </a:p>
        </p:txBody>
      </p:sp>
      <p:sp>
        <p:nvSpPr>
          <p:cNvPr id="131" name="Google Shape;13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23F4F"/>
              </a:buClr>
              <a:buSzPts val="1200"/>
              <a:buFont typeface="Calibri"/>
              <a:buNone/>
            </a:pPr>
            <a:r>
              <a:rPr lang="en-US">
                <a:solidFill>
                  <a:srgbClr val="323F4F"/>
                </a:solidFill>
              </a:rPr>
              <a:t>Scope 1 emission refers to direct </a:t>
            </a:r>
            <a:r>
              <a:rPr i="1" lang="en-US">
                <a:solidFill>
                  <a:srgbClr val="323F4F"/>
                </a:solidFill>
              </a:rPr>
              <a:t>GHG that results from activities within the organization’s control</a:t>
            </a:r>
            <a:r>
              <a:rPr lang="en-US">
                <a:solidFill>
                  <a:srgbClr val="323F4F"/>
                </a:solidFill>
              </a:rPr>
              <a:t>. This might include but not limited to “onsite fuel combustion, manufacturing and process emissions, refrigerant losses or company vehicles</a:t>
            </a:r>
            <a:r>
              <a:rPr baseline="30000" lang="en-US">
                <a:solidFill>
                  <a:srgbClr val="323F4F"/>
                </a:solidFill>
              </a:rPr>
              <a:t>1</a:t>
            </a:r>
            <a:r>
              <a:rPr lang="en-US">
                <a:solidFill>
                  <a:srgbClr val="323F4F"/>
                </a:solidFill>
              </a:rPr>
              <a:t>”.</a:t>
            </a:r>
            <a:endParaRPr/>
          </a:p>
          <a:p>
            <a:pPr indent="0" lvl="0" marL="0" rtl="0" algn="l">
              <a:lnSpc>
                <a:spcPct val="100000"/>
              </a:lnSpc>
              <a:spcBef>
                <a:spcPts val="0"/>
              </a:spcBef>
              <a:spcAft>
                <a:spcPts val="0"/>
              </a:spcAft>
              <a:buSzPts val="1400"/>
              <a:buNone/>
            </a:pPr>
            <a:r>
              <a:t/>
            </a:r>
            <a:endParaRPr/>
          </a:p>
        </p:txBody>
      </p:sp>
      <p:sp>
        <p:nvSpPr>
          <p:cNvPr id="161" name="Google Shape;16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170" name="Google Shape;170;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ad020702c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ead020702c_2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177" name="Google Shape;177;g2ead020702c_2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d020702c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ead020702c_2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188" name="Google Shape;188;g2ead020702c_2_1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ad020702c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ead020702c_2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Ramy</a:t>
            </a:r>
            <a:endParaRPr b="1"/>
          </a:p>
        </p:txBody>
      </p:sp>
      <p:sp>
        <p:nvSpPr>
          <p:cNvPr id="218" name="Google Shape;218;g2ead020702c_2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2" type="pic"/>
          </p:nvPr>
        </p:nvSpPr>
        <p:spPr>
          <a:xfrm>
            <a:off x="5183188" y="987425"/>
            <a:ext cx="6172200" cy="4873625"/>
          </a:xfrm>
          <a:prstGeom prst="rect">
            <a:avLst/>
          </a:prstGeom>
          <a:noFill/>
          <a:ln>
            <a:noFill/>
          </a:ln>
        </p:spPr>
      </p:sp>
      <p:sp>
        <p:nvSpPr>
          <p:cNvPr id="74" name="Google Shape;7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0.png"/><Relationship Id="rId9" Type="http://schemas.openxmlformats.org/officeDocument/2006/relationships/image" Target="../media/image12.png"/><Relationship Id="rId5" Type="http://schemas.openxmlformats.org/officeDocument/2006/relationships/image" Target="../media/image4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9.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37.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8.png"/><Relationship Id="rId4" Type="http://schemas.openxmlformats.org/officeDocument/2006/relationships/image" Target="../media/image24.png"/><Relationship Id="rId9"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33.png"/><Relationship Id="rId7" Type="http://schemas.openxmlformats.org/officeDocument/2006/relationships/image" Target="../media/image41.png"/><Relationship Id="rId8"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5.png"/><Relationship Id="rId4" Type="http://schemas.openxmlformats.org/officeDocument/2006/relationships/image" Target="../media/image34.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3.png"/><Relationship Id="rId5" Type="http://schemas.openxmlformats.org/officeDocument/2006/relationships/hyperlink" Target="https://medium.com/@sandha.iitr/tuning-arima-for-forecasting-an-easy-approach-in-python-5f40d55184c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36.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30.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818949" y="1996582"/>
            <a:ext cx="8549014"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b="1" lang="en-US" sz="4000">
                <a:solidFill>
                  <a:schemeClr val="dk2"/>
                </a:solidFill>
              </a:rPr>
              <a:t>Time-Series Forecasting for Predicting Sustainable Performance of Companies</a:t>
            </a:r>
            <a:endParaRPr/>
          </a:p>
        </p:txBody>
      </p:sp>
      <p:sp>
        <p:nvSpPr>
          <p:cNvPr id="89" name="Google Shape;89;p1"/>
          <p:cNvSpPr txBox="1"/>
          <p:nvPr>
            <p:ph idx="1" type="subTitle"/>
          </p:nvPr>
        </p:nvSpPr>
        <p:spPr>
          <a:xfrm>
            <a:off x="1818949" y="4539795"/>
            <a:ext cx="7954028" cy="1462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A35"/>
              </a:buClr>
              <a:buSzPts val="1600"/>
              <a:buNone/>
            </a:pPr>
            <a:r>
              <a:rPr b="1" lang="en-US" sz="1600">
                <a:solidFill>
                  <a:srgbClr val="222A35"/>
                </a:solidFill>
              </a:rPr>
              <a:t>Georgia Institute of Technology </a:t>
            </a:r>
            <a:endParaRPr/>
          </a:p>
          <a:p>
            <a:pPr indent="0" lvl="0" marL="0" rtl="0" algn="l">
              <a:lnSpc>
                <a:spcPct val="90000"/>
              </a:lnSpc>
              <a:spcBef>
                <a:spcPts val="1000"/>
              </a:spcBef>
              <a:spcAft>
                <a:spcPts val="0"/>
              </a:spcAft>
              <a:buClr>
                <a:srgbClr val="222A35"/>
              </a:buClr>
              <a:buSzPts val="1600"/>
              <a:buNone/>
            </a:pPr>
            <a:r>
              <a:rPr b="1" lang="en-US" sz="1600">
                <a:solidFill>
                  <a:srgbClr val="222A35"/>
                </a:solidFill>
              </a:rPr>
              <a:t>CS6748 Practicum, Jul 2024</a:t>
            </a:r>
            <a:endParaRPr/>
          </a:p>
          <a:p>
            <a:pPr indent="0" lvl="0" marL="0" rtl="0" algn="l">
              <a:lnSpc>
                <a:spcPct val="90000"/>
              </a:lnSpc>
              <a:spcBef>
                <a:spcPts val="1000"/>
              </a:spcBef>
              <a:spcAft>
                <a:spcPts val="0"/>
              </a:spcAft>
              <a:buClr>
                <a:srgbClr val="222A35"/>
              </a:buClr>
              <a:buSzPts val="1600"/>
              <a:buNone/>
            </a:pPr>
            <a:r>
              <a:rPr b="1" lang="en-US" sz="1600">
                <a:solidFill>
                  <a:srgbClr val="222A35"/>
                </a:solidFill>
              </a:rPr>
              <a:t>Final Presentation</a:t>
            </a:r>
            <a:endParaRPr/>
          </a:p>
          <a:p>
            <a:pPr indent="0" lvl="0" marL="0" rtl="0" algn="l">
              <a:lnSpc>
                <a:spcPct val="90000"/>
              </a:lnSpc>
              <a:spcBef>
                <a:spcPts val="1000"/>
              </a:spcBef>
              <a:spcAft>
                <a:spcPts val="0"/>
              </a:spcAft>
              <a:buClr>
                <a:srgbClr val="222A35"/>
              </a:buClr>
              <a:buSzPts val="1600"/>
              <a:buNone/>
            </a:pPr>
            <a:r>
              <a:rPr b="1" lang="en-US" sz="1600">
                <a:solidFill>
                  <a:srgbClr val="222A35"/>
                </a:solidFill>
              </a:rPr>
              <a:t>Team 2: R. ElGendi, S. Lee, M. Palfenier</a:t>
            </a:r>
            <a:endParaRPr b="1" sz="1600">
              <a:solidFill>
                <a:srgbClr val="222A35"/>
              </a:solidFill>
            </a:endParaRPr>
          </a:p>
        </p:txBody>
      </p:sp>
      <p:pic>
        <p:nvPicPr>
          <p:cNvPr descr="Georgia Tech - Wikipedia" id="90" name="Google Shape;90;p1"/>
          <p:cNvPicPr preferRelativeResize="0"/>
          <p:nvPr/>
        </p:nvPicPr>
        <p:blipFill rotWithShape="1">
          <a:blip r:embed="rId3">
            <a:alphaModFix/>
          </a:blip>
          <a:srcRect b="0" l="0" r="0" t="0"/>
          <a:stretch/>
        </p:blipFill>
        <p:spPr>
          <a:xfrm>
            <a:off x="447349" y="445222"/>
            <a:ext cx="1371600" cy="1371600"/>
          </a:xfrm>
          <a:prstGeom prst="rect">
            <a:avLst/>
          </a:prstGeom>
          <a:noFill/>
          <a:ln>
            <a:noFill/>
          </a:ln>
        </p:spPr>
      </p:pic>
      <p:pic>
        <p:nvPicPr>
          <p:cNvPr descr="Clarity AI - Crunchbase Company Profile &amp; Funding" id="91" name="Google Shape;91;p1"/>
          <p:cNvPicPr preferRelativeResize="0"/>
          <p:nvPr/>
        </p:nvPicPr>
        <p:blipFill rotWithShape="1">
          <a:blip r:embed="rId4">
            <a:alphaModFix/>
          </a:blip>
          <a:srcRect b="0" l="0" r="0" t="0"/>
          <a:stretch/>
        </p:blipFill>
        <p:spPr>
          <a:xfrm>
            <a:off x="1865828" y="547489"/>
            <a:ext cx="1645920" cy="128016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8949977" y="378555"/>
            <a:ext cx="2835972" cy="28432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Georgia Tech - Wikipedia" id="231" name="Google Shape;231;g2ead020702c_2_152"/>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grpSp>
        <p:nvGrpSpPr>
          <p:cNvPr id="232" name="Google Shape;232;g2ead020702c_2_152"/>
          <p:cNvGrpSpPr/>
          <p:nvPr/>
        </p:nvGrpSpPr>
        <p:grpSpPr>
          <a:xfrm>
            <a:off x="932316" y="1677929"/>
            <a:ext cx="3200400" cy="1828800"/>
            <a:chOff x="1282980" y="936025"/>
            <a:chExt cx="3200400" cy="1828800"/>
          </a:xfrm>
        </p:grpSpPr>
        <p:pic>
          <p:nvPicPr>
            <p:cNvPr id="233" name="Google Shape;233;g2ead020702c_2_152"/>
            <p:cNvPicPr preferRelativeResize="0"/>
            <p:nvPr/>
          </p:nvPicPr>
          <p:blipFill rotWithShape="1">
            <a:blip r:embed="rId4">
              <a:alphaModFix/>
            </a:blip>
            <a:srcRect b="0" l="0" r="0" t="0"/>
            <a:stretch/>
          </p:blipFill>
          <p:spPr>
            <a:xfrm>
              <a:off x="1282980" y="936025"/>
              <a:ext cx="3200400" cy="1828800"/>
            </a:xfrm>
            <a:prstGeom prst="rect">
              <a:avLst/>
            </a:prstGeom>
            <a:noFill/>
            <a:ln>
              <a:noFill/>
            </a:ln>
          </p:spPr>
        </p:pic>
        <p:sp>
          <p:nvSpPr>
            <p:cNvPr id="234" name="Google Shape;234;g2ead020702c_2_152"/>
            <p:cNvSpPr txBox="1"/>
            <p:nvPr/>
          </p:nvSpPr>
          <p:spPr>
            <a:xfrm>
              <a:off x="1554480" y="1720800"/>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99.7% Accuracy</a:t>
              </a:r>
              <a:endParaRPr b="1" i="0" sz="1400" u="none" cap="none" strike="noStrike">
                <a:solidFill>
                  <a:schemeClr val="dk1"/>
                </a:solidFill>
                <a:latin typeface="Calibri"/>
                <a:ea typeface="Calibri"/>
                <a:cs typeface="Calibri"/>
                <a:sym typeface="Calibri"/>
              </a:endParaRPr>
            </a:p>
          </p:txBody>
        </p:sp>
      </p:grpSp>
      <p:grpSp>
        <p:nvGrpSpPr>
          <p:cNvPr id="235" name="Google Shape;235;g2ead020702c_2_152"/>
          <p:cNvGrpSpPr/>
          <p:nvPr/>
        </p:nvGrpSpPr>
        <p:grpSpPr>
          <a:xfrm>
            <a:off x="4511040" y="1677929"/>
            <a:ext cx="3200400" cy="1828800"/>
            <a:chOff x="1328700" y="2884098"/>
            <a:chExt cx="3200400" cy="1828800"/>
          </a:xfrm>
        </p:grpSpPr>
        <p:pic>
          <p:nvPicPr>
            <p:cNvPr id="236" name="Google Shape;236;g2ead020702c_2_152"/>
            <p:cNvPicPr preferRelativeResize="0"/>
            <p:nvPr/>
          </p:nvPicPr>
          <p:blipFill rotWithShape="1">
            <a:blip r:embed="rId5">
              <a:alphaModFix/>
            </a:blip>
            <a:srcRect b="0" l="0" r="0" t="0"/>
            <a:stretch/>
          </p:blipFill>
          <p:spPr>
            <a:xfrm>
              <a:off x="1328700" y="2884098"/>
              <a:ext cx="3200400" cy="1828800"/>
            </a:xfrm>
            <a:prstGeom prst="rect">
              <a:avLst/>
            </a:prstGeom>
            <a:noFill/>
            <a:ln>
              <a:noFill/>
            </a:ln>
          </p:spPr>
        </p:pic>
        <p:sp>
          <p:nvSpPr>
            <p:cNvPr id="237" name="Google Shape;237;g2ead020702c_2_152"/>
            <p:cNvSpPr txBox="1"/>
            <p:nvPr/>
          </p:nvSpPr>
          <p:spPr>
            <a:xfrm>
              <a:off x="1456075" y="3556075"/>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99.7% Accuracy</a:t>
              </a:r>
              <a:endParaRPr b="1" i="0" sz="1400" u="none" cap="none" strike="noStrike">
                <a:solidFill>
                  <a:schemeClr val="dk1"/>
                </a:solidFill>
                <a:latin typeface="Calibri"/>
                <a:ea typeface="Calibri"/>
                <a:cs typeface="Calibri"/>
                <a:sym typeface="Calibri"/>
              </a:endParaRPr>
            </a:p>
          </p:txBody>
        </p:sp>
      </p:grpSp>
      <p:grpSp>
        <p:nvGrpSpPr>
          <p:cNvPr id="238" name="Google Shape;238;g2ead020702c_2_152"/>
          <p:cNvGrpSpPr/>
          <p:nvPr/>
        </p:nvGrpSpPr>
        <p:grpSpPr>
          <a:xfrm>
            <a:off x="7948315" y="1660370"/>
            <a:ext cx="3200400" cy="1828800"/>
            <a:chOff x="1456075" y="4909124"/>
            <a:chExt cx="3200400" cy="1828800"/>
          </a:xfrm>
        </p:grpSpPr>
        <p:pic>
          <p:nvPicPr>
            <p:cNvPr id="239" name="Google Shape;239;g2ead020702c_2_152"/>
            <p:cNvPicPr preferRelativeResize="0"/>
            <p:nvPr/>
          </p:nvPicPr>
          <p:blipFill rotWithShape="1">
            <a:blip r:embed="rId6">
              <a:alphaModFix/>
            </a:blip>
            <a:srcRect b="0" l="0" r="0" t="0"/>
            <a:stretch/>
          </p:blipFill>
          <p:spPr>
            <a:xfrm>
              <a:off x="1456075" y="4909124"/>
              <a:ext cx="3200400" cy="1828800"/>
            </a:xfrm>
            <a:prstGeom prst="rect">
              <a:avLst/>
            </a:prstGeom>
            <a:noFill/>
            <a:ln>
              <a:noFill/>
            </a:ln>
          </p:spPr>
        </p:pic>
        <p:sp>
          <p:nvSpPr>
            <p:cNvPr id="240" name="Google Shape;240;g2ead020702c_2_152"/>
            <p:cNvSpPr txBox="1"/>
            <p:nvPr/>
          </p:nvSpPr>
          <p:spPr>
            <a:xfrm>
              <a:off x="1456075" y="5871110"/>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99.6% Accuracy</a:t>
              </a:r>
              <a:endParaRPr b="1" i="0" sz="1400" u="none" cap="none" strike="noStrike">
                <a:solidFill>
                  <a:schemeClr val="dk1"/>
                </a:solidFill>
                <a:latin typeface="Calibri"/>
                <a:ea typeface="Calibri"/>
                <a:cs typeface="Calibri"/>
                <a:sym typeface="Calibri"/>
              </a:endParaRPr>
            </a:p>
          </p:txBody>
        </p:sp>
      </p:grpSp>
      <p:grpSp>
        <p:nvGrpSpPr>
          <p:cNvPr id="241" name="Google Shape;241;g2ead020702c_2_152"/>
          <p:cNvGrpSpPr/>
          <p:nvPr/>
        </p:nvGrpSpPr>
        <p:grpSpPr>
          <a:xfrm>
            <a:off x="861119" y="4254894"/>
            <a:ext cx="3200400" cy="1828800"/>
            <a:chOff x="8074525" y="936025"/>
            <a:chExt cx="3200400" cy="1828800"/>
          </a:xfrm>
        </p:grpSpPr>
        <p:pic>
          <p:nvPicPr>
            <p:cNvPr id="242" name="Google Shape;242;g2ead020702c_2_152"/>
            <p:cNvPicPr preferRelativeResize="0"/>
            <p:nvPr/>
          </p:nvPicPr>
          <p:blipFill rotWithShape="1">
            <a:blip r:embed="rId7">
              <a:alphaModFix/>
            </a:blip>
            <a:srcRect b="0" l="0" r="0" t="0"/>
            <a:stretch/>
          </p:blipFill>
          <p:spPr>
            <a:xfrm>
              <a:off x="8074525" y="936025"/>
              <a:ext cx="3200400" cy="1828800"/>
            </a:xfrm>
            <a:prstGeom prst="rect">
              <a:avLst/>
            </a:prstGeom>
            <a:noFill/>
            <a:ln>
              <a:noFill/>
            </a:ln>
          </p:spPr>
        </p:pic>
        <p:sp>
          <p:nvSpPr>
            <p:cNvPr id="243" name="Google Shape;243;g2ead020702c_2_152"/>
            <p:cNvSpPr txBox="1"/>
            <p:nvPr/>
          </p:nvSpPr>
          <p:spPr>
            <a:xfrm>
              <a:off x="8336800" y="1720800"/>
              <a:ext cx="98246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8% Accuracy</a:t>
              </a:r>
              <a:endParaRPr b="1" i="0" sz="1400" u="none" cap="none" strike="noStrike">
                <a:solidFill>
                  <a:schemeClr val="dk1"/>
                </a:solidFill>
                <a:latin typeface="Calibri"/>
                <a:ea typeface="Calibri"/>
                <a:cs typeface="Calibri"/>
                <a:sym typeface="Calibri"/>
              </a:endParaRPr>
            </a:p>
          </p:txBody>
        </p:sp>
      </p:grpSp>
      <p:grpSp>
        <p:nvGrpSpPr>
          <p:cNvPr id="244" name="Google Shape;244;g2ead020702c_2_152"/>
          <p:cNvGrpSpPr/>
          <p:nvPr/>
        </p:nvGrpSpPr>
        <p:grpSpPr>
          <a:xfrm>
            <a:off x="4439844" y="4270134"/>
            <a:ext cx="3200400" cy="1828800"/>
            <a:chOff x="8074525" y="2884101"/>
            <a:chExt cx="3200400" cy="1828800"/>
          </a:xfrm>
        </p:grpSpPr>
        <p:pic>
          <p:nvPicPr>
            <p:cNvPr id="245" name="Google Shape;245;g2ead020702c_2_152"/>
            <p:cNvPicPr preferRelativeResize="0"/>
            <p:nvPr/>
          </p:nvPicPr>
          <p:blipFill rotWithShape="1">
            <a:blip r:embed="rId8">
              <a:alphaModFix/>
            </a:blip>
            <a:srcRect b="0" l="0" r="0" t="0"/>
            <a:stretch/>
          </p:blipFill>
          <p:spPr>
            <a:xfrm>
              <a:off x="8074525" y="2884101"/>
              <a:ext cx="3200400" cy="1828800"/>
            </a:xfrm>
            <a:prstGeom prst="rect">
              <a:avLst/>
            </a:prstGeom>
            <a:noFill/>
            <a:ln>
              <a:noFill/>
            </a:ln>
          </p:spPr>
        </p:pic>
        <p:sp>
          <p:nvSpPr>
            <p:cNvPr id="246" name="Google Shape;246;g2ead020702c_2_152"/>
            <p:cNvSpPr txBox="1"/>
            <p:nvPr/>
          </p:nvSpPr>
          <p:spPr>
            <a:xfrm>
              <a:off x="8367356" y="3649561"/>
              <a:ext cx="951904"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4% Accuracy</a:t>
              </a:r>
              <a:endParaRPr b="1" i="0" sz="1400" u="none" cap="none" strike="noStrike">
                <a:solidFill>
                  <a:schemeClr val="dk1"/>
                </a:solidFill>
                <a:latin typeface="Calibri"/>
                <a:ea typeface="Calibri"/>
                <a:cs typeface="Calibri"/>
                <a:sym typeface="Calibri"/>
              </a:endParaRPr>
            </a:p>
          </p:txBody>
        </p:sp>
      </p:grpSp>
      <p:grpSp>
        <p:nvGrpSpPr>
          <p:cNvPr id="247" name="Google Shape;247;g2ead020702c_2_152"/>
          <p:cNvGrpSpPr/>
          <p:nvPr/>
        </p:nvGrpSpPr>
        <p:grpSpPr>
          <a:xfrm>
            <a:off x="7933075" y="4301370"/>
            <a:ext cx="3200400" cy="1828800"/>
            <a:chOff x="8074525" y="4870648"/>
            <a:chExt cx="3200400" cy="1828800"/>
          </a:xfrm>
        </p:grpSpPr>
        <p:pic>
          <p:nvPicPr>
            <p:cNvPr id="248" name="Google Shape;248;g2ead020702c_2_152"/>
            <p:cNvPicPr preferRelativeResize="0"/>
            <p:nvPr/>
          </p:nvPicPr>
          <p:blipFill rotWithShape="1">
            <a:blip r:embed="rId9">
              <a:alphaModFix/>
            </a:blip>
            <a:srcRect b="0" l="0" r="0" t="0"/>
            <a:stretch/>
          </p:blipFill>
          <p:spPr>
            <a:xfrm>
              <a:off x="8074525" y="4870648"/>
              <a:ext cx="3200400" cy="1828800"/>
            </a:xfrm>
            <a:prstGeom prst="rect">
              <a:avLst/>
            </a:prstGeom>
            <a:noFill/>
            <a:ln>
              <a:noFill/>
            </a:ln>
          </p:spPr>
        </p:pic>
        <p:sp>
          <p:nvSpPr>
            <p:cNvPr id="249" name="Google Shape;249;g2ead020702c_2_152"/>
            <p:cNvSpPr txBox="1"/>
            <p:nvPr/>
          </p:nvSpPr>
          <p:spPr>
            <a:xfrm>
              <a:off x="8399365" y="5636512"/>
              <a:ext cx="91989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10% Accuracy</a:t>
              </a:r>
              <a:endParaRPr b="1" i="0" sz="1400" u="none" cap="none" strike="noStrike">
                <a:solidFill>
                  <a:schemeClr val="dk1"/>
                </a:solidFill>
                <a:latin typeface="Calibri"/>
                <a:ea typeface="Calibri"/>
                <a:cs typeface="Calibri"/>
                <a:sym typeface="Calibri"/>
              </a:endParaRPr>
            </a:p>
          </p:txBody>
        </p:sp>
      </p:grpSp>
      <p:sp>
        <p:nvSpPr>
          <p:cNvPr id="250" name="Google Shape;250;g2ead020702c_2_152"/>
          <p:cNvSpPr/>
          <p:nvPr/>
        </p:nvSpPr>
        <p:spPr>
          <a:xfrm>
            <a:off x="895351" y="1485900"/>
            <a:ext cx="10401298" cy="2156460"/>
          </a:xfrm>
          <a:prstGeom prst="roundRect">
            <a:avLst>
              <a:gd fmla="val 16667" name="adj"/>
            </a:avLst>
          </a:prstGeom>
          <a:solidFill>
            <a:srgbClr val="70AD47">
              <a:alpha val="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g2ead020702c_2_152"/>
          <p:cNvSpPr/>
          <p:nvPr/>
        </p:nvSpPr>
        <p:spPr>
          <a:xfrm>
            <a:off x="864055" y="4069775"/>
            <a:ext cx="10401298" cy="2156460"/>
          </a:xfrm>
          <a:prstGeom prst="roundRect">
            <a:avLst>
              <a:gd fmla="val 16667" name="adj"/>
            </a:avLst>
          </a:prstGeom>
          <a:solidFill>
            <a:schemeClr val="accent2">
              <a:alpha val="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g2ead020702c_2_152"/>
          <p:cNvSpPr txBox="1"/>
          <p:nvPr/>
        </p:nvSpPr>
        <p:spPr>
          <a:xfrm>
            <a:off x="838200" y="336507"/>
            <a:ext cx="10515600" cy="81522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3.1.2 Exponential Smoothing (Univariate)</a:t>
            </a:r>
            <a:endParaRPr b="0" i="0" sz="4400" u="none" cap="none" strike="noStrike">
              <a:solidFill>
                <a:schemeClr val="dk1"/>
              </a:solidFill>
              <a:latin typeface="Calibri"/>
              <a:ea typeface="Calibri"/>
              <a:cs typeface="Calibri"/>
              <a:sym typeface="Calibri"/>
            </a:endParaRPr>
          </a:p>
        </p:txBody>
      </p:sp>
      <p:sp>
        <p:nvSpPr>
          <p:cNvPr id="253" name="Google Shape;253;g2ead020702c_2_152"/>
          <p:cNvSpPr txBox="1"/>
          <p:nvPr>
            <p:ph type="title"/>
          </p:nvPr>
        </p:nvSpPr>
        <p:spPr>
          <a:xfrm>
            <a:off x="922751" y="1168815"/>
            <a:ext cx="4813304" cy="3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lang="en-US" sz="1400">
                <a:solidFill>
                  <a:srgbClr val="323F4F"/>
                </a:solidFill>
              </a:rPr>
              <a:t>Top 3 Companies in CO2 Emissions Forecasting Accuracy</a:t>
            </a:r>
            <a:endParaRPr sz="1400"/>
          </a:p>
        </p:txBody>
      </p:sp>
      <p:sp>
        <p:nvSpPr>
          <p:cNvPr id="254" name="Google Shape;254;g2ead020702c_2_152"/>
          <p:cNvSpPr txBox="1"/>
          <p:nvPr/>
        </p:nvSpPr>
        <p:spPr>
          <a:xfrm>
            <a:off x="922751" y="3786044"/>
            <a:ext cx="4745310" cy="29683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0" i="0" lang="en-US" sz="1400" u="none" cap="none" strike="noStrike">
                <a:solidFill>
                  <a:srgbClr val="323F4F"/>
                </a:solidFill>
                <a:latin typeface="Calibri"/>
                <a:ea typeface="Calibri"/>
                <a:cs typeface="Calibri"/>
                <a:sym typeface="Calibri"/>
              </a:rPr>
              <a:t>Bottom 3 Companies in CO2 Emissions Forecasting Accuracy</a:t>
            </a:r>
            <a:endParaRPr/>
          </a:p>
        </p:txBody>
      </p:sp>
      <p:sp>
        <p:nvSpPr>
          <p:cNvPr id="255" name="Google Shape;255;g2ead020702c_2_152"/>
          <p:cNvSpPr/>
          <p:nvPr/>
        </p:nvSpPr>
        <p:spPr>
          <a:xfrm>
            <a:off x="0" y="6370320"/>
            <a:ext cx="12192000" cy="297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200">
                <a:solidFill>
                  <a:schemeClr val="lt1"/>
                </a:solidFill>
              </a:rPr>
              <a:t>Exponential</a:t>
            </a:r>
            <a:r>
              <a:rPr i="1" lang="en-US" sz="1200">
                <a:solidFill>
                  <a:schemeClr val="lt1"/>
                </a:solidFill>
              </a:rPr>
              <a:t> Smoothing has a strong ability to handle stable trends and seasonality, while is a bit limited with highly volatile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ead020702c_2_1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3.1.3 Prophet (Univariate)</a:t>
            </a:r>
            <a:endParaRPr/>
          </a:p>
          <a:p>
            <a:pPr indent="0" lvl="0" marL="0" marR="0" rtl="0" algn="l">
              <a:lnSpc>
                <a:spcPct val="90000"/>
              </a:lnSpc>
              <a:spcBef>
                <a:spcPts val="0"/>
              </a:spcBef>
              <a:spcAft>
                <a:spcPts val="0"/>
              </a:spcAft>
              <a:buClr>
                <a:srgbClr val="323F4F"/>
              </a:buClr>
              <a:buSzPts val="3200"/>
              <a:buFont typeface="Calibri"/>
              <a:buNone/>
            </a:pPr>
            <a:r>
              <a:rPr b="1" i="0" lang="en-US" sz="1000" u="none" cap="none" strike="noStrike">
                <a:solidFill>
                  <a:srgbClr val="323F4F"/>
                </a:solidFill>
                <a:latin typeface="Calibri"/>
                <a:ea typeface="Calibri"/>
                <a:cs typeface="Calibri"/>
                <a:sym typeface="Calibri"/>
              </a:rPr>
              <a:t> </a:t>
            </a:r>
            <a:br>
              <a:rPr b="1" i="0" lang="en-US" sz="5400" u="none" cap="none" strike="noStrike">
                <a:solidFill>
                  <a:srgbClr val="323F4F"/>
                </a:solidFill>
                <a:latin typeface="Calibri"/>
                <a:ea typeface="Calibri"/>
                <a:cs typeface="Calibri"/>
                <a:sym typeface="Calibri"/>
              </a:rPr>
            </a:br>
            <a:r>
              <a:rPr b="1" i="1" lang="en-US" sz="1600" u="none" cap="none" strike="noStrike">
                <a:solidFill>
                  <a:srgbClr val="7F7F7F"/>
                </a:solidFill>
                <a:latin typeface="Calibri"/>
                <a:ea typeface="Calibri"/>
                <a:cs typeface="Calibri"/>
                <a:sym typeface="Calibri"/>
              </a:rPr>
              <a:t>ML, Example of Best Prediction cases vs Worst Cases</a:t>
            </a:r>
            <a:endParaRPr b="0" i="0" sz="1600" u="none" cap="none" strike="noStrike">
              <a:solidFill>
                <a:schemeClr val="dk1"/>
              </a:solidFill>
              <a:latin typeface="Calibri"/>
              <a:ea typeface="Calibri"/>
              <a:cs typeface="Calibri"/>
              <a:sym typeface="Calibri"/>
            </a:endParaRPr>
          </a:p>
        </p:txBody>
      </p:sp>
      <p:pic>
        <p:nvPicPr>
          <p:cNvPr id="262" name="Google Shape;262;g2ead020702c_2_13"/>
          <p:cNvPicPr preferRelativeResize="0"/>
          <p:nvPr/>
        </p:nvPicPr>
        <p:blipFill rotWithShape="1">
          <a:blip r:embed="rId3">
            <a:alphaModFix/>
          </a:blip>
          <a:srcRect b="0" l="0" r="0" t="0"/>
          <a:stretch/>
        </p:blipFill>
        <p:spPr>
          <a:xfrm>
            <a:off x="6263640" y="3291742"/>
            <a:ext cx="5212080" cy="2926080"/>
          </a:xfrm>
          <a:prstGeom prst="rect">
            <a:avLst/>
          </a:prstGeom>
          <a:noFill/>
          <a:ln>
            <a:noFill/>
          </a:ln>
        </p:spPr>
      </p:pic>
      <p:sp>
        <p:nvSpPr>
          <p:cNvPr id="263" name="Google Shape;263;g2ead020702c_2_13"/>
          <p:cNvSpPr txBox="1"/>
          <p:nvPr>
            <p:ph idx="1" type="body"/>
          </p:nvPr>
        </p:nvSpPr>
        <p:spPr>
          <a:xfrm>
            <a:off x="838200" y="1616725"/>
            <a:ext cx="5170200" cy="4824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b="1" lang="en-US" sz="1500"/>
              <a:t>Why Prophet</a:t>
            </a:r>
            <a:endParaRPr b="1" sz="1500"/>
          </a:p>
          <a:p>
            <a:pPr indent="-323850" lvl="0" marL="457200" rtl="0" algn="l">
              <a:lnSpc>
                <a:spcPct val="115000"/>
              </a:lnSpc>
              <a:spcBef>
                <a:spcPts val="1200"/>
              </a:spcBef>
              <a:spcAft>
                <a:spcPts val="0"/>
              </a:spcAft>
              <a:buSzPts val="1500"/>
              <a:buFont typeface="Calibri"/>
              <a:buChar char="●"/>
            </a:pPr>
            <a:r>
              <a:rPr lang="en-US" sz="1500"/>
              <a:t>Developed by Facebook, Prophet is an additive model for time series forecasting</a:t>
            </a:r>
            <a:endParaRPr sz="1500"/>
          </a:p>
          <a:p>
            <a:pPr indent="-323850" lvl="0" marL="457200" rtl="0" algn="l">
              <a:lnSpc>
                <a:spcPct val="115000"/>
              </a:lnSpc>
              <a:spcBef>
                <a:spcPts val="0"/>
              </a:spcBef>
              <a:spcAft>
                <a:spcPts val="0"/>
              </a:spcAft>
              <a:buSzPts val="1500"/>
              <a:buFont typeface="Calibri"/>
              <a:buChar char="●"/>
            </a:pPr>
            <a:r>
              <a:rPr lang="en-US" sz="1500"/>
              <a:t>Handles strong seasonal effects and several seasons of historical data</a:t>
            </a:r>
            <a:endParaRPr sz="1500"/>
          </a:p>
          <a:p>
            <a:pPr indent="-323850" lvl="0" marL="457200" rtl="0" algn="l">
              <a:lnSpc>
                <a:spcPct val="115000"/>
              </a:lnSpc>
              <a:spcBef>
                <a:spcPts val="0"/>
              </a:spcBef>
              <a:spcAft>
                <a:spcPts val="0"/>
              </a:spcAft>
              <a:buSzPts val="1500"/>
              <a:buFont typeface="Calibri"/>
              <a:buChar char="●"/>
            </a:pPr>
            <a:r>
              <a:rPr lang="en-US" sz="1500"/>
              <a:t>Robust to missing data and trend shifts</a:t>
            </a:r>
            <a:endParaRPr sz="1500"/>
          </a:p>
          <a:p>
            <a:pPr indent="0" lvl="0" marL="0" rtl="0" algn="l">
              <a:lnSpc>
                <a:spcPct val="115000"/>
              </a:lnSpc>
              <a:spcBef>
                <a:spcPts val="1200"/>
              </a:spcBef>
              <a:spcAft>
                <a:spcPts val="0"/>
              </a:spcAft>
              <a:buSzPts val="1800"/>
              <a:buNone/>
            </a:pPr>
            <a:r>
              <a:rPr b="1" lang="en-US" sz="1500"/>
              <a:t>Implementation</a:t>
            </a:r>
            <a:endParaRPr b="1" sz="1500"/>
          </a:p>
          <a:p>
            <a:pPr indent="-323850" lvl="0" marL="457200" rtl="0" algn="l">
              <a:lnSpc>
                <a:spcPct val="115000"/>
              </a:lnSpc>
              <a:spcBef>
                <a:spcPts val="1200"/>
              </a:spcBef>
              <a:spcAft>
                <a:spcPts val="0"/>
              </a:spcAft>
              <a:buSzPts val="1500"/>
              <a:buChar char="●"/>
            </a:pPr>
            <a:r>
              <a:rPr b="1" lang="en-US" sz="1500"/>
              <a:t>Data Preparation:</a:t>
            </a:r>
            <a:r>
              <a:rPr lang="en-US" sz="1500"/>
              <a:t> Included historical Scope 1 emissions and revenue</a:t>
            </a:r>
            <a:endParaRPr sz="1500"/>
          </a:p>
          <a:p>
            <a:pPr indent="-323850" lvl="0" marL="457200" rtl="0" algn="l">
              <a:lnSpc>
                <a:spcPct val="115000"/>
              </a:lnSpc>
              <a:spcBef>
                <a:spcPts val="0"/>
              </a:spcBef>
              <a:spcAft>
                <a:spcPts val="0"/>
              </a:spcAft>
              <a:buSzPts val="1500"/>
              <a:buChar char="●"/>
            </a:pPr>
            <a:r>
              <a:rPr b="1" lang="en-US" sz="1500"/>
              <a:t>Model Components:</a:t>
            </a:r>
            <a:r>
              <a:rPr lang="en-US" sz="1500"/>
              <a:t> Trend, seasonal patterns, holiday effects, and external regressors</a:t>
            </a:r>
            <a:endParaRPr sz="1500"/>
          </a:p>
          <a:p>
            <a:pPr indent="-323850" lvl="0" marL="457200" rtl="0" algn="l">
              <a:lnSpc>
                <a:spcPct val="115000"/>
              </a:lnSpc>
              <a:spcBef>
                <a:spcPts val="0"/>
              </a:spcBef>
              <a:spcAft>
                <a:spcPts val="0"/>
              </a:spcAft>
              <a:buSzPts val="1500"/>
              <a:buChar char="●"/>
            </a:pPr>
            <a:r>
              <a:rPr b="1" lang="en-US" sz="1500"/>
              <a:t>Model Fitting:</a:t>
            </a:r>
            <a:r>
              <a:rPr lang="en-US" sz="1500"/>
              <a:t> Tuned parameters to account for seasonality and holidays</a:t>
            </a:r>
            <a:endParaRPr sz="1500"/>
          </a:p>
          <a:p>
            <a:pPr indent="-323850" lvl="0" marL="457200" rtl="0" algn="l">
              <a:lnSpc>
                <a:spcPct val="115000"/>
              </a:lnSpc>
              <a:spcBef>
                <a:spcPts val="0"/>
              </a:spcBef>
              <a:spcAft>
                <a:spcPts val="0"/>
              </a:spcAft>
              <a:buSzPts val="1500"/>
              <a:buChar char="●"/>
            </a:pPr>
            <a:r>
              <a:rPr b="1" lang="en-US" sz="1500"/>
              <a:t>Forecasting:</a:t>
            </a:r>
            <a:r>
              <a:rPr lang="en-US" sz="1500"/>
              <a:t> Used the fitted model to forecast future CO2 emissions</a:t>
            </a:r>
            <a:endParaRPr sz="1500">
              <a:solidFill>
                <a:srgbClr val="3A3838"/>
              </a:solidFill>
            </a:endParaRPr>
          </a:p>
        </p:txBody>
      </p:sp>
      <p:graphicFrame>
        <p:nvGraphicFramePr>
          <p:cNvPr id="264" name="Google Shape;264;g2ead020702c_2_13"/>
          <p:cNvGraphicFramePr/>
          <p:nvPr/>
        </p:nvGraphicFramePr>
        <p:xfrm>
          <a:off x="9071140" y="1887459"/>
          <a:ext cx="3000000" cy="3000000"/>
        </p:xfrm>
        <a:graphic>
          <a:graphicData uri="http://schemas.openxmlformats.org/drawingml/2006/table">
            <a:tbl>
              <a:tblPr>
                <a:noFill/>
                <a:tableStyleId>{F99D5578-BB74-42A5-8297-DB2A05A7EC03}</a:tableStyleId>
              </a:tblPr>
              <a:tblGrid>
                <a:gridCol w="761800"/>
                <a:gridCol w="1581350"/>
              </a:tblGrid>
              <a:tr h="20002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Accuracy</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 of Companies</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50%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80-90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40%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&lt;80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65" name="Google Shape;265;g2ead020702c_2_13"/>
          <p:cNvGraphicFramePr/>
          <p:nvPr/>
        </p:nvGraphicFramePr>
        <p:xfrm>
          <a:off x="6570125" y="1887459"/>
          <a:ext cx="3000000" cy="3000000"/>
        </p:xfrm>
        <a:graphic>
          <a:graphicData uri="http://schemas.openxmlformats.org/drawingml/2006/table">
            <a:tbl>
              <a:tblPr>
                <a:noFill/>
                <a:tableStyleId>{F99D5578-BB74-42A5-8297-DB2A05A7EC03}</a:tableStyleId>
              </a:tblPr>
              <a:tblGrid>
                <a:gridCol w="1495425"/>
                <a:gridCol w="847725"/>
              </a:tblGrid>
              <a:tr h="20002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Metric</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Value</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MSE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1.17E+17</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MAE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65281774.5</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Accuracy (MAPE)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84%</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descr="Georgia Tech - Wikipedia" id="266" name="Google Shape;266;g2ead020702c_2_13"/>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pSp>
        <p:nvGrpSpPr>
          <p:cNvPr id="272" name="Google Shape;272;g2ead020702c_2_0"/>
          <p:cNvGrpSpPr/>
          <p:nvPr/>
        </p:nvGrpSpPr>
        <p:grpSpPr>
          <a:xfrm>
            <a:off x="1134070" y="1676511"/>
            <a:ext cx="3200400" cy="1828800"/>
            <a:chOff x="1473627" y="897550"/>
            <a:chExt cx="3200400" cy="1828800"/>
          </a:xfrm>
        </p:grpSpPr>
        <p:pic>
          <p:nvPicPr>
            <p:cNvPr id="273" name="Google Shape;273;g2ead020702c_2_0"/>
            <p:cNvPicPr preferRelativeResize="0"/>
            <p:nvPr/>
          </p:nvPicPr>
          <p:blipFill rotWithShape="1">
            <a:blip r:embed="rId3">
              <a:alphaModFix/>
            </a:blip>
            <a:srcRect b="0" l="0" r="0" t="0"/>
            <a:stretch/>
          </p:blipFill>
          <p:spPr>
            <a:xfrm>
              <a:off x="1473627" y="897550"/>
              <a:ext cx="3200400" cy="1828800"/>
            </a:xfrm>
            <a:prstGeom prst="rect">
              <a:avLst/>
            </a:prstGeom>
            <a:noFill/>
            <a:ln>
              <a:noFill/>
            </a:ln>
          </p:spPr>
        </p:pic>
        <p:sp>
          <p:nvSpPr>
            <p:cNvPr id="274" name="Google Shape;274;g2ead020702c_2_0"/>
            <p:cNvSpPr txBox="1"/>
            <p:nvPr/>
          </p:nvSpPr>
          <p:spPr>
            <a:xfrm>
              <a:off x="1508105" y="1907850"/>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99.9% Accuracy</a:t>
              </a:r>
              <a:endParaRPr b="1" i="0" sz="1400" u="none" cap="none" strike="noStrike">
                <a:solidFill>
                  <a:schemeClr val="dk1"/>
                </a:solidFill>
                <a:latin typeface="Calibri"/>
                <a:ea typeface="Calibri"/>
                <a:cs typeface="Calibri"/>
                <a:sym typeface="Calibri"/>
              </a:endParaRPr>
            </a:p>
          </p:txBody>
        </p:sp>
      </p:grpSp>
      <p:grpSp>
        <p:nvGrpSpPr>
          <p:cNvPr id="275" name="Google Shape;275;g2ead020702c_2_0"/>
          <p:cNvGrpSpPr/>
          <p:nvPr/>
        </p:nvGrpSpPr>
        <p:grpSpPr>
          <a:xfrm>
            <a:off x="4512164" y="1724578"/>
            <a:ext cx="3200400" cy="1828800"/>
            <a:chOff x="1473627" y="2869577"/>
            <a:chExt cx="3200400" cy="1828800"/>
          </a:xfrm>
        </p:grpSpPr>
        <p:pic>
          <p:nvPicPr>
            <p:cNvPr id="276" name="Google Shape;276;g2ead020702c_2_0"/>
            <p:cNvPicPr preferRelativeResize="0"/>
            <p:nvPr/>
          </p:nvPicPr>
          <p:blipFill rotWithShape="1">
            <a:blip r:embed="rId4">
              <a:alphaModFix/>
            </a:blip>
            <a:srcRect b="0" l="0" r="0" t="0"/>
            <a:stretch/>
          </p:blipFill>
          <p:spPr>
            <a:xfrm>
              <a:off x="1473627" y="2869577"/>
              <a:ext cx="3200400" cy="1828800"/>
            </a:xfrm>
            <a:prstGeom prst="rect">
              <a:avLst/>
            </a:prstGeom>
            <a:noFill/>
            <a:ln>
              <a:noFill/>
            </a:ln>
          </p:spPr>
        </p:pic>
        <p:sp>
          <p:nvSpPr>
            <p:cNvPr id="277" name="Google Shape;277;g2ead020702c_2_0"/>
            <p:cNvSpPr txBox="1"/>
            <p:nvPr/>
          </p:nvSpPr>
          <p:spPr>
            <a:xfrm>
              <a:off x="1508105" y="3743125"/>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99.8% Accuracy</a:t>
              </a:r>
              <a:endParaRPr b="1" i="0" sz="1400" u="none" cap="none" strike="noStrike">
                <a:solidFill>
                  <a:schemeClr val="dk1"/>
                </a:solidFill>
                <a:latin typeface="Calibri"/>
                <a:ea typeface="Calibri"/>
                <a:cs typeface="Calibri"/>
                <a:sym typeface="Calibri"/>
              </a:endParaRPr>
            </a:p>
          </p:txBody>
        </p:sp>
      </p:grpSp>
      <p:grpSp>
        <p:nvGrpSpPr>
          <p:cNvPr id="278" name="Google Shape;278;g2ead020702c_2_0"/>
          <p:cNvGrpSpPr/>
          <p:nvPr/>
        </p:nvGrpSpPr>
        <p:grpSpPr>
          <a:xfrm>
            <a:off x="7832641" y="1724578"/>
            <a:ext cx="3200400" cy="1828800"/>
            <a:chOff x="1465474" y="4903302"/>
            <a:chExt cx="3200400" cy="1828800"/>
          </a:xfrm>
        </p:grpSpPr>
        <p:pic>
          <p:nvPicPr>
            <p:cNvPr id="279" name="Google Shape;279;g2ead020702c_2_0"/>
            <p:cNvPicPr preferRelativeResize="0"/>
            <p:nvPr/>
          </p:nvPicPr>
          <p:blipFill rotWithShape="1">
            <a:blip r:embed="rId5">
              <a:alphaModFix/>
            </a:blip>
            <a:srcRect b="0" l="0" r="0" t="0"/>
            <a:stretch/>
          </p:blipFill>
          <p:spPr>
            <a:xfrm>
              <a:off x="1465474" y="4903302"/>
              <a:ext cx="3200400" cy="1828800"/>
            </a:xfrm>
            <a:prstGeom prst="rect">
              <a:avLst/>
            </a:prstGeom>
            <a:noFill/>
            <a:ln>
              <a:noFill/>
            </a:ln>
          </p:spPr>
        </p:pic>
        <p:sp>
          <p:nvSpPr>
            <p:cNvPr id="280" name="Google Shape;280;g2ead020702c_2_0"/>
            <p:cNvSpPr txBox="1"/>
            <p:nvPr/>
          </p:nvSpPr>
          <p:spPr>
            <a:xfrm>
              <a:off x="1559280" y="5654300"/>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99.7% Accuracy</a:t>
              </a:r>
              <a:endParaRPr b="1" i="0" sz="1400" u="none" cap="none" strike="noStrike">
                <a:solidFill>
                  <a:schemeClr val="dk1"/>
                </a:solidFill>
                <a:latin typeface="Calibri"/>
                <a:ea typeface="Calibri"/>
                <a:cs typeface="Calibri"/>
                <a:sym typeface="Calibri"/>
              </a:endParaRPr>
            </a:p>
          </p:txBody>
        </p:sp>
      </p:grpSp>
      <p:grpSp>
        <p:nvGrpSpPr>
          <p:cNvPr id="281" name="Google Shape;281;g2ead020702c_2_0"/>
          <p:cNvGrpSpPr/>
          <p:nvPr/>
        </p:nvGrpSpPr>
        <p:grpSpPr>
          <a:xfrm>
            <a:off x="1110029" y="4282329"/>
            <a:ext cx="3200400" cy="1828800"/>
            <a:chOff x="7992822" y="897550"/>
            <a:chExt cx="3200400" cy="1828800"/>
          </a:xfrm>
        </p:grpSpPr>
        <p:pic>
          <p:nvPicPr>
            <p:cNvPr id="282" name="Google Shape;282;g2ead020702c_2_0"/>
            <p:cNvPicPr preferRelativeResize="0"/>
            <p:nvPr/>
          </p:nvPicPr>
          <p:blipFill rotWithShape="1">
            <a:blip r:embed="rId6">
              <a:alphaModFix/>
            </a:blip>
            <a:srcRect b="0" l="0" r="0" t="0"/>
            <a:stretch/>
          </p:blipFill>
          <p:spPr>
            <a:xfrm>
              <a:off x="7992822" y="897550"/>
              <a:ext cx="3200400" cy="1828800"/>
            </a:xfrm>
            <a:prstGeom prst="rect">
              <a:avLst/>
            </a:prstGeom>
            <a:noFill/>
            <a:ln>
              <a:noFill/>
            </a:ln>
          </p:spPr>
        </p:pic>
        <p:sp>
          <p:nvSpPr>
            <p:cNvPr id="283" name="Google Shape;283;g2ead020702c_2_0"/>
            <p:cNvSpPr txBox="1"/>
            <p:nvPr/>
          </p:nvSpPr>
          <p:spPr>
            <a:xfrm>
              <a:off x="8231725" y="1816502"/>
              <a:ext cx="107229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3% Accuracy</a:t>
              </a:r>
              <a:endParaRPr b="1" i="0" sz="1400" u="none" cap="none" strike="noStrike">
                <a:solidFill>
                  <a:schemeClr val="dk1"/>
                </a:solidFill>
                <a:latin typeface="Calibri"/>
                <a:ea typeface="Calibri"/>
                <a:cs typeface="Calibri"/>
                <a:sym typeface="Calibri"/>
              </a:endParaRPr>
            </a:p>
          </p:txBody>
        </p:sp>
      </p:grpSp>
      <p:grpSp>
        <p:nvGrpSpPr>
          <p:cNvPr id="284" name="Google Shape;284;g2ead020702c_2_0"/>
          <p:cNvGrpSpPr/>
          <p:nvPr/>
        </p:nvGrpSpPr>
        <p:grpSpPr>
          <a:xfrm>
            <a:off x="4464984" y="4273953"/>
            <a:ext cx="3200400" cy="1828800"/>
            <a:chOff x="7992850" y="2884100"/>
            <a:chExt cx="3200400" cy="1828800"/>
          </a:xfrm>
        </p:grpSpPr>
        <p:pic>
          <p:nvPicPr>
            <p:cNvPr id="285" name="Google Shape;285;g2ead020702c_2_0"/>
            <p:cNvPicPr preferRelativeResize="0"/>
            <p:nvPr/>
          </p:nvPicPr>
          <p:blipFill rotWithShape="1">
            <a:blip r:embed="rId7">
              <a:alphaModFix/>
            </a:blip>
            <a:srcRect b="0" l="0" r="0" t="0"/>
            <a:stretch/>
          </p:blipFill>
          <p:spPr>
            <a:xfrm>
              <a:off x="7992850" y="2884100"/>
              <a:ext cx="3200400" cy="1828800"/>
            </a:xfrm>
            <a:prstGeom prst="rect">
              <a:avLst/>
            </a:prstGeom>
            <a:noFill/>
            <a:ln>
              <a:noFill/>
            </a:ln>
          </p:spPr>
        </p:pic>
        <p:sp>
          <p:nvSpPr>
            <p:cNvPr id="286" name="Google Shape;286;g2ead020702c_2_0"/>
            <p:cNvSpPr txBox="1"/>
            <p:nvPr/>
          </p:nvSpPr>
          <p:spPr>
            <a:xfrm>
              <a:off x="8231725" y="3651777"/>
              <a:ext cx="107229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4% Accuracy</a:t>
              </a:r>
              <a:endParaRPr b="1" i="0" sz="1400" u="none" cap="none" strike="noStrike">
                <a:solidFill>
                  <a:schemeClr val="dk1"/>
                </a:solidFill>
                <a:latin typeface="Calibri"/>
                <a:ea typeface="Calibri"/>
                <a:cs typeface="Calibri"/>
                <a:sym typeface="Calibri"/>
              </a:endParaRPr>
            </a:p>
          </p:txBody>
        </p:sp>
      </p:grpSp>
      <p:grpSp>
        <p:nvGrpSpPr>
          <p:cNvPr id="287" name="Google Shape;287;g2ead020702c_2_0"/>
          <p:cNvGrpSpPr/>
          <p:nvPr/>
        </p:nvGrpSpPr>
        <p:grpSpPr>
          <a:xfrm>
            <a:off x="7844789" y="4306456"/>
            <a:ext cx="3200400" cy="1828800"/>
            <a:chOff x="8176826" y="4870647"/>
            <a:chExt cx="3200400" cy="1828800"/>
          </a:xfrm>
        </p:grpSpPr>
        <p:pic>
          <p:nvPicPr>
            <p:cNvPr id="288" name="Google Shape;288;g2ead020702c_2_0"/>
            <p:cNvPicPr preferRelativeResize="0"/>
            <p:nvPr/>
          </p:nvPicPr>
          <p:blipFill rotWithShape="1">
            <a:blip r:embed="rId8">
              <a:alphaModFix/>
            </a:blip>
            <a:srcRect b="0" l="0" r="0" t="0"/>
            <a:stretch/>
          </p:blipFill>
          <p:spPr>
            <a:xfrm>
              <a:off x="8176826" y="4870647"/>
              <a:ext cx="3200400" cy="1828800"/>
            </a:xfrm>
            <a:prstGeom prst="rect">
              <a:avLst/>
            </a:prstGeom>
            <a:noFill/>
            <a:ln>
              <a:noFill/>
            </a:ln>
          </p:spPr>
        </p:pic>
        <p:sp>
          <p:nvSpPr>
            <p:cNvPr id="289" name="Google Shape;289;g2ead020702c_2_0"/>
            <p:cNvSpPr txBox="1"/>
            <p:nvPr/>
          </p:nvSpPr>
          <p:spPr>
            <a:xfrm>
              <a:off x="8231725" y="5562952"/>
              <a:ext cx="107229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4.4% Accuracy</a:t>
              </a:r>
              <a:endParaRPr b="1" i="0" sz="1400" u="none" cap="none" strike="noStrike">
                <a:solidFill>
                  <a:schemeClr val="dk1"/>
                </a:solidFill>
                <a:latin typeface="Calibri"/>
                <a:ea typeface="Calibri"/>
                <a:cs typeface="Calibri"/>
                <a:sym typeface="Calibri"/>
              </a:endParaRPr>
            </a:p>
          </p:txBody>
        </p:sp>
      </p:grpSp>
      <p:sp>
        <p:nvSpPr>
          <p:cNvPr id="290" name="Google Shape;290;g2ead020702c_2_0"/>
          <p:cNvSpPr txBox="1"/>
          <p:nvPr/>
        </p:nvSpPr>
        <p:spPr>
          <a:xfrm>
            <a:off x="838200" y="336507"/>
            <a:ext cx="10515600" cy="81522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3.1.3 Prophet (Univariate)</a:t>
            </a:r>
            <a:endParaRPr b="0" i="0" sz="4400" u="none" cap="none" strike="noStrike">
              <a:solidFill>
                <a:schemeClr val="dk1"/>
              </a:solidFill>
              <a:latin typeface="Calibri"/>
              <a:ea typeface="Calibri"/>
              <a:cs typeface="Calibri"/>
              <a:sym typeface="Calibri"/>
            </a:endParaRPr>
          </a:p>
        </p:txBody>
      </p:sp>
      <p:pic>
        <p:nvPicPr>
          <p:cNvPr descr="Georgia Tech - Wikipedia" id="291" name="Google Shape;291;g2ead020702c_2_0"/>
          <p:cNvPicPr preferRelativeResize="0"/>
          <p:nvPr/>
        </p:nvPicPr>
        <p:blipFill rotWithShape="1">
          <a:blip r:embed="rId9">
            <a:alphaModFix/>
          </a:blip>
          <a:srcRect b="0" l="0" r="0" t="0"/>
          <a:stretch/>
        </p:blipFill>
        <p:spPr>
          <a:xfrm>
            <a:off x="10871549" y="406387"/>
            <a:ext cx="914400" cy="914400"/>
          </a:xfrm>
          <a:prstGeom prst="rect">
            <a:avLst/>
          </a:prstGeom>
          <a:noFill/>
          <a:ln>
            <a:noFill/>
          </a:ln>
        </p:spPr>
      </p:pic>
      <p:sp>
        <p:nvSpPr>
          <p:cNvPr id="292" name="Google Shape;292;g2ead020702c_2_0"/>
          <p:cNvSpPr/>
          <p:nvPr/>
        </p:nvSpPr>
        <p:spPr>
          <a:xfrm>
            <a:off x="895351" y="1485900"/>
            <a:ext cx="10401298" cy="2156460"/>
          </a:xfrm>
          <a:prstGeom prst="roundRect">
            <a:avLst>
              <a:gd fmla="val 16667" name="adj"/>
            </a:avLst>
          </a:prstGeom>
          <a:solidFill>
            <a:srgbClr val="70AD47">
              <a:alpha val="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3" name="Google Shape;293;g2ead020702c_2_0"/>
          <p:cNvSpPr/>
          <p:nvPr/>
        </p:nvSpPr>
        <p:spPr>
          <a:xfrm>
            <a:off x="864055" y="4069775"/>
            <a:ext cx="10401298" cy="2156460"/>
          </a:xfrm>
          <a:prstGeom prst="roundRect">
            <a:avLst>
              <a:gd fmla="val 16667" name="adj"/>
            </a:avLst>
          </a:prstGeom>
          <a:solidFill>
            <a:schemeClr val="accent2">
              <a:alpha val="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4" name="Google Shape;294;g2ead020702c_2_0"/>
          <p:cNvSpPr txBox="1"/>
          <p:nvPr>
            <p:ph type="title"/>
          </p:nvPr>
        </p:nvSpPr>
        <p:spPr>
          <a:xfrm>
            <a:off x="922751" y="1168815"/>
            <a:ext cx="4813304" cy="3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lang="en-US" sz="1400">
                <a:solidFill>
                  <a:srgbClr val="323F4F"/>
                </a:solidFill>
              </a:rPr>
              <a:t>Top 3 Companies in CO2 Emissions Forecasting Accuracy</a:t>
            </a:r>
            <a:endParaRPr sz="1400"/>
          </a:p>
        </p:txBody>
      </p:sp>
      <p:sp>
        <p:nvSpPr>
          <p:cNvPr id="295" name="Google Shape;295;g2ead020702c_2_0"/>
          <p:cNvSpPr txBox="1"/>
          <p:nvPr/>
        </p:nvSpPr>
        <p:spPr>
          <a:xfrm>
            <a:off x="922751" y="3786044"/>
            <a:ext cx="4745310" cy="29683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0" i="0" lang="en-US" sz="1400" u="none" cap="none" strike="noStrike">
                <a:solidFill>
                  <a:srgbClr val="323F4F"/>
                </a:solidFill>
                <a:latin typeface="Calibri"/>
                <a:ea typeface="Calibri"/>
                <a:cs typeface="Calibri"/>
                <a:sym typeface="Calibri"/>
              </a:rPr>
              <a:t>Bottom 3 Companies in CO2 Emissions Forecasting Accuracy</a:t>
            </a:r>
            <a:endParaRPr/>
          </a:p>
        </p:txBody>
      </p:sp>
      <p:sp>
        <p:nvSpPr>
          <p:cNvPr id="296" name="Google Shape;296;g2ead020702c_2_0"/>
          <p:cNvSpPr/>
          <p:nvPr/>
        </p:nvSpPr>
        <p:spPr>
          <a:xfrm>
            <a:off x="0" y="6370320"/>
            <a:ext cx="12192000" cy="297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200">
                <a:solidFill>
                  <a:schemeClr val="lt1"/>
                </a:solidFill>
              </a:rPr>
              <a:t>Prophet strengths in handling consistent and predictable patterns but limits with highly volatile and irregular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ead020702c_2_54"/>
          <p:cNvSpPr txBox="1"/>
          <p:nvPr>
            <p:ph idx="1" type="body"/>
          </p:nvPr>
        </p:nvSpPr>
        <p:spPr>
          <a:xfrm>
            <a:off x="838200" y="1616725"/>
            <a:ext cx="5170200" cy="4824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b="1" lang="en-US" sz="1500"/>
              <a:t>Why XGBoost</a:t>
            </a:r>
            <a:endParaRPr b="1" sz="1500"/>
          </a:p>
          <a:p>
            <a:pPr indent="-323850" lvl="0" marL="457200" rtl="0" algn="l">
              <a:lnSpc>
                <a:spcPct val="115000"/>
              </a:lnSpc>
              <a:spcBef>
                <a:spcPts val="1200"/>
              </a:spcBef>
              <a:spcAft>
                <a:spcPts val="0"/>
              </a:spcAft>
              <a:buSzPts val="1500"/>
              <a:buFont typeface="Calibri"/>
              <a:buChar char="●"/>
            </a:pPr>
            <a:r>
              <a:rPr lang="en-US" sz="1500"/>
              <a:t>Scalable and efficient gradient boosting algorithm</a:t>
            </a:r>
            <a:endParaRPr sz="1500"/>
          </a:p>
          <a:p>
            <a:pPr indent="-323850" lvl="0" marL="457200" rtl="0" algn="l">
              <a:lnSpc>
                <a:spcPct val="115000"/>
              </a:lnSpc>
              <a:spcBef>
                <a:spcPts val="0"/>
              </a:spcBef>
              <a:spcAft>
                <a:spcPts val="0"/>
              </a:spcAft>
              <a:buSzPts val="1500"/>
              <a:buFont typeface="Calibri"/>
              <a:buChar char="●"/>
            </a:pPr>
            <a:r>
              <a:rPr lang="en-US" sz="1500"/>
              <a:t>Handles large datasets and complex patterns effectively</a:t>
            </a:r>
            <a:endParaRPr sz="1500"/>
          </a:p>
          <a:p>
            <a:pPr indent="-323850" lvl="0" marL="457200" rtl="0" algn="l">
              <a:lnSpc>
                <a:spcPct val="115000"/>
              </a:lnSpc>
              <a:spcBef>
                <a:spcPts val="0"/>
              </a:spcBef>
              <a:spcAft>
                <a:spcPts val="0"/>
              </a:spcAft>
              <a:buSzPts val="1500"/>
              <a:buFont typeface="Calibri"/>
              <a:buChar char="●"/>
            </a:pPr>
            <a:r>
              <a:rPr lang="en-US" sz="1500"/>
              <a:t>Provides high performance and accuracy for time series forecasting</a:t>
            </a:r>
            <a:endParaRPr sz="1500"/>
          </a:p>
          <a:p>
            <a:pPr indent="0" lvl="0" marL="0" rtl="0" algn="l">
              <a:lnSpc>
                <a:spcPct val="115000"/>
              </a:lnSpc>
              <a:spcBef>
                <a:spcPts val="1200"/>
              </a:spcBef>
              <a:spcAft>
                <a:spcPts val="0"/>
              </a:spcAft>
              <a:buSzPts val="1800"/>
              <a:buNone/>
            </a:pPr>
            <a:r>
              <a:rPr b="1" lang="en-US" sz="1500"/>
              <a:t>Implementation</a:t>
            </a:r>
            <a:endParaRPr b="1" sz="1500"/>
          </a:p>
          <a:p>
            <a:pPr indent="-323850" lvl="0" marL="457200" rtl="0" algn="l">
              <a:lnSpc>
                <a:spcPct val="115000"/>
              </a:lnSpc>
              <a:spcBef>
                <a:spcPts val="1200"/>
              </a:spcBef>
              <a:spcAft>
                <a:spcPts val="0"/>
              </a:spcAft>
              <a:buSzPts val="1500"/>
              <a:buChar char="●"/>
            </a:pPr>
            <a:r>
              <a:rPr b="1" lang="en-US" sz="1500"/>
              <a:t>Data Preparation:</a:t>
            </a:r>
            <a:r>
              <a:rPr lang="en-US" sz="1500"/>
              <a:t> Included historical CO2 emissions and revenue</a:t>
            </a:r>
            <a:endParaRPr sz="1500"/>
          </a:p>
          <a:p>
            <a:pPr indent="-323850" lvl="0" marL="457200" rtl="0" algn="l">
              <a:lnSpc>
                <a:spcPct val="115000"/>
              </a:lnSpc>
              <a:spcBef>
                <a:spcPts val="0"/>
              </a:spcBef>
              <a:spcAft>
                <a:spcPts val="0"/>
              </a:spcAft>
              <a:buSzPts val="1500"/>
              <a:buChar char="●"/>
            </a:pPr>
            <a:r>
              <a:rPr b="1" lang="en-US" sz="1500"/>
              <a:t>Model Selection:</a:t>
            </a:r>
            <a:r>
              <a:rPr lang="en-US" sz="1500"/>
              <a:t> Fine-tuned parameters (number of trees, learning rate, max depth) using GridSearch</a:t>
            </a:r>
            <a:endParaRPr sz="1500"/>
          </a:p>
          <a:p>
            <a:pPr indent="-323850" lvl="0" marL="457200" rtl="0" algn="l">
              <a:lnSpc>
                <a:spcPct val="115000"/>
              </a:lnSpc>
              <a:spcBef>
                <a:spcPts val="0"/>
              </a:spcBef>
              <a:spcAft>
                <a:spcPts val="0"/>
              </a:spcAft>
              <a:buSzPts val="1500"/>
              <a:buChar char="●"/>
            </a:pPr>
            <a:r>
              <a:rPr b="1" lang="en-US" sz="1500"/>
              <a:t>Model Fitting:</a:t>
            </a:r>
            <a:r>
              <a:rPr lang="en-US" sz="1500"/>
              <a:t> Applied the model to the historical data</a:t>
            </a:r>
            <a:endParaRPr sz="1500"/>
          </a:p>
          <a:p>
            <a:pPr indent="-323850" lvl="0" marL="457200" rtl="0" algn="l">
              <a:lnSpc>
                <a:spcPct val="115000"/>
              </a:lnSpc>
              <a:spcBef>
                <a:spcPts val="0"/>
              </a:spcBef>
              <a:spcAft>
                <a:spcPts val="0"/>
              </a:spcAft>
              <a:buSzPts val="1500"/>
              <a:buChar char="●"/>
            </a:pPr>
            <a:r>
              <a:rPr b="1" lang="en-US" sz="1500"/>
              <a:t>Forecasting:</a:t>
            </a:r>
            <a:r>
              <a:rPr lang="en-US" sz="1500"/>
              <a:t> Used the fitted model to forecast future CO2 emissions</a:t>
            </a:r>
            <a:endParaRPr sz="1500">
              <a:solidFill>
                <a:srgbClr val="3A3838"/>
              </a:solidFill>
            </a:endParaRPr>
          </a:p>
        </p:txBody>
      </p:sp>
      <p:graphicFrame>
        <p:nvGraphicFramePr>
          <p:cNvPr id="303" name="Google Shape;303;g2ead020702c_2_54"/>
          <p:cNvGraphicFramePr/>
          <p:nvPr/>
        </p:nvGraphicFramePr>
        <p:xfrm>
          <a:off x="9176062" y="2036667"/>
          <a:ext cx="3000000" cy="3000000"/>
        </p:xfrm>
        <a:graphic>
          <a:graphicData uri="http://schemas.openxmlformats.org/drawingml/2006/table">
            <a:tbl>
              <a:tblPr>
                <a:noFill/>
                <a:tableStyleId>{F99D5578-BB74-42A5-8297-DB2A05A7EC03}</a:tableStyleId>
              </a:tblPr>
              <a:tblGrid>
                <a:gridCol w="1073675"/>
                <a:gridCol w="1037075"/>
              </a:tblGrid>
              <a:tr h="27205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Accuracy</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r>
              <a:tr h="2720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33%</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0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80-90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35%</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0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&lt;80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27%</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0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5%</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04" name="Google Shape;304;g2ead020702c_2_54"/>
          <p:cNvGraphicFramePr/>
          <p:nvPr/>
        </p:nvGraphicFramePr>
        <p:xfrm>
          <a:off x="6563622" y="2048151"/>
          <a:ext cx="3000000" cy="3000000"/>
        </p:xfrm>
        <a:graphic>
          <a:graphicData uri="http://schemas.openxmlformats.org/drawingml/2006/table">
            <a:tbl>
              <a:tblPr>
                <a:noFill/>
                <a:tableStyleId>{F99D5578-BB74-42A5-8297-DB2A05A7EC03}</a:tableStyleId>
              </a:tblPr>
              <a:tblGrid>
                <a:gridCol w="1442300"/>
                <a:gridCol w="927975"/>
              </a:tblGrid>
              <a:tr h="23337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Metric</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Value</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DFB"/>
                    </a:solidFill>
                  </a:tcPr>
                </a:tc>
              </a:tr>
              <a:tr h="2333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MSE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2.40E+17</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3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MAE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107503467</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3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Accuracy (MAPE)</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59%</a:t>
                      </a:r>
                      <a:endParaRPr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05" name="Google Shape;305;g2ead020702c_2_54"/>
          <p:cNvPicPr preferRelativeResize="0"/>
          <p:nvPr/>
        </p:nvPicPr>
        <p:blipFill rotWithShape="1">
          <a:blip r:embed="rId3">
            <a:alphaModFix/>
          </a:blip>
          <a:srcRect b="0" l="0" r="0" t="0"/>
          <a:stretch/>
        </p:blipFill>
        <p:spPr>
          <a:xfrm>
            <a:off x="6183602" y="3515245"/>
            <a:ext cx="5212080" cy="2926080"/>
          </a:xfrm>
          <a:prstGeom prst="rect">
            <a:avLst/>
          </a:prstGeom>
          <a:noFill/>
          <a:ln>
            <a:noFill/>
          </a:ln>
        </p:spPr>
      </p:pic>
      <p:sp>
        <p:nvSpPr>
          <p:cNvPr id="306" name="Google Shape;306;g2ead020702c_2_54"/>
          <p:cNvSpPr txBox="1"/>
          <p:nvPr/>
        </p:nvSpPr>
        <p:spPr>
          <a:xfrm>
            <a:off x="838200" y="495519"/>
            <a:ext cx="10515600" cy="815223"/>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323F4F"/>
              </a:buClr>
              <a:buSzPct val="108108"/>
              <a:buFont typeface="Calibri"/>
              <a:buNone/>
            </a:pPr>
            <a:r>
              <a:rPr b="1" i="0" lang="en-US" sz="3200" u="none" cap="none" strike="noStrike">
                <a:solidFill>
                  <a:srgbClr val="323F4F"/>
                </a:solidFill>
                <a:latin typeface="Calibri"/>
                <a:ea typeface="Calibri"/>
                <a:cs typeface="Calibri"/>
                <a:sym typeface="Calibri"/>
              </a:rPr>
              <a:t>3.1.4 XGBoost (Univariate)</a:t>
            </a:r>
            <a:endParaRPr/>
          </a:p>
          <a:p>
            <a:pPr indent="0" lvl="0" marL="0" marR="0" rtl="0" algn="l">
              <a:lnSpc>
                <a:spcPct val="90000"/>
              </a:lnSpc>
              <a:spcBef>
                <a:spcPts val="0"/>
              </a:spcBef>
              <a:spcAft>
                <a:spcPts val="0"/>
              </a:spcAft>
              <a:buClr>
                <a:srgbClr val="323F4F"/>
              </a:buClr>
              <a:buSzPct val="314496"/>
              <a:buFont typeface="Calibri"/>
              <a:buNone/>
            </a:pPr>
            <a:r>
              <a:rPr b="1" i="1" lang="en-US" sz="1100" u="none" cap="none" strike="noStrike">
                <a:solidFill>
                  <a:srgbClr val="7F7F7F"/>
                </a:solidFill>
                <a:latin typeface="Calibri"/>
                <a:ea typeface="Calibri"/>
                <a:cs typeface="Calibri"/>
                <a:sym typeface="Calibri"/>
              </a:rPr>
              <a:t> </a:t>
            </a:r>
            <a:endParaRPr/>
          </a:p>
          <a:p>
            <a:pPr indent="0" lvl="0" marL="0" marR="0" rtl="0" algn="l">
              <a:lnSpc>
                <a:spcPct val="90000"/>
              </a:lnSpc>
              <a:spcBef>
                <a:spcPts val="0"/>
              </a:spcBef>
              <a:spcAft>
                <a:spcPts val="0"/>
              </a:spcAft>
              <a:buClr>
                <a:srgbClr val="323F4F"/>
              </a:buClr>
              <a:buSzPct val="182076"/>
              <a:buFont typeface="Calibri"/>
              <a:buNone/>
            </a:pPr>
            <a:r>
              <a:rPr b="1" i="1" lang="en-US" sz="1900" u="none" cap="none" strike="noStrike">
                <a:solidFill>
                  <a:srgbClr val="7F7F7F"/>
                </a:solidFill>
                <a:latin typeface="Calibri"/>
                <a:ea typeface="Calibri"/>
                <a:cs typeface="Calibri"/>
                <a:sym typeface="Calibri"/>
              </a:rPr>
              <a:t>ML, Example of Best Prediction cases vs Worst Cases</a:t>
            </a:r>
            <a:endParaRPr b="0" i="0" sz="1900" u="none" cap="none" strike="noStrike">
              <a:solidFill>
                <a:schemeClr val="dk1"/>
              </a:solidFill>
              <a:latin typeface="Calibri"/>
              <a:ea typeface="Calibri"/>
              <a:cs typeface="Calibri"/>
              <a:sym typeface="Calibri"/>
            </a:endParaRPr>
          </a:p>
        </p:txBody>
      </p:sp>
      <p:pic>
        <p:nvPicPr>
          <p:cNvPr descr="Georgia Tech - Wikipedia" id="307" name="Google Shape;307;g2ead020702c_2_54"/>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g2ead020702c_2_63"/>
          <p:cNvGrpSpPr/>
          <p:nvPr/>
        </p:nvGrpSpPr>
        <p:grpSpPr>
          <a:xfrm>
            <a:off x="985761" y="1696962"/>
            <a:ext cx="3200400" cy="1828800"/>
            <a:chOff x="1476257" y="888268"/>
            <a:chExt cx="3200400" cy="1828800"/>
          </a:xfrm>
        </p:grpSpPr>
        <p:pic>
          <p:nvPicPr>
            <p:cNvPr id="314" name="Google Shape;314;g2ead020702c_2_63"/>
            <p:cNvPicPr preferRelativeResize="0"/>
            <p:nvPr/>
          </p:nvPicPr>
          <p:blipFill rotWithShape="1">
            <a:blip r:embed="rId3">
              <a:alphaModFix/>
            </a:blip>
            <a:srcRect b="0" l="0" r="0" t="0"/>
            <a:stretch/>
          </p:blipFill>
          <p:spPr>
            <a:xfrm>
              <a:off x="1476257" y="888268"/>
              <a:ext cx="3200400" cy="1828800"/>
            </a:xfrm>
            <a:prstGeom prst="rect">
              <a:avLst/>
            </a:prstGeom>
            <a:noFill/>
            <a:ln>
              <a:noFill/>
            </a:ln>
          </p:spPr>
        </p:pic>
        <p:sp>
          <p:nvSpPr>
            <p:cNvPr id="315" name="Google Shape;315;g2ead020702c_2_63"/>
            <p:cNvSpPr txBox="1"/>
            <p:nvPr/>
          </p:nvSpPr>
          <p:spPr>
            <a:xfrm>
              <a:off x="1485861" y="1739742"/>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99.9% Accuracy</a:t>
              </a:r>
              <a:endParaRPr b="1" i="0" sz="1400" u="none" cap="none" strike="noStrike">
                <a:solidFill>
                  <a:schemeClr val="dk1"/>
                </a:solidFill>
                <a:latin typeface="Calibri"/>
                <a:ea typeface="Calibri"/>
                <a:cs typeface="Calibri"/>
                <a:sym typeface="Calibri"/>
              </a:endParaRPr>
            </a:p>
          </p:txBody>
        </p:sp>
      </p:grpSp>
      <p:grpSp>
        <p:nvGrpSpPr>
          <p:cNvPr id="316" name="Google Shape;316;g2ead020702c_2_63"/>
          <p:cNvGrpSpPr/>
          <p:nvPr/>
        </p:nvGrpSpPr>
        <p:grpSpPr>
          <a:xfrm>
            <a:off x="4376408" y="1696962"/>
            <a:ext cx="3200400" cy="1828800"/>
            <a:chOff x="1422250" y="2928098"/>
            <a:chExt cx="3200400" cy="1828800"/>
          </a:xfrm>
        </p:grpSpPr>
        <p:pic>
          <p:nvPicPr>
            <p:cNvPr id="317" name="Google Shape;317;g2ead020702c_2_63"/>
            <p:cNvPicPr preferRelativeResize="0"/>
            <p:nvPr/>
          </p:nvPicPr>
          <p:blipFill rotWithShape="1">
            <a:blip r:embed="rId4">
              <a:alphaModFix/>
            </a:blip>
            <a:srcRect b="0" l="0" r="0" t="0"/>
            <a:stretch/>
          </p:blipFill>
          <p:spPr>
            <a:xfrm>
              <a:off x="1422250" y="2928098"/>
              <a:ext cx="3200400" cy="1828800"/>
            </a:xfrm>
            <a:prstGeom prst="rect">
              <a:avLst/>
            </a:prstGeom>
            <a:noFill/>
            <a:ln>
              <a:noFill/>
            </a:ln>
          </p:spPr>
        </p:pic>
        <p:sp>
          <p:nvSpPr>
            <p:cNvPr id="318" name="Google Shape;318;g2ead020702c_2_63"/>
            <p:cNvSpPr txBox="1"/>
            <p:nvPr/>
          </p:nvSpPr>
          <p:spPr>
            <a:xfrm>
              <a:off x="1434686" y="3297942"/>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99.9% Accuracy</a:t>
              </a:r>
              <a:endParaRPr b="1" i="0" sz="1400" u="none" cap="none" strike="noStrike">
                <a:solidFill>
                  <a:schemeClr val="dk1"/>
                </a:solidFill>
                <a:latin typeface="Calibri"/>
                <a:ea typeface="Calibri"/>
                <a:cs typeface="Calibri"/>
                <a:sym typeface="Calibri"/>
              </a:endParaRPr>
            </a:p>
          </p:txBody>
        </p:sp>
      </p:grpSp>
      <p:grpSp>
        <p:nvGrpSpPr>
          <p:cNvPr id="319" name="Google Shape;319;g2ead020702c_2_63"/>
          <p:cNvGrpSpPr/>
          <p:nvPr/>
        </p:nvGrpSpPr>
        <p:grpSpPr>
          <a:xfrm>
            <a:off x="7899749" y="1696962"/>
            <a:ext cx="3200400" cy="1828800"/>
            <a:chOff x="1434686" y="4908716"/>
            <a:chExt cx="3200400" cy="1828800"/>
          </a:xfrm>
        </p:grpSpPr>
        <p:pic>
          <p:nvPicPr>
            <p:cNvPr id="320" name="Google Shape;320;g2ead020702c_2_63"/>
            <p:cNvPicPr preferRelativeResize="0"/>
            <p:nvPr/>
          </p:nvPicPr>
          <p:blipFill rotWithShape="1">
            <a:blip r:embed="rId5">
              <a:alphaModFix/>
            </a:blip>
            <a:srcRect b="0" l="0" r="0" t="0"/>
            <a:stretch/>
          </p:blipFill>
          <p:spPr>
            <a:xfrm>
              <a:off x="1434686" y="4908716"/>
              <a:ext cx="3200400" cy="1828800"/>
            </a:xfrm>
            <a:prstGeom prst="rect">
              <a:avLst/>
            </a:prstGeom>
            <a:noFill/>
            <a:ln>
              <a:noFill/>
            </a:ln>
          </p:spPr>
        </p:pic>
        <p:sp>
          <p:nvSpPr>
            <p:cNvPr id="321" name="Google Shape;321;g2ead020702c_2_63"/>
            <p:cNvSpPr txBox="1"/>
            <p:nvPr/>
          </p:nvSpPr>
          <p:spPr>
            <a:xfrm>
              <a:off x="1485861" y="5209117"/>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99.9% Accuracy</a:t>
              </a:r>
              <a:endParaRPr b="1" i="0" sz="1400" u="none" cap="none" strike="noStrike">
                <a:solidFill>
                  <a:schemeClr val="dk1"/>
                </a:solidFill>
                <a:latin typeface="Calibri"/>
                <a:ea typeface="Calibri"/>
                <a:cs typeface="Calibri"/>
                <a:sym typeface="Calibri"/>
              </a:endParaRPr>
            </a:p>
          </p:txBody>
        </p:sp>
      </p:grpSp>
      <p:grpSp>
        <p:nvGrpSpPr>
          <p:cNvPr id="322" name="Google Shape;322;g2ead020702c_2_63"/>
          <p:cNvGrpSpPr/>
          <p:nvPr/>
        </p:nvGrpSpPr>
        <p:grpSpPr>
          <a:xfrm>
            <a:off x="962901" y="4283908"/>
            <a:ext cx="3200400" cy="1828800"/>
            <a:chOff x="7917282" y="904225"/>
            <a:chExt cx="3200400" cy="1828800"/>
          </a:xfrm>
        </p:grpSpPr>
        <p:pic>
          <p:nvPicPr>
            <p:cNvPr id="323" name="Google Shape;323;g2ead020702c_2_63"/>
            <p:cNvPicPr preferRelativeResize="0"/>
            <p:nvPr/>
          </p:nvPicPr>
          <p:blipFill rotWithShape="1">
            <a:blip r:embed="rId6">
              <a:alphaModFix/>
            </a:blip>
            <a:srcRect b="0" l="0" r="0" t="0"/>
            <a:stretch/>
          </p:blipFill>
          <p:spPr>
            <a:xfrm>
              <a:off x="7917282" y="904225"/>
              <a:ext cx="3200400" cy="1828800"/>
            </a:xfrm>
            <a:prstGeom prst="rect">
              <a:avLst/>
            </a:prstGeom>
            <a:noFill/>
            <a:ln>
              <a:noFill/>
            </a:ln>
          </p:spPr>
        </p:pic>
        <p:sp>
          <p:nvSpPr>
            <p:cNvPr id="324" name="Google Shape;324;g2ead020702c_2_63"/>
            <p:cNvSpPr txBox="1"/>
            <p:nvPr/>
          </p:nvSpPr>
          <p:spPr>
            <a:xfrm>
              <a:off x="8150725" y="1183352"/>
              <a:ext cx="96561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0.5% Accuracy</a:t>
              </a:r>
              <a:endParaRPr b="1" i="0" sz="1400" u="none" cap="none" strike="noStrike">
                <a:solidFill>
                  <a:schemeClr val="dk1"/>
                </a:solidFill>
                <a:latin typeface="Calibri"/>
                <a:ea typeface="Calibri"/>
                <a:cs typeface="Calibri"/>
                <a:sym typeface="Calibri"/>
              </a:endParaRPr>
            </a:p>
          </p:txBody>
        </p:sp>
      </p:grpSp>
      <p:grpSp>
        <p:nvGrpSpPr>
          <p:cNvPr id="325" name="Google Shape;325;g2ead020702c_2_63"/>
          <p:cNvGrpSpPr/>
          <p:nvPr/>
        </p:nvGrpSpPr>
        <p:grpSpPr>
          <a:xfrm>
            <a:off x="4312440" y="4283908"/>
            <a:ext cx="3200400" cy="1828800"/>
            <a:chOff x="8150725" y="2929250"/>
            <a:chExt cx="3200400" cy="1828800"/>
          </a:xfrm>
        </p:grpSpPr>
        <p:pic>
          <p:nvPicPr>
            <p:cNvPr id="326" name="Google Shape;326;g2ead020702c_2_63"/>
            <p:cNvPicPr preferRelativeResize="0"/>
            <p:nvPr/>
          </p:nvPicPr>
          <p:blipFill rotWithShape="1">
            <a:blip r:embed="rId7">
              <a:alphaModFix/>
            </a:blip>
            <a:srcRect b="0" l="0" r="0" t="0"/>
            <a:stretch/>
          </p:blipFill>
          <p:spPr>
            <a:xfrm>
              <a:off x="8150725" y="2929250"/>
              <a:ext cx="3200400" cy="1828800"/>
            </a:xfrm>
            <a:prstGeom prst="rect">
              <a:avLst/>
            </a:prstGeom>
            <a:noFill/>
            <a:ln>
              <a:noFill/>
            </a:ln>
          </p:spPr>
        </p:pic>
        <p:sp>
          <p:nvSpPr>
            <p:cNvPr id="327" name="Google Shape;327;g2ead020702c_2_63"/>
            <p:cNvSpPr txBox="1"/>
            <p:nvPr/>
          </p:nvSpPr>
          <p:spPr>
            <a:xfrm>
              <a:off x="8326001" y="3700900"/>
              <a:ext cx="96561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0.4% Accuracy</a:t>
              </a:r>
              <a:endParaRPr b="1" i="0" sz="1400" u="none" cap="none" strike="noStrike">
                <a:solidFill>
                  <a:schemeClr val="dk1"/>
                </a:solidFill>
                <a:latin typeface="Calibri"/>
                <a:ea typeface="Calibri"/>
                <a:cs typeface="Calibri"/>
                <a:sym typeface="Calibri"/>
              </a:endParaRPr>
            </a:p>
          </p:txBody>
        </p:sp>
      </p:grpSp>
      <p:grpSp>
        <p:nvGrpSpPr>
          <p:cNvPr id="328" name="Google Shape;328;g2ead020702c_2_63"/>
          <p:cNvGrpSpPr/>
          <p:nvPr/>
        </p:nvGrpSpPr>
        <p:grpSpPr>
          <a:xfrm>
            <a:off x="7917184" y="4336862"/>
            <a:ext cx="3200400" cy="1828800"/>
            <a:chOff x="8074525" y="4870648"/>
            <a:chExt cx="3200400" cy="1828800"/>
          </a:xfrm>
        </p:grpSpPr>
        <p:pic>
          <p:nvPicPr>
            <p:cNvPr id="329" name="Google Shape;329;g2ead020702c_2_63"/>
            <p:cNvPicPr preferRelativeResize="0"/>
            <p:nvPr/>
          </p:nvPicPr>
          <p:blipFill rotWithShape="1">
            <a:blip r:embed="rId8">
              <a:alphaModFix/>
            </a:blip>
            <a:srcRect b="0" l="0" r="0" t="0"/>
            <a:stretch/>
          </p:blipFill>
          <p:spPr>
            <a:xfrm>
              <a:off x="8074525" y="4870648"/>
              <a:ext cx="3200400" cy="1828800"/>
            </a:xfrm>
            <a:prstGeom prst="rect">
              <a:avLst/>
            </a:prstGeom>
            <a:noFill/>
            <a:ln>
              <a:noFill/>
            </a:ln>
          </p:spPr>
        </p:pic>
        <p:sp>
          <p:nvSpPr>
            <p:cNvPr id="330" name="Google Shape;330;g2ead020702c_2_63"/>
            <p:cNvSpPr txBox="1"/>
            <p:nvPr/>
          </p:nvSpPr>
          <p:spPr>
            <a:xfrm>
              <a:off x="8326001" y="5612075"/>
              <a:ext cx="965615"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0.1% Accuracy</a:t>
              </a:r>
              <a:endParaRPr b="1" i="0" sz="1400" u="none" cap="none" strike="noStrike">
                <a:solidFill>
                  <a:schemeClr val="dk1"/>
                </a:solidFill>
                <a:latin typeface="Calibri"/>
                <a:ea typeface="Calibri"/>
                <a:cs typeface="Calibri"/>
                <a:sym typeface="Calibri"/>
              </a:endParaRPr>
            </a:p>
          </p:txBody>
        </p:sp>
      </p:grpSp>
      <p:sp>
        <p:nvSpPr>
          <p:cNvPr id="331" name="Google Shape;331;g2ead020702c_2_63"/>
          <p:cNvSpPr txBox="1"/>
          <p:nvPr/>
        </p:nvSpPr>
        <p:spPr>
          <a:xfrm>
            <a:off x="838200" y="336507"/>
            <a:ext cx="10515600" cy="81522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3.1.4 XGBoost (Univariate)</a:t>
            </a:r>
            <a:endParaRPr b="0" i="0" sz="4400" u="none" cap="none" strike="noStrike">
              <a:solidFill>
                <a:schemeClr val="dk1"/>
              </a:solidFill>
              <a:latin typeface="Calibri"/>
              <a:ea typeface="Calibri"/>
              <a:cs typeface="Calibri"/>
              <a:sym typeface="Calibri"/>
            </a:endParaRPr>
          </a:p>
        </p:txBody>
      </p:sp>
      <p:pic>
        <p:nvPicPr>
          <p:cNvPr descr="Georgia Tech - Wikipedia" id="332" name="Google Shape;332;g2ead020702c_2_63"/>
          <p:cNvPicPr preferRelativeResize="0"/>
          <p:nvPr/>
        </p:nvPicPr>
        <p:blipFill rotWithShape="1">
          <a:blip r:embed="rId9">
            <a:alphaModFix/>
          </a:blip>
          <a:srcRect b="0" l="0" r="0" t="0"/>
          <a:stretch/>
        </p:blipFill>
        <p:spPr>
          <a:xfrm>
            <a:off x="10871549" y="406387"/>
            <a:ext cx="914400" cy="914400"/>
          </a:xfrm>
          <a:prstGeom prst="rect">
            <a:avLst/>
          </a:prstGeom>
          <a:noFill/>
          <a:ln>
            <a:noFill/>
          </a:ln>
        </p:spPr>
      </p:pic>
      <p:sp>
        <p:nvSpPr>
          <p:cNvPr id="333" name="Google Shape;333;g2ead020702c_2_63"/>
          <p:cNvSpPr/>
          <p:nvPr/>
        </p:nvSpPr>
        <p:spPr>
          <a:xfrm>
            <a:off x="895351" y="1485900"/>
            <a:ext cx="10401298" cy="2156460"/>
          </a:xfrm>
          <a:prstGeom prst="roundRect">
            <a:avLst>
              <a:gd fmla="val 16667" name="adj"/>
            </a:avLst>
          </a:prstGeom>
          <a:solidFill>
            <a:srgbClr val="70AD47">
              <a:alpha val="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g2ead020702c_2_63"/>
          <p:cNvSpPr/>
          <p:nvPr/>
        </p:nvSpPr>
        <p:spPr>
          <a:xfrm>
            <a:off x="864055" y="4069775"/>
            <a:ext cx="10401298" cy="2156460"/>
          </a:xfrm>
          <a:prstGeom prst="roundRect">
            <a:avLst>
              <a:gd fmla="val 16667" name="adj"/>
            </a:avLst>
          </a:prstGeom>
          <a:solidFill>
            <a:schemeClr val="accent2">
              <a:alpha val="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5" name="Google Shape;335;g2ead020702c_2_63"/>
          <p:cNvSpPr txBox="1"/>
          <p:nvPr>
            <p:ph type="title"/>
          </p:nvPr>
        </p:nvSpPr>
        <p:spPr>
          <a:xfrm>
            <a:off x="922751" y="1168815"/>
            <a:ext cx="4813304" cy="3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lang="en-US" sz="1400">
                <a:solidFill>
                  <a:srgbClr val="323F4F"/>
                </a:solidFill>
              </a:rPr>
              <a:t>Top 3 Companies in CO2 Emissions Forecasting Accuracy</a:t>
            </a:r>
            <a:endParaRPr sz="1400"/>
          </a:p>
        </p:txBody>
      </p:sp>
      <p:sp>
        <p:nvSpPr>
          <p:cNvPr id="336" name="Google Shape;336;g2ead020702c_2_63"/>
          <p:cNvSpPr txBox="1"/>
          <p:nvPr/>
        </p:nvSpPr>
        <p:spPr>
          <a:xfrm>
            <a:off x="922751" y="3786044"/>
            <a:ext cx="4745310" cy="29683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0" i="0" lang="en-US" sz="1400" u="none" cap="none" strike="noStrike">
                <a:solidFill>
                  <a:srgbClr val="323F4F"/>
                </a:solidFill>
                <a:latin typeface="Calibri"/>
                <a:ea typeface="Calibri"/>
                <a:cs typeface="Calibri"/>
                <a:sym typeface="Calibri"/>
              </a:rPr>
              <a:t>Bottom 3 Companies in CO2 Emissions Forecasting Accuracy</a:t>
            </a:r>
            <a:endParaRPr/>
          </a:p>
        </p:txBody>
      </p:sp>
      <p:sp>
        <p:nvSpPr>
          <p:cNvPr id="337" name="Google Shape;337;g2ead020702c_2_63"/>
          <p:cNvSpPr/>
          <p:nvPr/>
        </p:nvSpPr>
        <p:spPr>
          <a:xfrm>
            <a:off x="0" y="6370320"/>
            <a:ext cx="12192000" cy="2971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200">
                <a:solidFill>
                  <a:schemeClr val="lt1"/>
                </a:solidFill>
              </a:rPr>
              <a:t>XGBoost strengths in handling complex patterns and large datasets and limits with irregular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pSp>
        <p:nvGrpSpPr>
          <p:cNvPr id="343" name="Google Shape;343;g2ead020702c_2_92"/>
          <p:cNvGrpSpPr/>
          <p:nvPr/>
        </p:nvGrpSpPr>
        <p:grpSpPr>
          <a:xfrm>
            <a:off x="838200" y="2086481"/>
            <a:ext cx="10394685" cy="3514220"/>
            <a:chOff x="486675" y="2056000"/>
            <a:chExt cx="11353801" cy="3718807"/>
          </a:xfrm>
        </p:grpSpPr>
        <p:pic>
          <p:nvPicPr>
            <p:cNvPr id="344" name="Google Shape;344;g2ead020702c_2_92"/>
            <p:cNvPicPr preferRelativeResize="0"/>
            <p:nvPr/>
          </p:nvPicPr>
          <p:blipFill rotWithShape="1">
            <a:blip r:embed="rId3">
              <a:alphaModFix/>
            </a:blip>
            <a:srcRect b="0" l="0" r="0" t="0"/>
            <a:stretch/>
          </p:blipFill>
          <p:spPr>
            <a:xfrm>
              <a:off x="486675" y="2056000"/>
              <a:ext cx="11353801" cy="3718807"/>
            </a:xfrm>
            <a:prstGeom prst="rect">
              <a:avLst/>
            </a:prstGeom>
            <a:noFill/>
            <a:ln>
              <a:noFill/>
            </a:ln>
          </p:spPr>
        </p:pic>
        <p:pic>
          <p:nvPicPr>
            <p:cNvPr id="345" name="Google Shape;345;g2ead020702c_2_92"/>
            <p:cNvPicPr preferRelativeResize="0"/>
            <p:nvPr/>
          </p:nvPicPr>
          <p:blipFill rotWithShape="1">
            <a:blip r:embed="rId4">
              <a:alphaModFix/>
            </a:blip>
            <a:srcRect b="0" l="0" r="0" t="0"/>
            <a:stretch/>
          </p:blipFill>
          <p:spPr>
            <a:xfrm>
              <a:off x="9379126" y="4442250"/>
              <a:ext cx="160025" cy="170101"/>
            </a:xfrm>
            <a:prstGeom prst="rect">
              <a:avLst/>
            </a:prstGeom>
            <a:noFill/>
            <a:ln cap="flat" cmpd="sng" w="38100">
              <a:solidFill>
                <a:srgbClr val="FFFFFF"/>
              </a:solidFill>
              <a:prstDash val="dot"/>
              <a:round/>
              <a:headEnd len="sm" w="sm" type="none"/>
              <a:tailEnd len="sm" w="sm" type="none"/>
            </a:ln>
          </p:spPr>
        </p:pic>
        <p:pic>
          <p:nvPicPr>
            <p:cNvPr id="346" name="Google Shape;346;g2ead020702c_2_92"/>
            <p:cNvPicPr preferRelativeResize="0"/>
            <p:nvPr/>
          </p:nvPicPr>
          <p:blipFill rotWithShape="1">
            <a:blip r:embed="rId4">
              <a:alphaModFix/>
            </a:blip>
            <a:srcRect b="0" l="0" r="0" t="0"/>
            <a:stretch/>
          </p:blipFill>
          <p:spPr>
            <a:xfrm>
              <a:off x="5604226" y="4442250"/>
              <a:ext cx="160025" cy="170101"/>
            </a:xfrm>
            <a:prstGeom prst="rect">
              <a:avLst/>
            </a:prstGeom>
            <a:noFill/>
            <a:ln cap="flat" cmpd="sng" w="38100">
              <a:solidFill>
                <a:srgbClr val="FFFFFF"/>
              </a:solidFill>
              <a:prstDash val="dot"/>
              <a:round/>
              <a:headEnd len="sm" w="sm" type="none"/>
              <a:tailEnd len="sm" w="sm" type="none"/>
            </a:ln>
          </p:spPr>
        </p:pic>
        <p:pic>
          <p:nvPicPr>
            <p:cNvPr id="347" name="Google Shape;347;g2ead020702c_2_92"/>
            <p:cNvPicPr preferRelativeResize="0"/>
            <p:nvPr/>
          </p:nvPicPr>
          <p:blipFill rotWithShape="1">
            <a:blip r:embed="rId4">
              <a:alphaModFix/>
            </a:blip>
            <a:srcRect b="0" l="0" r="0" t="0"/>
            <a:stretch/>
          </p:blipFill>
          <p:spPr>
            <a:xfrm>
              <a:off x="1807526" y="4442250"/>
              <a:ext cx="160025" cy="170101"/>
            </a:xfrm>
            <a:prstGeom prst="rect">
              <a:avLst/>
            </a:prstGeom>
            <a:noFill/>
            <a:ln cap="flat" cmpd="sng" w="38100">
              <a:solidFill>
                <a:srgbClr val="FFFFFF"/>
              </a:solidFill>
              <a:prstDash val="dot"/>
              <a:round/>
              <a:headEnd len="sm" w="sm" type="none"/>
              <a:tailEnd len="sm" w="sm" type="none"/>
            </a:ln>
          </p:spPr>
        </p:pic>
      </p:grpSp>
      <p:sp>
        <p:nvSpPr>
          <p:cNvPr id="348" name="Google Shape;348;g2ead020702c_2_92"/>
          <p:cNvSpPr txBox="1"/>
          <p:nvPr/>
        </p:nvSpPr>
        <p:spPr>
          <a:xfrm>
            <a:off x="838200" y="495519"/>
            <a:ext cx="10515600" cy="815223"/>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323F4F"/>
              </a:buClr>
              <a:buSzPct val="108108"/>
              <a:buFont typeface="Calibri"/>
              <a:buNone/>
            </a:pPr>
            <a:r>
              <a:rPr b="1" i="0" lang="en-US" sz="3200" u="none" cap="none" strike="noStrike">
                <a:solidFill>
                  <a:srgbClr val="323F4F"/>
                </a:solidFill>
                <a:latin typeface="Calibri"/>
                <a:ea typeface="Calibri"/>
                <a:cs typeface="Calibri"/>
                <a:sym typeface="Calibri"/>
              </a:rPr>
              <a:t>3.1 Univariate Model Comparison</a:t>
            </a:r>
            <a:endParaRPr/>
          </a:p>
          <a:p>
            <a:pPr indent="0" lvl="0" marL="0" marR="0" rtl="0" algn="l">
              <a:lnSpc>
                <a:spcPct val="90000"/>
              </a:lnSpc>
              <a:spcBef>
                <a:spcPts val="0"/>
              </a:spcBef>
              <a:spcAft>
                <a:spcPts val="0"/>
              </a:spcAft>
              <a:buClr>
                <a:srgbClr val="323F4F"/>
              </a:buClr>
              <a:buSzPct val="314496"/>
              <a:buFont typeface="Calibri"/>
              <a:buNone/>
            </a:pPr>
            <a:r>
              <a:rPr b="1" i="1" lang="en-US" sz="1100" u="none" cap="none" strike="noStrike">
                <a:solidFill>
                  <a:srgbClr val="7F7F7F"/>
                </a:solidFill>
                <a:latin typeface="Calibri"/>
                <a:ea typeface="Calibri"/>
                <a:cs typeface="Calibri"/>
                <a:sym typeface="Calibri"/>
              </a:rPr>
              <a:t> </a:t>
            </a:r>
            <a:endParaRPr/>
          </a:p>
          <a:p>
            <a:pPr indent="0" lvl="0" marL="0" marR="0" rtl="0" algn="l">
              <a:lnSpc>
                <a:spcPct val="90000"/>
              </a:lnSpc>
              <a:spcBef>
                <a:spcPts val="0"/>
              </a:spcBef>
              <a:spcAft>
                <a:spcPts val="0"/>
              </a:spcAft>
              <a:buClr>
                <a:srgbClr val="323F4F"/>
              </a:buClr>
              <a:buSzPct val="182076"/>
              <a:buFont typeface="Calibri"/>
              <a:buNone/>
            </a:pPr>
            <a:r>
              <a:rPr b="1" i="1" lang="en-US" sz="1900" u="none" cap="none" strike="noStrike">
                <a:solidFill>
                  <a:srgbClr val="7F7F7F"/>
                </a:solidFill>
                <a:latin typeface="Calibri"/>
                <a:ea typeface="Calibri"/>
                <a:cs typeface="Calibri"/>
                <a:sym typeface="Calibri"/>
              </a:rPr>
              <a:t>Best performance delivered by Exponential Smoothing</a:t>
            </a:r>
            <a:endParaRPr b="0" i="0" sz="1900" u="none" cap="none" strike="noStrike">
              <a:solidFill>
                <a:schemeClr val="dk1"/>
              </a:solidFill>
              <a:latin typeface="Calibri"/>
              <a:ea typeface="Calibri"/>
              <a:cs typeface="Calibri"/>
              <a:sym typeface="Calibri"/>
            </a:endParaRPr>
          </a:p>
        </p:txBody>
      </p:sp>
      <p:pic>
        <p:nvPicPr>
          <p:cNvPr descr="Georgia Tech - Wikipedia" id="349" name="Google Shape;349;g2ead020702c_2_92"/>
          <p:cNvPicPr preferRelativeResize="0"/>
          <p:nvPr/>
        </p:nvPicPr>
        <p:blipFill rotWithShape="1">
          <a:blip r:embed="rId5">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ead020702c_2_191"/>
          <p:cNvSpPr txBox="1"/>
          <p:nvPr>
            <p:ph type="title"/>
          </p:nvPr>
        </p:nvSpPr>
        <p:spPr>
          <a:xfrm>
            <a:off x="1322250" y="1240500"/>
            <a:ext cx="9547500" cy="4377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23F4F"/>
              </a:buClr>
              <a:buSzPts val="3200"/>
              <a:buFont typeface="Calibri"/>
              <a:buNone/>
            </a:pPr>
            <a:r>
              <a:rPr b="1" lang="en-US" sz="6000">
                <a:solidFill>
                  <a:srgbClr val="323F4F"/>
                </a:solidFill>
              </a:rPr>
              <a:t>Multivariate Models</a:t>
            </a:r>
            <a:endParaRPr b="1" sz="3866">
              <a:solidFill>
                <a:srgbClr val="323F4F"/>
              </a:solidFill>
            </a:endParaRPr>
          </a:p>
          <a:p>
            <a:pPr indent="0" lvl="0" marL="0" rtl="0" algn="ctr">
              <a:lnSpc>
                <a:spcPct val="90000"/>
              </a:lnSpc>
              <a:spcBef>
                <a:spcPts val="0"/>
              </a:spcBef>
              <a:spcAft>
                <a:spcPts val="0"/>
              </a:spcAft>
              <a:buClr>
                <a:srgbClr val="323F4F"/>
              </a:buClr>
              <a:buSzPts val="3200"/>
              <a:buFont typeface="Calibri"/>
              <a:buNone/>
            </a:pPr>
            <a:r>
              <a:t/>
            </a:r>
            <a:endParaRPr b="1" i="1" sz="2533">
              <a:solidFill>
                <a:srgbClr val="999999"/>
              </a:solidFill>
            </a:endParaRPr>
          </a:p>
          <a:p>
            <a:pPr indent="0" lvl="0" marL="0" rtl="0" algn="ctr">
              <a:lnSpc>
                <a:spcPct val="90000"/>
              </a:lnSpc>
              <a:spcBef>
                <a:spcPts val="0"/>
              </a:spcBef>
              <a:spcAft>
                <a:spcPts val="0"/>
              </a:spcAft>
              <a:buClr>
                <a:srgbClr val="323F4F"/>
              </a:buClr>
              <a:buSzPts val="3200"/>
              <a:buFont typeface="Calibri"/>
              <a:buNone/>
            </a:pPr>
            <a:r>
              <a:rPr b="1" i="1" lang="en-US" sz="2533">
                <a:solidFill>
                  <a:srgbClr val="999999"/>
                </a:solidFill>
              </a:rPr>
              <a:t>ARIMA / LSTM</a:t>
            </a:r>
            <a:endParaRPr b="1" i="1" sz="2533">
              <a:solidFill>
                <a:srgbClr val="999999"/>
              </a:solidFill>
            </a:endParaRPr>
          </a:p>
        </p:txBody>
      </p:sp>
      <p:pic>
        <p:nvPicPr>
          <p:cNvPr id="356" name="Google Shape;356;g2ead020702c_2_191"/>
          <p:cNvPicPr preferRelativeResize="0"/>
          <p:nvPr/>
        </p:nvPicPr>
        <p:blipFill rotWithShape="1">
          <a:blip r:embed="rId3">
            <a:alphaModFix/>
          </a:blip>
          <a:srcRect b="0" l="0" r="0" t="0"/>
          <a:stretch/>
        </p:blipFill>
        <p:spPr>
          <a:xfrm>
            <a:off x="8949977" y="378555"/>
            <a:ext cx="2835972" cy="2843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eaf263a1eb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4 Key Factors influencing Sustainability</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Feature Engineering: Mean, Lasso and Random Forest, qualitative vs quantitative insight</a:t>
            </a:r>
            <a:endParaRPr/>
          </a:p>
        </p:txBody>
      </p:sp>
      <p:pic>
        <p:nvPicPr>
          <p:cNvPr descr="Georgia Tech - Wikipedia" id="363" name="Google Shape;363;g2eaf263a1eb_0_6"/>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364" name="Google Shape;364;g2eaf263a1eb_0_6"/>
          <p:cNvSpPr txBox="1"/>
          <p:nvPr/>
        </p:nvSpPr>
        <p:spPr>
          <a:xfrm>
            <a:off x="11209000" y="178200"/>
            <a:ext cx="828600" cy="3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Marshall</a:t>
            </a:r>
            <a:endParaRPr b="0" i="0" sz="1200" u="none" cap="none" strike="noStrike">
              <a:solidFill>
                <a:schemeClr val="dk1"/>
              </a:solidFill>
              <a:latin typeface="Calibri"/>
              <a:ea typeface="Calibri"/>
              <a:cs typeface="Calibri"/>
              <a:sym typeface="Calibri"/>
            </a:endParaRPr>
          </a:p>
        </p:txBody>
      </p:sp>
      <p:pic>
        <p:nvPicPr>
          <p:cNvPr id="365" name="Google Shape;365;g2eaf263a1eb_0_6"/>
          <p:cNvPicPr preferRelativeResize="0"/>
          <p:nvPr/>
        </p:nvPicPr>
        <p:blipFill rotWithShape="1">
          <a:blip r:embed="rId4">
            <a:alphaModFix/>
          </a:blip>
          <a:srcRect b="0" l="0" r="0" t="0"/>
          <a:stretch/>
        </p:blipFill>
        <p:spPr>
          <a:xfrm>
            <a:off x="1627658" y="1821180"/>
            <a:ext cx="7165822" cy="4150861"/>
          </a:xfrm>
          <a:prstGeom prst="rect">
            <a:avLst/>
          </a:prstGeom>
          <a:noFill/>
          <a:ln>
            <a:noFill/>
          </a:ln>
        </p:spPr>
      </p:pic>
      <p:grpSp>
        <p:nvGrpSpPr>
          <p:cNvPr id="366" name="Google Shape;366;g2eaf263a1eb_0_6"/>
          <p:cNvGrpSpPr/>
          <p:nvPr/>
        </p:nvGrpSpPr>
        <p:grpSpPr>
          <a:xfrm>
            <a:off x="0" y="6334259"/>
            <a:ext cx="12192000" cy="369302"/>
            <a:chOff x="0" y="6334259"/>
            <a:chExt cx="12192000" cy="369302"/>
          </a:xfrm>
        </p:grpSpPr>
        <p:sp>
          <p:nvSpPr>
            <p:cNvPr id="367" name="Google Shape;367;g2eaf263a1eb_0_6"/>
            <p:cNvSpPr/>
            <p:nvPr/>
          </p:nvSpPr>
          <p:spPr>
            <a:xfrm>
              <a:off x="0" y="6370320"/>
              <a:ext cx="12192000" cy="2971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1" sz="1200" u="none" cap="none" strike="noStrike">
                <a:solidFill>
                  <a:schemeClr val="lt1"/>
                </a:solidFill>
                <a:highlight>
                  <a:srgbClr val="FFFF00"/>
                </a:highlight>
                <a:latin typeface="Arial"/>
                <a:ea typeface="Arial"/>
                <a:cs typeface="Arial"/>
                <a:sym typeface="Arial"/>
              </a:endParaRPr>
            </a:p>
          </p:txBody>
        </p:sp>
        <p:sp>
          <p:nvSpPr>
            <p:cNvPr id="368" name="Google Shape;368;g2eaf263a1eb_0_6"/>
            <p:cNvSpPr txBox="1"/>
            <p:nvPr/>
          </p:nvSpPr>
          <p:spPr>
            <a:xfrm>
              <a:off x="4964070" y="6334259"/>
              <a:ext cx="2888700" cy="3693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chemeClr val="lt1"/>
                  </a:solidFill>
                  <a:latin typeface="Arial"/>
                  <a:ea typeface="Arial"/>
                  <a:cs typeface="Arial"/>
                  <a:sym typeface="Arial"/>
                </a:rPr>
                <a:t>R</a:t>
              </a:r>
              <a:r>
                <a:rPr b="0" baseline="30000" i="1" lang="en-US" sz="1600" u="none" cap="none" strike="noStrike">
                  <a:solidFill>
                    <a:schemeClr val="lt1"/>
                  </a:solidFill>
                  <a:latin typeface="Arial"/>
                  <a:ea typeface="Arial"/>
                  <a:cs typeface="Arial"/>
                  <a:sym typeface="Arial"/>
                </a:rPr>
                <a:t>2</a:t>
              </a:r>
              <a:r>
                <a:rPr b="0" i="1" lang="en-US" sz="1200" u="none" cap="none" strike="noStrike">
                  <a:solidFill>
                    <a:schemeClr val="lt1"/>
                  </a:solidFill>
                  <a:latin typeface="Arial"/>
                  <a:ea typeface="Arial"/>
                  <a:cs typeface="Arial"/>
                  <a:sym typeface="Arial"/>
                </a:rPr>
                <a:t> achieved: 3.31%</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descr="Georgia Tech - Wikipedia" id="374" name="Google Shape;374;g2eb247450f4_0_10"/>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pic>
        <p:nvPicPr>
          <p:cNvPr id="375" name="Google Shape;375;g2eb247450f4_0_10"/>
          <p:cNvPicPr preferRelativeResize="0"/>
          <p:nvPr/>
        </p:nvPicPr>
        <p:blipFill rotWithShape="1">
          <a:blip r:embed="rId4">
            <a:alphaModFix/>
          </a:blip>
          <a:srcRect b="0" l="0" r="0" t="0"/>
          <a:stretch/>
        </p:blipFill>
        <p:spPr>
          <a:xfrm>
            <a:off x="1775461" y="1690825"/>
            <a:ext cx="8069579" cy="4279210"/>
          </a:xfrm>
          <a:prstGeom prst="rect">
            <a:avLst/>
          </a:prstGeom>
          <a:noFill/>
          <a:ln>
            <a:noFill/>
          </a:ln>
        </p:spPr>
      </p:pic>
      <p:sp>
        <p:nvSpPr>
          <p:cNvPr id="376" name="Google Shape;376;g2eb247450f4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4 Key Factors influencing Sustainability (cont.)</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Feature Engineering: Mean, Lasso and Random Forest, qualitative vs quantitative insight</a:t>
            </a:r>
            <a:endParaRPr/>
          </a:p>
        </p:txBody>
      </p:sp>
      <p:grpSp>
        <p:nvGrpSpPr>
          <p:cNvPr id="377" name="Google Shape;377;g2eb247450f4_0_10"/>
          <p:cNvGrpSpPr/>
          <p:nvPr/>
        </p:nvGrpSpPr>
        <p:grpSpPr>
          <a:xfrm>
            <a:off x="0" y="6334259"/>
            <a:ext cx="12192000" cy="369302"/>
            <a:chOff x="0" y="6334259"/>
            <a:chExt cx="12192000" cy="369302"/>
          </a:xfrm>
        </p:grpSpPr>
        <p:sp>
          <p:nvSpPr>
            <p:cNvPr id="378" name="Google Shape;378;g2eb247450f4_0_10"/>
            <p:cNvSpPr/>
            <p:nvPr/>
          </p:nvSpPr>
          <p:spPr>
            <a:xfrm>
              <a:off x="0" y="6370320"/>
              <a:ext cx="12192000" cy="2971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1" sz="1200" u="none" cap="none" strike="noStrike">
                <a:solidFill>
                  <a:schemeClr val="lt1"/>
                </a:solidFill>
                <a:highlight>
                  <a:srgbClr val="FFFF00"/>
                </a:highlight>
                <a:latin typeface="Arial"/>
                <a:ea typeface="Arial"/>
                <a:cs typeface="Arial"/>
                <a:sym typeface="Arial"/>
              </a:endParaRPr>
            </a:p>
          </p:txBody>
        </p:sp>
        <p:sp>
          <p:nvSpPr>
            <p:cNvPr id="379" name="Google Shape;379;g2eb247450f4_0_10"/>
            <p:cNvSpPr txBox="1"/>
            <p:nvPr/>
          </p:nvSpPr>
          <p:spPr>
            <a:xfrm>
              <a:off x="4964070" y="6334259"/>
              <a:ext cx="2888700" cy="3693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chemeClr val="lt1"/>
                  </a:solidFill>
                  <a:latin typeface="Arial"/>
                  <a:ea typeface="Arial"/>
                  <a:cs typeface="Arial"/>
                  <a:sym typeface="Arial"/>
                </a:rPr>
                <a:t>R</a:t>
              </a:r>
              <a:r>
                <a:rPr b="0" baseline="30000" i="1" lang="en-US" sz="1600" u="none" cap="none" strike="noStrike">
                  <a:solidFill>
                    <a:schemeClr val="lt1"/>
                  </a:solidFill>
                  <a:latin typeface="Arial"/>
                  <a:ea typeface="Arial"/>
                  <a:cs typeface="Arial"/>
                  <a:sym typeface="Arial"/>
                </a:rPr>
                <a:t>2</a:t>
              </a:r>
              <a:r>
                <a:rPr b="0" i="1" lang="en-US" sz="1200" u="none" cap="none" strike="noStrike">
                  <a:solidFill>
                    <a:schemeClr val="lt1"/>
                  </a:solidFill>
                  <a:latin typeface="Arial"/>
                  <a:ea typeface="Arial"/>
                  <a:cs typeface="Arial"/>
                  <a:sym typeface="Arial"/>
                </a:rPr>
                <a:t> achieved: 79.12%</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eb247450f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4 Key Factors influencing Sustainability (cont.)</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Feature Engineering: Mean, Lasso and Random Forest, qualitative vs quantitative insight</a:t>
            </a:r>
            <a:endParaRPr/>
          </a:p>
        </p:txBody>
      </p:sp>
      <p:pic>
        <p:nvPicPr>
          <p:cNvPr descr="Georgia Tech - Wikipedia" id="386" name="Google Shape;386;g2eb247450f4_0_0"/>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pic>
        <p:nvPicPr>
          <p:cNvPr id="387" name="Google Shape;387;g2eb247450f4_0_0"/>
          <p:cNvPicPr preferRelativeResize="0"/>
          <p:nvPr/>
        </p:nvPicPr>
        <p:blipFill rotWithShape="1">
          <a:blip r:embed="rId4">
            <a:alphaModFix/>
          </a:blip>
          <a:srcRect b="0" l="0" r="0" t="0"/>
          <a:stretch/>
        </p:blipFill>
        <p:spPr>
          <a:xfrm>
            <a:off x="1949385" y="1586170"/>
            <a:ext cx="7590855" cy="4578410"/>
          </a:xfrm>
          <a:prstGeom prst="rect">
            <a:avLst/>
          </a:prstGeom>
          <a:noFill/>
          <a:ln>
            <a:noFill/>
          </a:ln>
        </p:spPr>
      </p:pic>
      <p:grpSp>
        <p:nvGrpSpPr>
          <p:cNvPr id="388" name="Google Shape;388;g2eb247450f4_0_0"/>
          <p:cNvGrpSpPr/>
          <p:nvPr/>
        </p:nvGrpSpPr>
        <p:grpSpPr>
          <a:xfrm>
            <a:off x="0" y="6334259"/>
            <a:ext cx="12192000" cy="353913"/>
            <a:chOff x="0" y="6334259"/>
            <a:chExt cx="12192000" cy="353913"/>
          </a:xfrm>
        </p:grpSpPr>
        <p:sp>
          <p:nvSpPr>
            <p:cNvPr id="389" name="Google Shape;389;g2eb247450f4_0_0"/>
            <p:cNvSpPr/>
            <p:nvPr/>
          </p:nvSpPr>
          <p:spPr>
            <a:xfrm>
              <a:off x="0" y="6370320"/>
              <a:ext cx="12192000" cy="2971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1" sz="1200" u="none" cap="none" strike="noStrike">
                <a:solidFill>
                  <a:schemeClr val="lt1"/>
                </a:solidFill>
                <a:highlight>
                  <a:srgbClr val="FFFF00"/>
                </a:highlight>
                <a:latin typeface="Arial"/>
                <a:ea typeface="Arial"/>
                <a:cs typeface="Arial"/>
                <a:sym typeface="Arial"/>
              </a:endParaRPr>
            </a:p>
          </p:txBody>
        </p:sp>
        <p:sp>
          <p:nvSpPr>
            <p:cNvPr id="390" name="Google Shape;390;g2eb247450f4_0_0"/>
            <p:cNvSpPr txBox="1"/>
            <p:nvPr/>
          </p:nvSpPr>
          <p:spPr>
            <a:xfrm>
              <a:off x="1676400" y="6334259"/>
              <a:ext cx="9936480" cy="35391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chemeClr val="lt1"/>
                  </a:solidFill>
                  <a:latin typeface="Arial"/>
                  <a:ea typeface="Arial"/>
                  <a:cs typeface="Arial"/>
                  <a:sym typeface="Arial"/>
                </a:rPr>
                <a:t>Companies that have pledged to reach net zero emissions are consistently higher than companies that haven't made this pledge</a:t>
              </a:r>
              <a:endParaRPr b="0" i="1" sz="14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Calibri"/>
              <a:buNone/>
            </a:pPr>
            <a:r>
              <a:rPr b="1" lang="en-US" sz="3200">
                <a:solidFill>
                  <a:schemeClr val="dk2"/>
                </a:solidFill>
                <a:latin typeface="Calibri"/>
                <a:ea typeface="Calibri"/>
                <a:cs typeface="Calibri"/>
                <a:sym typeface="Calibri"/>
              </a:rPr>
              <a:t>Agenda</a:t>
            </a:r>
            <a:endParaRPr/>
          </a:p>
        </p:txBody>
      </p:sp>
      <p:pic>
        <p:nvPicPr>
          <p:cNvPr id="98" name="Google Shape;98;p2"/>
          <p:cNvPicPr preferRelativeResize="0"/>
          <p:nvPr/>
        </p:nvPicPr>
        <p:blipFill rotWithShape="1">
          <a:blip r:embed="rId3">
            <a:alphaModFix/>
          </a:blip>
          <a:srcRect b="0" l="0" r="0" t="0"/>
          <a:stretch/>
        </p:blipFill>
        <p:spPr>
          <a:xfrm>
            <a:off x="8949977" y="378555"/>
            <a:ext cx="2835972" cy="2843212"/>
          </a:xfrm>
          <a:prstGeom prst="rect">
            <a:avLst/>
          </a:prstGeom>
          <a:noFill/>
          <a:ln>
            <a:noFill/>
          </a:ln>
        </p:spPr>
      </p:pic>
      <p:grpSp>
        <p:nvGrpSpPr>
          <p:cNvPr id="99" name="Google Shape;99;p2"/>
          <p:cNvGrpSpPr/>
          <p:nvPr/>
        </p:nvGrpSpPr>
        <p:grpSpPr>
          <a:xfrm>
            <a:off x="838201" y="1604583"/>
            <a:ext cx="4773460" cy="923330"/>
            <a:chOff x="838201" y="1604583"/>
            <a:chExt cx="4773460" cy="923330"/>
          </a:xfrm>
        </p:grpSpPr>
        <p:sp>
          <p:nvSpPr>
            <p:cNvPr id="100" name="Google Shape;100;p2"/>
            <p:cNvSpPr txBox="1"/>
            <p:nvPr/>
          </p:nvSpPr>
          <p:spPr>
            <a:xfrm>
              <a:off x="1564711" y="1730974"/>
              <a:ext cx="404695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Final: Sprint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7F7F7F"/>
                  </a:solidFill>
                  <a:latin typeface="Calibri"/>
                  <a:ea typeface="Calibri"/>
                  <a:cs typeface="Calibri"/>
                  <a:sym typeface="Calibri"/>
                </a:rPr>
                <a:t>Comparison between Sprint 1 vs Sprint 2</a:t>
              </a:r>
              <a:endParaRPr b="0" i="0" sz="1100" u="none" cap="none" strike="noStrike">
                <a:solidFill>
                  <a:srgbClr val="7F7F7F"/>
                </a:solidFill>
                <a:latin typeface="Arial"/>
                <a:ea typeface="Arial"/>
                <a:cs typeface="Arial"/>
                <a:sym typeface="Arial"/>
              </a:endParaRPr>
            </a:p>
          </p:txBody>
        </p:sp>
        <p:sp>
          <p:nvSpPr>
            <p:cNvPr id="101" name="Google Shape;101;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grpSp>
        <p:nvGrpSpPr>
          <p:cNvPr id="102" name="Google Shape;102;p2"/>
          <p:cNvGrpSpPr/>
          <p:nvPr/>
        </p:nvGrpSpPr>
        <p:grpSpPr>
          <a:xfrm>
            <a:off x="838200" y="2877809"/>
            <a:ext cx="4773460" cy="923330"/>
            <a:chOff x="838201" y="1604583"/>
            <a:chExt cx="4773460" cy="923330"/>
          </a:xfrm>
        </p:grpSpPr>
        <p:sp>
          <p:nvSpPr>
            <p:cNvPr id="103" name="Google Shape;103;p2"/>
            <p:cNvSpPr txBox="1"/>
            <p:nvPr/>
          </p:nvSpPr>
          <p:spPr>
            <a:xfrm>
              <a:off x="1564711" y="1730974"/>
              <a:ext cx="404695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Exploratory Data Analysis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7F7F7F"/>
                  </a:solidFill>
                  <a:latin typeface="Calibri"/>
                  <a:ea typeface="Calibri"/>
                  <a:cs typeface="Calibri"/>
                  <a:sym typeface="Calibri"/>
                </a:rPr>
                <a:t>Additional Findings, fillna &amp; outlier</a:t>
              </a:r>
              <a:endParaRPr b="0" i="0" sz="1100" u="none" cap="none" strike="noStrike">
                <a:solidFill>
                  <a:srgbClr val="7F7F7F"/>
                </a:solidFill>
                <a:latin typeface="Arial"/>
                <a:ea typeface="Arial"/>
                <a:cs typeface="Arial"/>
                <a:sym typeface="Arial"/>
              </a:endParaRPr>
            </a:p>
          </p:txBody>
        </p:sp>
        <p:sp>
          <p:nvSpPr>
            <p:cNvPr id="104" name="Google Shape;104;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grpSp>
        <p:nvGrpSpPr>
          <p:cNvPr id="105" name="Google Shape;105;p2"/>
          <p:cNvGrpSpPr/>
          <p:nvPr/>
        </p:nvGrpSpPr>
        <p:grpSpPr>
          <a:xfrm>
            <a:off x="838200" y="4260148"/>
            <a:ext cx="4773460" cy="923330"/>
            <a:chOff x="838201" y="1604583"/>
            <a:chExt cx="4773460" cy="923330"/>
          </a:xfrm>
        </p:grpSpPr>
        <p:sp>
          <p:nvSpPr>
            <p:cNvPr id="106" name="Google Shape;106;p2"/>
            <p:cNvSpPr txBox="1"/>
            <p:nvPr/>
          </p:nvSpPr>
          <p:spPr>
            <a:xfrm>
              <a:off x="1564711" y="1730974"/>
              <a:ext cx="404695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Forecasting Model Comparison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7F7F7F"/>
                  </a:solidFill>
                  <a:latin typeface="Calibri"/>
                  <a:ea typeface="Calibri"/>
                  <a:cs typeface="Calibri"/>
                  <a:sym typeface="Calibri"/>
                </a:rPr>
                <a:t>Performance accuracy</a:t>
              </a:r>
              <a:endParaRPr b="0" i="0" sz="1100" u="none" cap="none" strike="noStrike">
                <a:solidFill>
                  <a:srgbClr val="7F7F7F"/>
                </a:solidFill>
                <a:latin typeface="Arial"/>
                <a:ea typeface="Arial"/>
                <a:cs typeface="Arial"/>
                <a:sym typeface="Arial"/>
              </a:endParaRPr>
            </a:p>
          </p:txBody>
        </p:sp>
        <p:sp>
          <p:nvSpPr>
            <p:cNvPr id="107" name="Google Shape;107;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grpSp>
        <p:nvGrpSpPr>
          <p:cNvPr id="108" name="Google Shape;108;p2"/>
          <p:cNvGrpSpPr/>
          <p:nvPr/>
        </p:nvGrpSpPr>
        <p:grpSpPr>
          <a:xfrm>
            <a:off x="5853829" y="1586424"/>
            <a:ext cx="4773510" cy="923330"/>
            <a:chOff x="838201" y="1604583"/>
            <a:chExt cx="4773510" cy="923330"/>
          </a:xfrm>
        </p:grpSpPr>
        <p:sp>
          <p:nvSpPr>
            <p:cNvPr id="109" name="Google Shape;109;p2"/>
            <p:cNvSpPr txBox="1"/>
            <p:nvPr/>
          </p:nvSpPr>
          <p:spPr>
            <a:xfrm>
              <a:off x="1564711" y="1730974"/>
              <a:ext cx="4047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Key Factors influencing Sustainability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a:solidFill>
                    <a:srgbClr val="7F7F7F"/>
                  </a:solidFill>
                  <a:latin typeface="Calibri"/>
                  <a:ea typeface="Calibri"/>
                  <a:cs typeface="Calibri"/>
                  <a:sym typeface="Calibri"/>
                </a:rPr>
                <a:t>and Multivariate Model results</a:t>
              </a:r>
              <a:endParaRPr b="0" i="0" sz="1100" u="none" cap="none" strike="noStrike">
                <a:solidFill>
                  <a:srgbClr val="7F7F7F"/>
                </a:solidFill>
                <a:latin typeface="Arial"/>
                <a:ea typeface="Arial"/>
                <a:cs typeface="Arial"/>
                <a:sym typeface="Arial"/>
              </a:endParaRPr>
            </a:p>
          </p:txBody>
        </p:sp>
        <p:sp>
          <p:nvSpPr>
            <p:cNvPr id="110" name="Google Shape;110;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grpSp>
      <p:grpSp>
        <p:nvGrpSpPr>
          <p:cNvPr id="111" name="Google Shape;111;p2"/>
          <p:cNvGrpSpPr/>
          <p:nvPr/>
        </p:nvGrpSpPr>
        <p:grpSpPr>
          <a:xfrm>
            <a:off x="5853830" y="2801447"/>
            <a:ext cx="4773459" cy="1153468"/>
            <a:chOff x="838201" y="1604583"/>
            <a:chExt cx="4773459" cy="1153468"/>
          </a:xfrm>
        </p:grpSpPr>
        <p:sp>
          <p:nvSpPr>
            <p:cNvPr id="112" name="Google Shape;112;p2"/>
            <p:cNvSpPr txBox="1"/>
            <p:nvPr/>
          </p:nvSpPr>
          <p:spPr>
            <a:xfrm>
              <a:off x="1564710" y="1742429"/>
              <a:ext cx="4046950"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Additional Research Questions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7F7F7F"/>
                  </a:solidFill>
                  <a:latin typeface="Calibri"/>
                  <a:ea typeface="Calibri"/>
                  <a:cs typeface="Calibri"/>
                  <a:sym typeface="Calibri"/>
                </a:rPr>
                <a:t>Explicit Sustainability Commitment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7F7F7F"/>
                  </a:solidFill>
                  <a:latin typeface="Calibri"/>
                  <a:ea typeface="Calibri"/>
                  <a:cs typeface="Calibri"/>
                  <a:sym typeface="Calibri"/>
                </a:rPr>
                <a:t>Challenges with forecasting techniques </a:t>
              </a:r>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7F7F7F"/>
                  </a:solidFill>
                  <a:latin typeface="Calibri"/>
                  <a:ea typeface="Calibri"/>
                  <a:cs typeface="Calibri"/>
                  <a:sym typeface="Calibri"/>
                </a:rPr>
                <a:t>Actionable insights - Investor and stakeholder </a:t>
              </a:r>
              <a:endParaRPr b="0" i="0" sz="1400" u="none" cap="none" strike="noStrike">
                <a:solidFill>
                  <a:srgbClr val="7F7F7F"/>
                </a:solidFill>
                <a:latin typeface="Arial"/>
                <a:ea typeface="Arial"/>
                <a:cs typeface="Arial"/>
                <a:sym typeface="Arial"/>
              </a:endParaRPr>
            </a:p>
          </p:txBody>
        </p:sp>
        <p:sp>
          <p:nvSpPr>
            <p:cNvPr id="113" name="Google Shape;113;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grpSp>
      <p:grpSp>
        <p:nvGrpSpPr>
          <p:cNvPr id="114" name="Google Shape;114;p2"/>
          <p:cNvGrpSpPr/>
          <p:nvPr/>
        </p:nvGrpSpPr>
        <p:grpSpPr>
          <a:xfrm>
            <a:off x="5853829" y="4167119"/>
            <a:ext cx="4773460" cy="923330"/>
            <a:chOff x="838201" y="1604583"/>
            <a:chExt cx="4773460" cy="923330"/>
          </a:xfrm>
        </p:grpSpPr>
        <p:sp>
          <p:nvSpPr>
            <p:cNvPr id="115" name="Google Shape;115;p2"/>
            <p:cNvSpPr txBox="1"/>
            <p:nvPr/>
          </p:nvSpPr>
          <p:spPr>
            <a:xfrm>
              <a:off x="1564711" y="1730974"/>
              <a:ext cx="40469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Q&amp;A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txBox="1"/>
            <p:nvPr/>
          </p:nvSpPr>
          <p:spPr>
            <a:xfrm>
              <a:off x="838201" y="1604583"/>
              <a:ext cx="7265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8296B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eb247450f4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3.2.1 Long Short-Term Memory (Multivariate)</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Multivariate Forecasting with a recurrent neural network</a:t>
            </a:r>
            <a:endParaRPr/>
          </a:p>
        </p:txBody>
      </p:sp>
      <p:pic>
        <p:nvPicPr>
          <p:cNvPr descr="Georgia Tech - Wikipedia" id="397" name="Google Shape;397;g2eb247450f4_0_25"/>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pic>
        <p:nvPicPr>
          <p:cNvPr id="398" name="Google Shape;398;g2eb247450f4_0_25"/>
          <p:cNvPicPr preferRelativeResize="0"/>
          <p:nvPr/>
        </p:nvPicPr>
        <p:blipFill rotWithShape="1">
          <a:blip r:embed="rId4">
            <a:alphaModFix/>
          </a:blip>
          <a:srcRect b="0" l="0" r="0" t="0"/>
          <a:stretch/>
        </p:blipFill>
        <p:spPr>
          <a:xfrm>
            <a:off x="999695" y="1714151"/>
            <a:ext cx="7778545" cy="4572350"/>
          </a:xfrm>
          <a:prstGeom prst="rect">
            <a:avLst/>
          </a:prstGeom>
          <a:noFill/>
          <a:ln>
            <a:noFill/>
          </a:ln>
        </p:spPr>
      </p:pic>
      <p:sp>
        <p:nvSpPr>
          <p:cNvPr id="399" name="Google Shape;399;g2eb247450f4_0_25"/>
          <p:cNvSpPr txBox="1"/>
          <p:nvPr/>
        </p:nvSpPr>
        <p:spPr>
          <a:xfrm>
            <a:off x="8973100" y="2823185"/>
            <a:ext cx="2472140" cy="184662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Variable Parameters</a:t>
            </a:r>
            <a:endParaRPr b="1" i="0" sz="1800" u="none" cap="none" strike="noStrike">
              <a:solidFill>
                <a:srgbClr val="595959"/>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rgbClr val="595959"/>
                </a:solidFill>
                <a:latin typeface="Calibri"/>
                <a:ea typeface="Calibri"/>
                <a:cs typeface="Calibri"/>
                <a:sym typeface="Calibri"/>
              </a:rPr>
              <a:t>LSTM Layers</a:t>
            </a:r>
            <a:endParaRPr b="0" i="0" sz="1800" u="none" cap="none" strike="noStrike">
              <a:solidFill>
                <a:srgbClr val="595959"/>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rgbClr val="595959"/>
                </a:solidFill>
                <a:latin typeface="Calibri"/>
                <a:ea typeface="Calibri"/>
                <a:cs typeface="Calibri"/>
                <a:sym typeface="Calibri"/>
              </a:rPr>
              <a:t>Neurons per layer</a:t>
            </a:r>
            <a:endParaRPr b="0" i="0" sz="1800" u="none" cap="none" strike="noStrike">
              <a:solidFill>
                <a:srgbClr val="595959"/>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rgbClr val="595959"/>
                </a:solidFill>
                <a:latin typeface="Calibri"/>
                <a:ea typeface="Calibri"/>
                <a:cs typeface="Calibri"/>
                <a:sym typeface="Calibri"/>
              </a:rPr>
              <a:t>Epochs</a:t>
            </a:r>
            <a:endParaRPr b="0" i="0" sz="1800" u="none" cap="none" strike="noStrike">
              <a:solidFill>
                <a:srgbClr val="595959"/>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rgbClr val="595959"/>
                </a:solidFill>
                <a:latin typeface="Calibri"/>
                <a:ea typeface="Calibri"/>
                <a:cs typeface="Calibri"/>
                <a:sym typeface="Calibri"/>
              </a:rPr>
              <a:t>Dropout rate</a:t>
            </a:r>
            <a:endParaRPr b="0" i="0" sz="1800" u="none" cap="none" strike="noStrike">
              <a:solidFill>
                <a:srgbClr val="595959"/>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rgbClr val="595959"/>
                </a:solidFill>
                <a:latin typeface="Calibri"/>
                <a:ea typeface="Calibri"/>
                <a:cs typeface="Calibri"/>
                <a:sym typeface="Calibri"/>
              </a:rPr>
              <a:t>Early stopping</a:t>
            </a:r>
            <a:endParaRPr b="0" i="0" sz="1800" u="none" cap="none" strike="noStrike">
              <a:solidFill>
                <a:srgbClr val="595959"/>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3.2.2 ARIMA (Multivariate)</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Multivariate Forecasting with Autoregressive Moving Average</a:t>
            </a:r>
            <a:endParaRPr/>
          </a:p>
        </p:txBody>
      </p:sp>
      <p:pic>
        <p:nvPicPr>
          <p:cNvPr descr="Georgia Tech - Wikipedia" id="406" name="Google Shape;406;p34"/>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407" name="Google Shape;407;p34"/>
          <p:cNvSpPr txBox="1"/>
          <p:nvPr/>
        </p:nvSpPr>
        <p:spPr>
          <a:xfrm>
            <a:off x="838200" y="1814375"/>
            <a:ext cx="7035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F3F3F"/>
                </a:solidFill>
                <a:latin typeface="Calibri"/>
                <a:ea typeface="Calibri"/>
                <a:cs typeface="Calibri"/>
                <a:sym typeface="Calibri"/>
              </a:rPr>
              <a:t>Features considered in ARIMA Multivariate model: Revenue, Industry carbon intensiveness* and countries</a:t>
            </a:r>
            <a:endParaRPr/>
          </a:p>
          <a:p>
            <a:pPr indent="0" lvl="0" marL="0" marR="0" rtl="0" algn="l">
              <a:lnSpc>
                <a:spcPct val="100000"/>
              </a:lnSpc>
              <a:spcBef>
                <a:spcPts val="0"/>
              </a:spcBef>
              <a:spcAft>
                <a:spcPts val="0"/>
              </a:spcAft>
              <a:buNone/>
            </a:pPr>
            <a:r>
              <a:t/>
            </a:r>
            <a:endParaRPr b="0" i="0" sz="1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3F3F3F"/>
                </a:solidFill>
                <a:latin typeface="Calibri"/>
                <a:ea typeface="Calibri"/>
                <a:cs typeface="Calibri"/>
                <a:sym typeface="Calibri"/>
              </a:rPr>
              <a:t>Industry Carbon Intensiveness*: to resolve sparse matrix nature of one-hot encoding of 155 industries, the companies have been re-categorized into two types: production vs services industry after evaluating the industry trend in its emission intensity.  Above &gt;0.75 quantile from boxplot assessment, resulting 39 carbon intensive industry. </a:t>
            </a:r>
            <a:endParaRPr b="0" i="0" sz="1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3F3F3F"/>
                </a:solidFill>
                <a:latin typeface="Calibri"/>
                <a:ea typeface="Calibri"/>
                <a:cs typeface="Calibri"/>
                <a:sym typeface="Calibri"/>
              </a:rPr>
            </a:br>
            <a:r>
              <a:rPr b="0" i="0" lang="en-US" sz="1400" u="none" cap="none" strike="noStrike">
                <a:solidFill>
                  <a:srgbClr val="3F3F3F"/>
                </a:solidFill>
                <a:latin typeface="Calibri"/>
                <a:ea typeface="Calibri"/>
                <a:cs typeface="Calibri"/>
                <a:sym typeface="Calibri"/>
              </a:rPr>
              <a:t>Parameter tuning; ARIMA(p,d,q) </a:t>
            </a:r>
            <a:endParaRPr/>
          </a:p>
          <a:p>
            <a:pPr indent="0" lvl="0" marL="0" marR="0" rtl="0" algn="l">
              <a:lnSpc>
                <a:spcPct val="100000"/>
              </a:lnSpc>
              <a:spcBef>
                <a:spcPts val="0"/>
              </a:spcBef>
              <a:spcAft>
                <a:spcPts val="0"/>
              </a:spcAft>
              <a:buNone/>
            </a:pPr>
            <a:r>
              <a:rPr b="0" i="0" lang="en-US" sz="1400" u="none" cap="none" strike="noStrike">
                <a:solidFill>
                  <a:srgbClr val="3F3F3F"/>
                </a:solidFill>
                <a:latin typeface="Calibri"/>
                <a:ea typeface="Calibri"/>
                <a:cs typeface="Calibri"/>
                <a:sym typeface="Calibri"/>
              </a:rPr>
              <a:t>p = auto-regressive, d= non-seasonal different, q = lagged forecast errors</a:t>
            </a:r>
            <a:endParaRPr/>
          </a:p>
        </p:txBody>
      </p:sp>
      <p:pic>
        <p:nvPicPr>
          <p:cNvPr id="408" name="Google Shape;408;p34"/>
          <p:cNvPicPr preferRelativeResize="0"/>
          <p:nvPr/>
        </p:nvPicPr>
        <p:blipFill rotWithShape="1">
          <a:blip r:embed="rId4">
            <a:alphaModFix/>
          </a:blip>
          <a:srcRect b="0" l="0" r="0" t="0"/>
          <a:stretch/>
        </p:blipFill>
        <p:spPr>
          <a:xfrm>
            <a:off x="8105760" y="1732087"/>
            <a:ext cx="3517540" cy="2133641"/>
          </a:xfrm>
          <a:prstGeom prst="rect">
            <a:avLst/>
          </a:prstGeom>
          <a:noFill/>
          <a:ln>
            <a:noFill/>
          </a:ln>
        </p:spPr>
      </p:pic>
      <p:graphicFrame>
        <p:nvGraphicFramePr>
          <p:cNvPr id="409" name="Google Shape;409;p34"/>
          <p:cNvGraphicFramePr/>
          <p:nvPr/>
        </p:nvGraphicFramePr>
        <p:xfrm>
          <a:off x="960749" y="4161621"/>
          <a:ext cx="3000000" cy="3000000"/>
        </p:xfrm>
        <a:graphic>
          <a:graphicData uri="http://schemas.openxmlformats.org/drawingml/2006/table">
            <a:tbl>
              <a:tblPr bandRow="1" firstRow="1">
                <a:noFill/>
                <a:tableStyleId>{5A04185B-3B50-42D7-A263-59A0BB3419AA}</a:tableStyleId>
              </a:tblPr>
              <a:tblGrid>
                <a:gridCol w="1524000"/>
                <a:gridCol w="1524000"/>
                <a:gridCol w="1524000"/>
                <a:gridCol w="1524000"/>
              </a:tblGrid>
              <a:tr h="265750">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ARIMA</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AIC</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BIC</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Calibri"/>
                          <a:ea typeface="Calibri"/>
                          <a:cs typeface="Calibri"/>
                          <a:sym typeface="Calibri"/>
                        </a:rPr>
                        <a:t>MSE</a:t>
                      </a:r>
                      <a:endParaRPr u="none" cap="none" strike="noStrike">
                        <a:latin typeface="Calibri"/>
                        <a:ea typeface="Calibri"/>
                        <a:cs typeface="Calibri"/>
                        <a:sym typeface="Calibri"/>
                      </a:endParaRPr>
                    </a:p>
                  </a:txBody>
                  <a:tcPr marT="45725" marB="45725" marR="91450" marL="91450" anchor="ctr"/>
                </a:tc>
              </a:tr>
              <a:tr h="265750">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(1,1,1)</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835828316</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836304.920</a:t>
                      </a:r>
                      <a:endParaRPr>
                        <a:latin typeface="Calibri"/>
                        <a:ea typeface="Calibri"/>
                        <a:cs typeface="Calibri"/>
                        <a:sym typeface="Calibri"/>
                      </a:endParaRPr>
                    </a:p>
                  </a:txBody>
                  <a:tcPr marT="45725" marB="45725" marR="91450" marL="91450" anchor="ctr"/>
                </a:tc>
                <a:tc>
                  <a:txBody>
                    <a:bodyPr/>
                    <a:lstStyle/>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1293847.025</a:t>
                      </a:r>
                      <a:endParaRPr>
                        <a:latin typeface="Calibri"/>
                        <a:ea typeface="Calibri"/>
                        <a:cs typeface="Calibri"/>
                        <a:sym typeface="Calibri"/>
                      </a:endParaRPr>
                    </a:p>
                  </a:txBody>
                  <a:tcPr marT="45725" marB="45725" marR="91450" marL="91450" anchor="ctr"/>
                </a:tc>
              </a:tr>
              <a:tr h="265750">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(2,1,0)</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840688.205</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841164.809</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Calibri"/>
                          <a:ea typeface="Calibri"/>
                          <a:cs typeface="Calibri"/>
                          <a:sym typeface="Calibri"/>
                        </a:rPr>
                        <a:t>1330306.454</a:t>
                      </a:r>
                      <a:endParaRPr>
                        <a:latin typeface="Calibri"/>
                        <a:ea typeface="Calibri"/>
                        <a:cs typeface="Calibri"/>
                        <a:sym typeface="Calibri"/>
                      </a:endParaRPr>
                    </a:p>
                  </a:txBody>
                  <a:tcPr marT="45725" marB="45725" marR="91450" marL="91450" anchor="ctr"/>
                </a:tc>
              </a:tr>
              <a:tr h="303925">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(3,0,2)</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835510.154</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836018.015</a:t>
                      </a:r>
                      <a:endParaRPr>
                        <a:latin typeface="Calibri"/>
                        <a:ea typeface="Calibri"/>
                        <a:cs typeface="Calibri"/>
                        <a:sym typeface="Calibri"/>
                      </a:endParaRPr>
                    </a:p>
                  </a:txBody>
                  <a:tcPr marT="45725" marB="45725" marR="91450" marL="91450" anchor="ctr"/>
                </a:tc>
                <a:tc>
                  <a:txBody>
                    <a:bodyPr/>
                    <a:lstStyle/>
                    <a:p>
                      <a:pPr indent="0" lvl="0" marL="0" rtl="0" algn="l">
                        <a:lnSpc>
                          <a:spcPct val="115000"/>
                        </a:lnSpc>
                        <a:spcBef>
                          <a:spcPts val="0"/>
                        </a:spcBef>
                        <a:spcAft>
                          <a:spcPts val="0"/>
                        </a:spcAft>
                        <a:buNone/>
                      </a:pPr>
                      <a:r>
                        <a:rPr lang="en-US">
                          <a:latin typeface="Calibri"/>
                          <a:ea typeface="Calibri"/>
                          <a:cs typeface="Calibri"/>
                          <a:sym typeface="Calibri"/>
                        </a:rPr>
                        <a:t>1282544.029</a:t>
                      </a:r>
                      <a:endParaRPr u="none" cap="none" strike="noStrike">
                        <a:latin typeface="Calibri"/>
                        <a:ea typeface="Calibri"/>
                        <a:cs typeface="Calibri"/>
                        <a:sym typeface="Calibri"/>
                      </a:endParaRPr>
                    </a:p>
                  </a:txBody>
                  <a:tcPr marT="91425" marB="91425" marR="91425" marL="91425" anchor="ctr"/>
                </a:tc>
              </a:tr>
              <a:tr h="265750">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(3,0,3) </a:t>
                      </a:r>
                      <a:r>
                        <a:rPr lang="en-US" u="none" cap="none" strike="noStrike">
                          <a:solidFill>
                            <a:srgbClr val="70AD47"/>
                          </a:solidFill>
                          <a:latin typeface="Calibri"/>
                          <a:ea typeface="Calibri"/>
                          <a:cs typeface="Calibri"/>
                          <a:sym typeface="Calibri"/>
                        </a:rPr>
                        <a:t>✔</a:t>
                      </a:r>
                      <a:endParaRPr u="none" cap="none" strike="noStrike">
                        <a:solidFill>
                          <a:srgbClr val="70AD47"/>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835439.305</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835954.978</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Calibri"/>
                          <a:ea typeface="Calibri"/>
                          <a:cs typeface="Calibri"/>
                          <a:sym typeface="Calibri"/>
                        </a:rPr>
                        <a:t>1175894.884</a:t>
                      </a:r>
                      <a:endParaRPr u="none" cap="none" strike="noStrike">
                        <a:latin typeface="Calibri"/>
                        <a:ea typeface="Calibri"/>
                        <a:cs typeface="Calibri"/>
                        <a:sym typeface="Calibri"/>
                      </a:endParaRPr>
                    </a:p>
                  </a:txBody>
                  <a:tcPr marT="45725" marB="45725" marR="91450" marL="91450" anchor="ctr"/>
                </a:tc>
              </a:tr>
              <a:tr h="265750">
                <a:tc>
                  <a:txBody>
                    <a:bodyPr/>
                    <a:lstStyle/>
                    <a:p>
                      <a:pPr indent="0" lvl="0" marL="0" marR="0" rtl="0" algn="l">
                        <a:lnSpc>
                          <a:spcPct val="100000"/>
                        </a:lnSpc>
                        <a:spcBef>
                          <a:spcPts val="0"/>
                        </a:spcBef>
                        <a:spcAft>
                          <a:spcPts val="0"/>
                        </a:spcAft>
                        <a:buNone/>
                      </a:pPr>
                      <a:r>
                        <a:rPr lang="en-US" u="none" cap="none" strike="noStrike">
                          <a:solidFill>
                            <a:schemeClr val="dk1"/>
                          </a:solidFill>
                          <a:latin typeface="Calibri"/>
                          <a:ea typeface="Calibri"/>
                          <a:cs typeface="Calibri"/>
                          <a:sym typeface="Calibri"/>
                        </a:rPr>
                        <a:t>(3,0,4)</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835503.206</a:t>
                      </a:r>
                      <a:endParaRPr>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None/>
                      </a:pPr>
                      <a:r>
                        <a:rPr lang="en-US" u="none" cap="none" strike="noStrike">
                          <a:latin typeface="Calibri"/>
                          <a:ea typeface="Calibri"/>
                          <a:cs typeface="Calibri"/>
                          <a:sym typeface="Calibri"/>
                        </a:rPr>
                        <a:t>836026.693</a:t>
                      </a:r>
                      <a:endParaRPr>
                        <a:latin typeface="Calibri"/>
                        <a:ea typeface="Calibri"/>
                        <a:cs typeface="Calibri"/>
                        <a:sym typeface="Calibri"/>
                      </a:endParaRPr>
                    </a:p>
                  </a:txBody>
                  <a:tcPr marT="45725" marB="45725" marR="91450" marL="91450" anchor="ctr"/>
                </a:tc>
                <a:tc>
                  <a:txBody>
                    <a:bodyPr/>
                    <a:lstStyle/>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1289602.606</a:t>
                      </a:r>
                      <a:endParaRPr u="none" cap="none" strike="noStrike">
                        <a:latin typeface="Calibri"/>
                        <a:ea typeface="Calibri"/>
                        <a:cs typeface="Calibri"/>
                        <a:sym typeface="Calibri"/>
                      </a:endParaRPr>
                    </a:p>
                  </a:txBody>
                  <a:tcPr marT="45725" marB="45725" marR="91450" marL="91450" anchor="ctr"/>
                </a:tc>
              </a:tr>
            </a:tbl>
          </a:graphicData>
        </a:graphic>
      </p:graphicFrame>
      <p:sp>
        <p:nvSpPr>
          <p:cNvPr id="410" name="Google Shape;410;p34"/>
          <p:cNvSpPr txBox="1"/>
          <p:nvPr/>
        </p:nvSpPr>
        <p:spPr>
          <a:xfrm>
            <a:off x="899500" y="6090900"/>
            <a:ext cx="6913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3F3F3F"/>
                </a:solidFill>
                <a:latin typeface="Calibri"/>
                <a:ea typeface="Calibri"/>
                <a:cs typeface="Calibri"/>
                <a:sym typeface="Calibri"/>
              </a:rPr>
              <a:t>Future suggestion, use auto parameter tuning using optimization library called Mango (</a:t>
            </a:r>
            <a:r>
              <a:rPr b="0" i="0" lang="en-US" sz="1100" u="sng" cap="none" strike="noStrike">
                <a:solidFill>
                  <a:srgbClr val="3F3F3F"/>
                </a:solidFill>
                <a:latin typeface="Calibri"/>
                <a:ea typeface="Calibri"/>
                <a:cs typeface="Calibri"/>
                <a:sym typeface="Calibri"/>
                <a:hlinkClick r:id="rId5">
                  <a:extLst>
                    <a:ext uri="{A12FA001-AC4F-418D-AE19-62706E023703}">
                      <ahyp:hlinkClr val="tx"/>
                    </a:ext>
                  </a:extLst>
                </a:hlinkClick>
              </a:rPr>
              <a:t>link</a:t>
            </a:r>
            <a:r>
              <a:rPr b="0" i="0" lang="en-US" sz="1100" u="none" cap="none" strike="noStrike">
                <a:solidFill>
                  <a:srgbClr val="3F3F3F"/>
                </a:solidFill>
                <a:latin typeface="Calibri"/>
                <a:ea typeface="Calibri"/>
                <a:cs typeface="Calibri"/>
                <a:sym typeface="Calibri"/>
              </a:rPr>
              <a:t>), and create carbon intensive- and non-carbon intensive industry models to </a:t>
            </a:r>
            <a:endParaRPr/>
          </a:p>
        </p:txBody>
      </p:sp>
      <p:sp>
        <p:nvSpPr>
          <p:cNvPr id="411" name="Google Shape;411;p34"/>
          <p:cNvSpPr txBox="1"/>
          <p:nvPr/>
        </p:nvSpPr>
        <p:spPr>
          <a:xfrm>
            <a:off x="8229600" y="4019475"/>
            <a:ext cx="34407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Barchart: count of companies by industry type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Red lines: carbon intensity peaks of industry average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p:nvPr/>
        </p:nvSpPr>
        <p:spPr>
          <a:xfrm>
            <a:off x="928603" y="5414253"/>
            <a:ext cx="10077148" cy="83564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8" name="Google Shape;418;p35"/>
          <p:cNvSpPr/>
          <p:nvPr/>
        </p:nvSpPr>
        <p:spPr>
          <a:xfrm>
            <a:off x="910590" y="1690824"/>
            <a:ext cx="10095161" cy="4559071"/>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 name="Google Shape;419;p35"/>
          <p:cNvSpPr/>
          <p:nvPr/>
        </p:nvSpPr>
        <p:spPr>
          <a:xfrm>
            <a:off x="920366" y="2362687"/>
            <a:ext cx="10077148" cy="22093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Georgia Tech - Wikipedia" id="420" name="Google Shape;420;p35"/>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421" name="Google Shape;421;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5 Additional Research Questions</a:t>
            </a:r>
            <a:r>
              <a:rPr b="1" lang="en-US" sz="1000">
                <a:solidFill>
                  <a:srgbClr val="323F4F"/>
                </a:solidFill>
              </a:rPr>
              <a:t>  </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Impact of Explicit Sustainability Commitment, Challenges and limitations, Actionable Insights </a:t>
            </a:r>
            <a:endParaRPr/>
          </a:p>
        </p:txBody>
      </p:sp>
      <p:sp>
        <p:nvSpPr>
          <p:cNvPr id="422" name="Google Shape;422;p35"/>
          <p:cNvSpPr txBox="1"/>
          <p:nvPr/>
        </p:nvSpPr>
        <p:spPr>
          <a:xfrm>
            <a:off x="4964070" y="6334259"/>
            <a:ext cx="2888700" cy="3693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chemeClr val="lt1"/>
                </a:solidFill>
                <a:latin typeface="Arial"/>
                <a:ea typeface="Arial"/>
                <a:cs typeface="Arial"/>
                <a:sym typeface="Arial"/>
              </a:rPr>
              <a:t>R</a:t>
            </a:r>
            <a:r>
              <a:rPr b="0" baseline="30000" i="1" lang="en-US" sz="1600" u="none" cap="none" strike="noStrike">
                <a:solidFill>
                  <a:schemeClr val="lt1"/>
                </a:solidFill>
                <a:latin typeface="Arial"/>
                <a:ea typeface="Arial"/>
                <a:cs typeface="Arial"/>
                <a:sym typeface="Arial"/>
              </a:rPr>
              <a:t>2</a:t>
            </a:r>
            <a:r>
              <a:rPr b="0" i="1" lang="en-US" sz="1200" u="none" cap="none" strike="noStrike">
                <a:solidFill>
                  <a:schemeClr val="lt1"/>
                </a:solidFill>
                <a:latin typeface="Arial"/>
                <a:ea typeface="Arial"/>
                <a:cs typeface="Arial"/>
                <a:sym typeface="Arial"/>
              </a:rPr>
              <a:t> achieved: 79.12%</a:t>
            </a:r>
            <a:endParaRPr b="0" i="0" sz="1400" u="none" cap="none" strike="noStrike">
              <a:solidFill>
                <a:schemeClr val="lt1"/>
              </a:solidFill>
              <a:latin typeface="Arial"/>
              <a:ea typeface="Arial"/>
              <a:cs typeface="Arial"/>
              <a:sym typeface="Arial"/>
            </a:endParaRPr>
          </a:p>
        </p:txBody>
      </p:sp>
      <p:sp>
        <p:nvSpPr>
          <p:cNvPr id="423" name="Google Shape;423;p35"/>
          <p:cNvSpPr txBox="1"/>
          <p:nvPr/>
        </p:nvSpPr>
        <p:spPr>
          <a:xfrm>
            <a:off x="1165839" y="1775189"/>
            <a:ext cx="9523147"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5.1) What are the </a:t>
            </a:r>
            <a:r>
              <a:rPr b="1" i="0" lang="en-US" sz="1400" u="none" cap="none" strike="noStrike">
                <a:solidFill>
                  <a:srgbClr val="3A3838"/>
                </a:solidFill>
                <a:latin typeface="Calibri"/>
                <a:ea typeface="Calibri"/>
                <a:cs typeface="Calibri"/>
                <a:sym typeface="Calibri"/>
              </a:rPr>
              <a:t>challenges associated with relying on forecasting techniques </a:t>
            </a:r>
            <a:r>
              <a:rPr b="0" i="0" lang="en-US" sz="1400" u="none" cap="none" strike="noStrike">
                <a:solidFill>
                  <a:srgbClr val="3A3838"/>
                </a:solidFill>
                <a:latin typeface="Calibri"/>
                <a:ea typeface="Calibri"/>
                <a:cs typeface="Calibri"/>
                <a:sym typeface="Calibri"/>
              </a:rPr>
              <a:t>to predict the future sustainability performance of companies? </a:t>
            </a:r>
            <a:endParaRPr/>
          </a:p>
          <a:p>
            <a:pPr indent="0" lvl="0" marL="0" marR="0" rtl="0" algn="l">
              <a:lnSpc>
                <a:spcPct val="100000"/>
              </a:lnSpc>
              <a:spcBef>
                <a:spcPts val="0"/>
              </a:spcBef>
              <a:spcAft>
                <a:spcPts val="0"/>
              </a:spcAft>
              <a:buNone/>
            </a:pPr>
            <a:r>
              <a:t/>
            </a:r>
            <a:endParaRPr b="0"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Inconsistent reporting of features poses challenges for fully leveraging forecasting techniques. Detailed reviews at the company level reveal that variability in emission reporting years and intermittent sustainability commitments reduce accuracy. </a:t>
            </a:r>
            <a:endParaRPr/>
          </a:p>
          <a:p>
            <a:pPr indent="0" lvl="0" marL="0" marR="0" rtl="0" algn="l">
              <a:lnSpc>
                <a:spcPct val="100000"/>
              </a:lnSpc>
              <a:spcBef>
                <a:spcPts val="0"/>
              </a:spcBef>
              <a:spcAft>
                <a:spcPts val="0"/>
              </a:spcAft>
              <a:buNone/>
            </a:pPr>
            <a:r>
              <a:t/>
            </a:r>
            <a:endParaRPr b="0"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Data imputation can address these inconsistencies by </a:t>
            </a:r>
            <a:r>
              <a:rPr b="1" i="0" lang="en-US" sz="1400" u="none" cap="none" strike="noStrike">
                <a:solidFill>
                  <a:srgbClr val="3A3838"/>
                </a:solidFill>
                <a:latin typeface="Calibri"/>
                <a:ea typeface="Calibri"/>
                <a:cs typeface="Calibri"/>
                <a:sym typeface="Calibri"/>
              </a:rPr>
              <a:t>setting new standards</a:t>
            </a:r>
            <a:r>
              <a:rPr b="0" i="0" lang="en-US" sz="1400" u="none" cap="none" strike="noStrike">
                <a:solidFill>
                  <a:srgbClr val="3A3838"/>
                </a:solidFill>
                <a:latin typeface="Calibri"/>
                <a:ea typeface="Calibri"/>
                <a:cs typeface="Calibri"/>
                <a:sym typeface="Calibri"/>
              </a:rPr>
              <a:t>:  </a:t>
            </a:r>
            <a:endParaRPr/>
          </a:p>
          <a:p>
            <a:pPr indent="-342900" lvl="2" marL="342900" marR="0" rtl="0" algn="l">
              <a:lnSpc>
                <a:spcPct val="100000"/>
              </a:lnSpc>
              <a:spcBef>
                <a:spcPts val="0"/>
              </a:spcBef>
              <a:spcAft>
                <a:spcPts val="0"/>
              </a:spcAft>
              <a:buClr>
                <a:srgbClr val="000000"/>
              </a:buClr>
              <a:buSzPts val="1400"/>
              <a:buFont typeface="Arial"/>
              <a:buAutoNum type="alphaLcParenR"/>
            </a:pPr>
            <a:r>
              <a:rPr b="0" i="0" lang="en-US" sz="1400" u="none" cap="none" strike="noStrike">
                <a:solidFill>
                  <a:srgbClr val="3A3838"/>
                </a:solidFill>
                <a:latin typeface="Calibri"/>
                <a:ea typeface="Calibri"/>
                <a:cs typeface="Calibri"/>
                <a:sym typeface="Calibri"/>
              </a:rPr>
              <a:t>For missing emission reports, </a:t>
            </a:r>
            <a:r>
              <a:rPr b="0" i="1" lang="en-US" sz="1400" u="none" cap="none" strike="noStrike">
                <a:solidFill>
                  <a:srgbClr val="3A3838"/>
                </a:solidFill>
                <a:latin typeface="Calibri"/>
                <a:ea typeface="Calibri"/>
                <a:cs typeface="Calibri"/>
                <a:sym typeface="Calibri"/>
              </a:rPr>
              <a:t>interpolate expected emissions using revenue </a:t>
            </a:r>
            <a:r>
              <a:rPr b="0" i="0" lang="en-US" sz="1400" u="none" cap="none" strike="noStrike">
                <a:solidFill>
                  <a:srgbClr val="3A3838"/>
                </a:solidFill>
                <a:latin typeface="Calibri"/>
                <a:ea typeface="Calibri"/>
                <a:cs typeface="Calibri"/>
                <a:sym typeface="Calibri"/>
              </a:rPr>
              <a:t>data from SEC 10-K or equivalent reports. </a:t>
            </a:r>
            <a:endParaRPr/>
          </a:p>
          <a:p>
            <a:pPr indent="-342900" lvl="2" marL="342900" marR="0" rtl="0" algn="l">
              <a:lnSpc>
                <a:spcPct val="100000"/>
              </a:lnSpc>
              <a:spcBef>
                <a:spcPts val="0"/>
              </a:spcBef>
              <a:spcAft>
                <a:spcPts val="0"/>
              </a:spcAft>
              <a:buClr>
                <a:srgbClr val="000000"/>
              </a:buClr>
              <a:buSzPts val="1400"/>
              <a:buFont typeface="Arial"/>
              <a:buAutoNum type="alphaLcParenR"/>
            </a:pPr>
            <a:r>
              <a:rPr b="0" i="0" lang="en-US" sz="1400" u="none" cap="none" strike="noStrike">
                <a:solidFill>
                  <a:srgbClr val="3A3838"/>
                </a:solidFill>
                <a:latin typeface="Calibri"/>
                <a:ea typeface="Calibri"/>
                <a:cs typeface="Calibri"/>
                <a:sym typeface="Calibri"/>
              </a:rPr>
              <a:t>For categorical features like sustainability commitments, use a conservative approach by assuming the previous year's status for missing data. For example, if a company commits to net zero emissions in 2016 but not in 2014, assume no commitment for 2015 (n = n-1). </a:t>
            </a:r>
            <a:endParaRPr/>
          </a:p>
          <a:p>
            <a:pPr indent="-342900" lvl="2" marL="342900" marR="0" rtl="0" algn="l">
              <a:lnSpc>
                <a:spcPct val="100000"/>
              </a:lnSpc>
              <a:spcBef>
                <a:spcPts val="0"/>
              </a:spcBef>
              <a:spcAft>
                <a:spcPts val="0"/>
              </a:spcAft>
              <a:buClr>
                <a:srgbClr val="000000"/>
              </a:buClr>
              <a:buSzPts val="1400"/>
              <a:buFont typeface="Arial"/>
              <a:buAutoNum type="alphaLcParenR"/>
            </a:pPr>
            <a:r>
              <a:rPr b="0" i="0" lang="en-US" sz="1400" u="none" cap="none" strike="noStrike">
                <a:solidFill>
                  <a:srgbClr val="3A3838"/>
                </a:solidFill>
                <a:latin typeface="Calibri"/>
                <a:ea typeface="Calibri"/>
                <a:cs typeface="Calibri"/>
                <a:sym typeface="Calibri"/>
              </a:rPr>
              <a:t>Assign weights to each feature and apply penalties for high imputation levels to improve forecasting performance.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35"/>
          <p:cNvSpPr txBox="1"/>
          <p:nvPr/>
        </p:nvSpPr>
        <p:spPr>
          <a:xfrm>
            <a:off x="1165840" y="4864900"/>
            <a:ext cx="952314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5.2) How would the model perform when </a:t>
            </a:r>
            <a:r>
              <a:rPr b="1" i="0" lang="en-US" sz="1400" u="none" cap="none" strike="noStrike">
                <a:solidFill>
                  <a:srgbClr val="3A3838"/>
                </a:solidFill>
                <a:latin typeface="Calibri"/>
                <a:ea typeface="Calibri"/>
                <a:cs typeface="Calibri"/>
                <a:sym typeface="Calibri"/>
              </a:rPr>
              <a:t>limited historical data</a:t>
            </a:r>
            <a:r>
              <a:rPr b="0" i="0" lang="en-US" sz="1400" u="none" cap="none" strike="noStrike">
                <a:solidFill>
                  <a:srgbClr val="3A3838"/>
                </a:solidFill>
                <a:latin typeface="Calibri"/>
                <a:ea typeface="Calibri"/>
                <a:cs typeface="Calibri"/>
                <a:sym typeface="Calibri"/>
              </a:rPr>
              <a:t> is available for a given company and what is the </a:t>
            </a:r>
            <a:r>
              <a:rPr b="1" i="0" lang="en-US" sz="1400" u="none" cap="none" strike="noStrike">
                <a:solidFill>
                  <a:srgbClr val="3A3838"/>
                </a:solidFill>
                <a:latin typeface="Calibri"/>
                <a:ea typeface="Calibri"/>
                <a:cs typeface="Calibri"/>
                <a:sym typeface="Calibri"/>
              </a:rPr>
              <a:t>minimal historical depth required </a:t>
            </a:r>
            <a:r>
              <a:rPr b="0" i="0" lang="en-US" sz="1400" u="none" cap="none" strike="noStrike">
                <a:solidFill>
                  <a:srgbClr val="3A3838"/>
                </a:solidFill>
                <a:latin typeface="Calibri"/>
                <a:ea typeface="Calibri"/>
                <a:cs typeface="Calibri"/>
                <a:sym typeface="Calibri"/>
              </a:rPr>
              <a:t>to apply any meaningful forecasting technique?</a:t>
            </a:r>
            <a:endParaRPr/>
          </a:p>
          <a:p>
            <a:pPr indent="0" lvl="0" marL="0" marR="0" rtl="0" algn="l">
              <a:lnSpc>
                <a:spcPct val="100000"/>
              </a:lnSpc>
              <a:spcBef>
                <a:spcPts val="0"/>
              </a:spcBef>
              <a:spcAft>
                <a:spcPts val="0"/>
              </a:spcAft>
              <a:buNone/>
            </a:pPr>
            <a:r>
              <a:t/>
            </a:r>
            <a:endParaRPr b="0"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In LSTM: performance suffers greatly when the model accounts for all feature due to lack of historical dataset for ‘verification_scope1emission’ data being less than 10 time-steps (in this case years).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descr="Georgia Tech - Wikipedia" id="430" name="Google Shape;430;p36"/>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431" name="Google Shape;431;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5 Additional Research Questions (cont.)</a:t>
            </a:r>
            <a:r>
              <a:rPr b="1" lang="en-US" sz="1000">
                <a:solidFill>
                  <a:srgbClr val="323F4F"/>
                </a:solidFill>
              </a:rPr>
              <a:t>   </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Impact of Explicit Sustainability Commitment, Challenges and limitations, Actionable Insights </a:t>
            </a:r>
            <a:endParaRPr/>
          </a:p>
        </p:txBody>
      </p:sp>
      <p:grpSp>
        <p:nvGrpSpPr>
          <p:cNvPr id="432" name="Google Shape;432;p36"/>
          <p:cNvGrpSpPr/>
          <p:nvPr/>
        </p:nvGrpSpPr>
        <p:grpSpPr>
          <a:xfrm>
            <a:off x="910590" y="1690824"/>
            <a:ext cx="10095161" cy="4559072"/>
            <a:chOff x="910590" y="1690824"/>
            <a:chExt cx="10095161" cy="4559072"/>
          </a:xfrm>
        </p:grpSpPr>
        <p:sp>
          <p:nvSpPr>
            <p:cNvPr id="433" name="Google Shape;433;p36"/>
            <p:cNvSpPr/>
            <p:nvPr/>
          </p:nvSpPr>
          <p:spPr>
            <a:xfrm>
              <a:off x="910590" y="2287496"/>
              <a:ext cx="10095161" cy="3962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4" name="Google Shape;434;p36"/>
            <p:cNvSpPr txBox="1"/>
            <p:nvPr/>
          </p:nvSpPr>
          <p:spPr>
            <a:xfrm>
              <a:off x="1074420" y="1707561"/>
              <a:ext cx="9776210" cy="441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A3838"/>
                  </a:solidFill>
                  <a:latin typeface="Calibri"/>
                  <a:ea typeface="Calibri"/>
                  <a:cs typeface="Calibri"/>
                  <a:sym typeface="Calibri"/>
                </a:rPr>
                <a:t>5.3) How do you anticipate that the </a:t>
              </a:r>
              <a:r>
                <a:rPr b="1" i="0" lang="en-US" sz="1400" u="none" cap="none" strike="noStrike">
                  <a:solidFill>
                    <a:srgbClr val="3A3838"/>
                  </a:solidFill>
                  <a:latin typeface="Calibri"/>
                  <a:ea typeface="Calibri"/>
                  <a:cs typeface="Calibri"/>
                  <a:sym typeface="Calibri"/>
                </a:rPr>
                <a:t>integration of the forecasting technique </a:t>
              </a:r>
              <a:r>
                <a:rPr b="0" i="0" lang="en-US" sz="1400" u="none" cap="none" strike="noStrike">
                  <a:solidFill>
                    <a:srgbClr val="3A3838"/>
                  </a:solidFill>
                  <a:latin typeface="Calibri"/>
                  <a:ea typeface="Calibri"/>
                  <a:cs typeface="Calibri"/>
                  <a:sym typeface="Calibri"/>
                </a:rPr>
                <a:t>could contribute to providing investors and stakeholders with </a:t>
              </a:r>
              <a:r>
                <a:rPr b="1" i="0" lang="en-US" sz="1400" u="none" cap="none" strike="noStrike">
                  <a:solidFill>
                    <a:srgbClr val="3A3838"/>
                  </a:solidFill>
                  <a:latin typeface="Calibri"/>
                  <a:ea typeface="Calibri"/>
                  <a:cs typeface="Calibri"/>
                  <a:sym typeface="Calibri"/>
                </a:rPr>
                <a:t>actions insights</a:t>
              </a:r>
              <a:r>
                <a:rPr b="0" i="0" lang="en-US" sz="1400" u="none" cap="none" strike="noStrike">
                  <a:solidFill>
                    <a:srgbClr val="3A3838"/>
                  </a:solidFill>
                  <a:latin typeface="Calibri"/>
                  <a:ea typeface="Calibri"/>
                  <a:cs typeface="Calibri"/>
                  <a:sym typeface="Calibri"/>
                </a:rPr>
                <a:t> regarding the future sustainability performance of companies? </a:t>
              </a:r>
              <a:endParaRPr/>
            </a:p>
            <a:p>
              <a:pPr indent="0" lvl="0" marL="0" marR="0" rtl="0" algn="l">
                <a:lnSpc>
                  <a:spcPct val="100000"/>
                </a:lnSpc>
                <a:spcBef>
                  <a:spcPts val="0"/>
                </a:spcBef>
                <a:spcAft>
                  <a:spcPts val="0"/>
                </a:spcAft>
                <a:buNone/>
              </a:pPr>
              <a:r>
                <a:t/>
              </a:r>
              <a:endParaRPr b="0"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sng" cap="none" strike="noStrike">
                  <a:solidFill>
                    <a:srgbClr val="3A3838"/>
                  </a:solidFill>
                  <a:latin typeface="Calibri"/>
                  <a:ea typeface="Calibri"/>
                  <a:cs typeface="Calibri"/>
                  <a:sym typeface="Calibri"/>
                </a:rPr>
                <a:t>Hard to abate sector: </a:t>
              </a:r>
              <a:endParaRPr/>
            </a:p>
            <a:p>
              <a:pPr indent="0" lvl="0" marL="0" marR="0" rtl="0" algn="l">
                <a:lnSpc>
                  <a:spcPct val="100000"/>
                </a:lnSpc>
                <a:spcBef>
                  <a:spcPts val="0"/>
                </a:spcBef>
                <a:spcAft>
                  <a:spcPts val="0"/>
                </a:spcAft>
                <a:buNone/>
              </a:pPr>
              <a:r>
                <a:rPr b="0" i="0" lang="en-US" sz="1200" u="none" cap="none" strike="noStrike">
                  <a:solidFill>
                    <a:srgbClr val="3F3F3F"/>
                  </a:solidFill>
                  <a:latin typeface="Calibri"/>
                  <a:ea typeface="Calibri"/>
                  <a:cs typeface="Calibri"/>
                  <a:sym typeface="Calibri"/>
                </a:rPr>
                <a:t>Industries such as integrated oil and gas, electricity generation, steelmaking, and cement production are among the largest polluters. Despite their progress, absolute emission values are not decreasing, classifying them as 'hard-to-abate' sectors. Forming alliance to invest in absolute emission reduction could be viewed as more sustainable company. (reference to ‘Net Zero Teeside’ Carbon Capture)</a:t>
              </a:r>
              <a:endParaRPr/>
            </a:p>
            <a:p>
              <a:pPr indent="0" lvl="0" marL="0" marR="0" rtl="0" algn="l">
                <a:lnSpc>
                  <a:spcPct val="100000"/>
                </a:lnSpc>
                <a:spcBef>
                  <a:spcPts val="0"/>
                </a:spcBef>
                <a:spcAft>
                  <a:spcPts val="0"/>
                </a:spcAft>
                <a:buNone/>
              </a:pPr>
              <a:r>
                <a:t/>
              </a:r>
              <a:endParaRPr b="0" i="0" sz="12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sng" cap="none" strike="noStrike">
                  <a:solidFill>
                    <a:srgbClr val="3F3F3F"/>
                  </a:solidFill>
                  <a:latin typeface="Calibri"/>
                  <a:ea typeface="Calibri"/>
                  <a:cs typeface="Calibri"/>
                  <a:sym typeface="Calibri"/>
                </a:rPr>
                <a:t>Classification of company’s existence: </a:t>
              </a:r>
              <a:endParaRPr/>
            </a:p>
            <a:p>
              <a:pPr indent="0" lvl="0" marL="0" marR="0" rtl="0" algn="l">
                <a:lnSpc>
                  <a:spcPct val="107000"/>
                </a:lnSpc>
                <a:spcBef>
                  <a:spcPts val="0"/>
                </a:spcBef>
                <a:spcAft>
                  <a:spcPts val="0"/>
                </a:spcAft>
                <a:buNone/>
              </a:pPr>
              <a:r>
                <a:rPr b="0" i="0" lang="en-US" sz="1200" u="none" cap="none" strike="noStrike">
                  <a:solidFill>
                    <a:srgbClr val="3F3F3F"/>
                  </a:solidFill>
                  <a:latin typeface="Calibri"/>
                  <a:ea typeface="Calibri"/>
                  <a:cs typeface="Calibri"/>
                  <a:sym typeface="Calibri"/>
                </a:rPr>
                <a:t>Emission reporting by companies is often inconsistent due to voluntary disclosures, with some reporting every two years or irregularly (e.g., a Chinese cement producer reported annually from 2004 to 2020 but stopped in 2021). Determining whether a company has ceased operations or simply discontinued reporting due to financial constraints is essential. Identifying the company's status helps decide whether to impute data for missing years or rely solely on historical data for model training.</a:t>
              </a:r>
              <a:endParaRPr/>
            </a:p>
            <a:p>
              <a:pPr indent="0" lvl="0" marL="0" marR="0" rtl="0" algn="l">
                <a:lnSpc>
                  <a:spcPct val="107000"/>
                </a:lnSpc>
                <a:spcBef>
                  <a:spcPts val="0"/>
                </a:spcBef>
                <a:spcAft>
                  <a:spcPts val="0"/>
                </a:spcAft>
                <a:buNone/>
              </a:pPr>
              <a:r>
                <a:t/>
              </a:r>
              <a:endParaRPr b="0" i="0" sz="1200" u="none" cap="none" strike="noStrike">
                <a:solidFill>
                  <a:srgbClr val="3F3F3F"/>
                </a:solidFill>
                <a:latin typeface="Calibri"/>
                <a:ea typeface="Calibri"/>
                <a:cs typeface="Calibri"/>
                <a:sym typeface="Calibri"/>
              </a:endParaRPr>
            </a:p>
            <a:p>
              <a:pPr indent="0" lvl="0" marL="0" marR="0" rtl="0" algn="l">
                <a:lnSpc>
                  <a:spcPct val="107000"/>
                </a:lnSpc>
                <a:spcBef>
                  <a:spcPts val="0"/>
                </a:spcBef>
                <a:spcAft>
                  <a:spcPts val="0"/>
                </a:spcAft>
                <a:buNone/>
              </a:pPr>
              <a:r>
                <a:rPr b="0" i="0" lang="en-US" sz="1200" u="sng" cap="none" strike="noStrike">
                  <a:solidFill>
                    <a:srgbClr val="3F3F3F"/>
                  </a:solidFill>
                  <a:latin typeface="Calibri"/>
                  <a:ea typeface="Calibri"/>
                  <a:cs typeface="Calibri"/>
                  <a:sym typeface="Calibri"/>
                </a:rPr>
                <a:t>Sunk cost like Sunk emission</a:t>
              </a:r>
              <a:endParaRPr b="0" i="0" sz="1200" u="sng" cap="none" strike="noStrike">
                <a:solidFill>
                  <a:srgbClr val="3F3F3F"/>
                </a:solidFill>
                <a:latin typeface="Calibri"/>
                <a:ea typeface="Calibri"/>
                <a:cs typeface="Calibri"/>
                <a:sym typeface="Calibri"/>
              </a:endParaRPr>
            </a:p>
            <a:p>
              <a:pPr indent="0" lvl="0" marL="0" marR="0" rtl="0" algn="l">
                <a:lnSpc>
                  <a:spcPct val="107000"/>
                </a:lnSpc>
                <a:spcBef>
                  <a:spcPts val="0"/>
                </a:spcBef>
                <a:spcAft>
                  <a:spcPts val="0"/>
                </a:spcAft>
                <a:buNone/>
              </a:pPr>
              <a:r>
                <a:rPr b="0" i="0" lang="en-US" sz="1200" u="none" cap="none" strike="noStrike">
                  <a:solidFill>
                    <a:srgbClr val="3F3F3F"/>
                  </a:solidFill>
                  <a:latin typeface="Calibri"/>
                  <a:ea typeface="Calibri"/>
                  <a:cs typeface="Calibri"/>
                  <a:sym typeface="Calibri"/>
                </a:rPr>
                <a:t>Poor financial performance does not proportionally reduce emissions. For example, a Danish (Clarity ID: ‘01FF54…..YXKF3’) multi-utility company's revenue fell by 67%, but emissions dropped only by 10%. Characterizing carbon-intensive industries and establishing a baseline for minimum emissions can help investors and stakeholders calculate actual emission reductions versus the purchase of carbon credits. This translates into operational costs impacting profit margins and investor returns.</a:t>
              </a:r>
              <a:endParaRPr b="0" i="0" sz="1200" u="none" cap="none" strike="noStrike">
                <a:solidFill>
                  <a:srgbClr val="3F3F3F"/>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US" sz="1200" u="sng" cap="none" strike="noStrike">
                  <a:solidFill>
                    <a:srgbClr val="3F3F3F"/>
                  </a:solidFill>
                  <a:latin typeface="Calibri"/>
                  <a:ea typeface="Calibri"/>
                  <a:cs typeface="Calibri"/>
                  <a:sym typeface="Calibri"/>
                </a:rPr>
                <a:t>Value in qualitative assessment</a:t>
              </a:r>
              <a:endParaRPr/>
            </a:p>
            <a:p>
              <a:pPr indent="0" lvl="0" marL="0" marR="0" rtl="0" algn="l">
                <a:lnSpc>
                  <a:spcPct val="107000"/>
                </a:lnSpc>
                <a:spcBef>
                  <a:spcPts val="800"/>
                </a:spcBef>
                <a:spcAft>
                  <a:spcPts val="0"/>
                </a:spcAft>
                <a:buNone/>
              </a:pPr>
              <a:r>
                <a:rPr b="0" i="0" lang="en-US" sz="1200" u="none" cap="none" strike="noStrike">
                  <a:solidFill>
                    <a:srgbClr val="3F3F3F"/>
                  </a:solidFill>
                  <a:latin typeface="Calibri"/>
                  <a:ea typeface="Calibri"/>
                  <a:cs typeface="Calibri"/>
                  <a:sym typeface="Calibri"/>
                </a:rPr>
                <a:t>This approach will remain essential until mandatory emission disclosure and standard work for each industry type with validation process are established.</a:t>
              </a:r>
              <a:endParaRPr b="0" i="0" sz="1200" u="none" cap="none" strike="noStrike">
                <a:solidFill>
                  <a:srgbClr val="000000"/>
                </a:solidFill>
                <a:latin typeface="Arial"/>
                <a:ea typeface="Arial"/>
                <a:cs typeface="Arial"/>
                <a:sym typeface="Arial"/>
              </a:endParaRPr>
            </a:p>
          </p:txBody>
        </p:sp>
        <p:sp>
          <p:nvSpPr>
            <p:cNvPr id="435" name="Google Shape;435;p36"/>
            <p:cNvSpPr/>
            <p:nvPr/>
          </p:nvSpPr>
          <p:spPr>
            <a:xfrm>
              <a:off x="910590" y="1690824"/>
              <a:ext cx="10095161" cy="4559071"/>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Calibri"/>
              <a:buNone/>
            </a:pPr>
            <a:r>
              <a:rPr b="1" lang="en-US" sz="3200">
                <a:solidFill>
                  <a:schemeClr val="dk2"/>
                </a:solidFill>
                <a:latin typeface="Calibri"/>
                <a:ea typeface="Calibri"/>
                <a:cs typeface="Calibri"/>
                <a:sym typeface="Calibri"/>
              </a:rPr>
              <a:t>6 Q&amp;A</a:t>
            </a:r>
            <a:endParaRPr/>
          </a:p>
        </p:txBody>
      </p:sp>
      <p:grpSp>
        <p:nvGrpSpPr>
          <p:cNvPr id="441" name="Google Shape;441;p37"/>
          <p:cNvGrpSpPr/>
          <p:nvPr/>
        </p:nvGrpSpPr>
        <p:grpSpPr>
          <a:xfrm>
            <a:off x="8949977" y="378555"/>
            <a:ext cx="2835972" cy="2843212"/>
            <a:chOff x="8949977" y="378555"/>
            <a:chExt cx="2835972" cy="2843212"/>
          </a:xfrm>
        </p:grpSpPr>
        <p:pic>
          <p:nvPicPr>
            <p:cNvPr id="442" name="Google Shape;442;p37"/>
            <p:cNvPicPr preferRelativeResize="0"/>
            <p:nvPr/>
          </p:nvPicPr>
          <p:blipFill rotWithShape="1">
            <a:blip r:embed="rId3">
              <a:alphaModFix/>
            </a:blip>
            <a:srcRect b="0" l="0" r="0" t="0"/>
            <a:stretch/>
          </p:blipFill>
          <p:spPr>
            <a:xfrm>
              <a:off x="8949977" y="378555"/>
              <a:ext cx="2835972" cy="2843212"/>
            </a:xfrm>
            <a:prstGeom prst="rect">
              <a:avLst/>
            </a:prstGeom>
            <a:noFill/>
            <a:ln>
              <a:noFill/>
            </a:ln>
          </p:spPr>
        </p:pic>
        <p:pic>
          <p:nvPicPr>
            <p:cNvPr descr="Georgia Tech - Wikipedia" id="443" name="Google Shape;443;p37"/>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Calibri"/>
              <a:buNone/>
            </a:pPr>
            <a:r>
              <a:rPr b="1" lang="en-US" sz="3200">
                <a:solidFill>
                  <a:schemeClr val="dk2"/>
                </a:solidFill>
                <a:latin typeface="Calibri"/>
                <a:ea typeface="Calibri"/>
                <a:cs typeface="Calibri"/>
                <a:sym typeface="Calibri"/>
              </a:rPr>
              <a:t>Appendix</a:t>
            </a:r>
            <a:endParaRPr/>
          </a:p>
        </p:txBody>
      </p:sp>
      <p:sp>
        <p:nvSpPr>
          <p:cNvPr id="449" name="Google Shape;449;p11"/>
          <p:cNvSpPr txBox="1"/>
          <p:nvPr/>
        </p:nvSpPr>
        <p:spPr>
          <a:xfrm>
            <a:off x="838200" y="1860884"/>
            <a:ext cx="782453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Eight Timed Series Forecasting Method</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Project Goals &amp; Objectives</a:t>
            </a:r>
            <a:endParaRPr b="0" i="0" sz="1800" u="none" cap="none" strike="noStrike">
              <a:solidFill>
                <a:schemeClr val="dk1"/>
              </a:solidFill>
              <a:latin typeface="Calibri"/>
              <a:ea typeface="Calibri"/>
              <a:cs typeface="Calibri"/>
              <a:sym typeface="Calibri"/>
            </a:endParaRPr>
          </a:p>
        </p:txBody>
      </p:sp>
      <p:grpSp>
        <p:nvGrpSpPr>
          <p:cNvPr id="450" name="Google Shape;450;p11"/>
          <p:cNvGrpSpPr/>
          <p:nvPr/>
        </p:nvGrpSpPr>
        <p:grpSpPr>
          <a:xfrm>
            <a:off x="8949977" y="378555"/>
            <a:ext cx="2835972" cy="2843212"/>
            <a:chOff x="8949977" y="378555"/>
            <a:chExt cx="2835972" cy="2843212"/>
          </a:xfrm>
        </p:grpSpPr>
        <p:pic>
          <p:nvPicPr>
            <p:cNvPr id="451" name="Google Shape;451;p11"/>
            <p:cNvPicPr preferRelativeResize="0"/>
            <p:nvPr/>
          </p:nvPicPr>
          <p:blipFill rotWithShape="1">
            <a:blip r:embed="rId3">
              <a:alphaModFix/>
            </a:blip>
            <a:srcRect b="0" l="0" r="0" t="0"/>
            <a:stretch/>
          </p:blipFill>
          <p:spPr>
            <a:xfrm>
              <a:off x="8949977" y="378555"/>
              <a:ext cx="2835972" cy="2843212"/>
            </a:xfrm>
            <a:prstGeom prst="rect">
              <a:avLst/>
            </a:prstGeom>
            <a:noFill/>
            <a:ln>
              <a:noFill/>
            </a:ln>
          </p:spPr>
        </p:pic>
        <p:pic>
          <p:nvPicPr>
            <p:cNvPr descr="Georgia Tech - Wikipedia" id="452" name="Google Shape;452;p11"/>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Eight (8) Time-Series Algorithms </a:t>
            </a:r>
            <a:br>
              <a:rPr lang="en-US"/>
            </a:br>
            <a:r>
              <a:rPr lang="en-US" sz="1800"/>
              <a:t>M.Dancho, 2024, LinkedinPost</a:t>
            </a:r>
            <a:endParaRPr sz="1600"/>
          </a:p>
        </p:txBody>
      </p:sp>
      <p:pic>
        <p:nvPicPr>
          <p:cNvPr descr="Image preview" id="458" name="Google Shape;458;p13"/>
          <p:cNvPicPr preferRelativeResize="0"/>
          <p:nvPr/>
        </p:nvPicPr>
        <p:blipFill rotWithShape="1">
          <a:blip r:embed="rId3">
            <a:alphaModFix/>
          </a:blip>
          <a:srcRect b="0" l="0" r="0" t="15293"/>
          <a:stretch/>
        </p:blipFill>
        <p:spPr>
          <a:xfrm>
            <a:off x="2759244" y="1518142"/>
            <a:ext cx="6673512" cy="49747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Predicting Sustainable Performance of Companies </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1. Problem Statement (Goals &amp; Objective): Hypothesis and assumptions</a:t>
            </a:r>
            <a:endParaRPr/>
          </a:p>
        </p:txBody>
      </p:sp>
      <p:sp>
        <p:nvSpPr>
          <p:cNvPr id="465" name="Google Shape;46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aseline="30000" lang="en-US"/>
              <a:t>1 </a:t>
            </a:r>
            <a:r>
              <a:rPr lang="en-US"/>
              <a:t>GHG Protocol: Scope 1 &amp; 2 GHG Inventory Guideline</a:t>
            </a:r>
            <a:endParaRPr/>
          </a:p>
        </p:txBody>
      </p:sp>
      <p:sp>
        <p:nvSpPr>
          <p:cNvPr id="466" name="Google Shape;466;p3"/>
          <p:cNvSpPr txBox="1"/>
          <p:nvPr>
            <p:ph idx="1" type="body"/>
          </p:nvPr>
        </p:nvSpPr>
        <p:spPr>
          <a:xfrm>
            <a:off x="838200" y="1627107"/>
            <a:ext cx="10515600" cy="5032376"/>
          </a:xfrm>
          <a:prstGeom prst="rect">
            <a:avLst/>
          </a:prstGeom>
          <a:noFill/>
          <a:ln>
            <a:noFill/>
          </a:ln>
        </p:spPr>
        <p:txBody>
          <a:bodyPr anchorCtr="0" anchor="t" bIns="45700" lIns="91425" spcFirstLastPara="1" rIns="91425" wrap="square" tIns="45700">
            <a:normAutofit fontScale="47500" lnSpcReduction="20000"/>
          </a:bodyPr>
          <a:lstStyle/>
          <a:p>
            <a:pPr indent="0" lvl="0" marL="0" rtl="0" algn="just">
              <a:lnSpc>
                <a:spcPct val="120000"/>
              </a:lnSpc>
              <a:spcBef>
                <a:spcPts val="0"/>
              </a:spcBef>
              <a:spcAft>
                <a:spcPts val="0"/>
              </a:spcAft>
              <a:buClr>
                <a:srgbClr val="3A3838"/>
              </a:buClr>
              <a:buSzPct val="100000"/>
              <a:buNone/>
            </a:pPr>
            <a:r>
              <a:rPr b="1" lang="en-US" sz="3300">
                <a:solidFill>
                  <a:srgbClr val="3A3838"/>
                </a:solidFill>
              </a:rPr>
              <a:t>G&amp;O: ClarityAI</a:t>
            </a:r>
            <a:r>
              <a:rPr lang="en-US" sz="3300">
                <a:solidFill>
                  <a:srgbClr val="3A3838"/>
                </a:solidFill>
              </a:rPr>
              <a:t> is looking to </a:t>
            </a:r>
            <a:r>
              <a:rPr i="1" lang="en-US" sz="3300">
                <a:solidFill>
                  <a:srgbClr val="3A3838"/>
                </a:solidFill>
              </a:rPr>
              <a:t>enhance</a:t>
            </a:r>
            <a:r>
              <a:rPr lang="en-US" sz="3300">
                <a:solidFill>
                  <a:srgbClr val="3A3838"/>
                </a:solidFill>
              </a:rPr>
              <a:t> the </a:t>
            </a:r>
            <a:r>
              <a:rPr b="1" i="1" lang="en-US" sz="3300">
                <a:solidFill>
                  <a:srgbClr val="3A3838"/>
                </a:solidFill>
              </a:rPr>
              <a:t>predictive accuracy </a:t>
            </a:r>
            <a:r>
              <a:rPr i="1" lang="en-US" sz="3300">
                <a:solidFill>
                  <a:srgbClr val="3A3838"/>
                </a:solidFill>
              </a:rPr>
              <a:t>of sustainability indicators</a:t>
            </a:r>
            <a:r>
              <a:rPr lang="en-US" sz="3300">
                <a:solidFill>
                  <a:srgbClr val="3A3838"/>
                </a:solidFill>
              </a:rPr>
              <a:t>, focusing on </a:t>
            </a:r>
            <a:r>
              <a:rPr b="1" i="1" lang="en-US" sz="3300">
                <a:solidFill>
                  <a:srgbClr val="3A3838"/>
                </a:solidFill>
              </a:rPr>
              <a:t>Scope 1 Emission value </a:t>
            </a:r>
            <a:r>
              <a:rPr lang="en-US" sz="3300">
                <a:solidFill>
                  <a:srgbClr val="3A3838"/>
                </a:solidFill>
              </a:rPr>
              <a:t>for mid-term forecasting (2022~2030), using </a:t>
            </a:r>
            <a:r>
              <a:rPr b="1" i="1" lang="en-US" sz="3300">
                <a:solidFill>
                  <a:srgbClr val="3A3838"/>
                </a:solidFill>
              </a:rPr>
              <a:t>time-series</a:t>
            </a:r>
            <a:r>
              <a:rPr lang="en-US" sz="3300">
                <a:solidFill>
                  <a:srgbClr val="3A3838"/>
                </a:solidFill>
              </a:rPr>
              <a:t> methods. </a:t>
            </a:r>
            <a:endParaRPr/>
          </a:p>
          <a:p>
            <a:pPr indent="0" lvl="0" marL="0" rtl="0" algn="just">
              <a:lnSpc>
                <a:spcPct val="120000"/>
              </a:lnSpc>
              <a:spcBef>
                <a:spcPts val="1000"/>
              </a:spcBef>
              <a:spcAft>
                <a:spcPts val="0"/>
              </a:spcAft>
              <a:buClr>
                <a:srgbClr val="3A3838"/>
              </a:buClr>
              <a:buSzPct val="100000"/>
              <a:buNone/>
            </a:pPr>
            <a:r>
              <a:rPr b="1" lang="en-US" sz="3300">
                <a:solidFill>
                  <a:srgbClr val="3A3838"/>
                </a:solidFill>
              </a:rPr>
              <a:t>Hypothesis and </a:t>
            </a:r>
            <a:r>
              <a:rPr b="1" lang="en-US" sz="3300">
                <a:solidFill>
                  <a:srgbClr val="7F7F7F"/>
                </a:solidFill>
              </a:rPr>
              <a:t>Assumptions</a:t>
            </a:r>
            <a:r>
              <a:rPr lang="en-US" sz="3300">
                <a:solidFill>
                  <a:srgbClr val="3A3838"/>
                </a:solidFill>
              </a:rPr>
              <a:t>: Relationship between </a:t>
            </a:r>
            <a:r>
              <a:rPr i="1" lang="en-US" sz="3300">
                <a:solidFill>
                  <a:srgbClr val="3A3838"/>
                </a:solidFill>
              </a:rPr>
              <a:t>Company’s REVENUE </a:t>
            </a:r>
            <a:r>
              <a:rPr lang="en-US" sz="3300">
                <a:solidFill>
                  <a:srgbClr val="3A3838"/>
                </a:solidFill>
              </a:rPr>
              <a:t>and SCOPE 1 EMISSION can be understood by </a:t>
            </a:r>
            <a:br>
              <a:rPr lang="en-US" sz="3300">
                <a:solidFill>
                  <a:srgbClr val="3A3838"/>
                </a:solidFill>
              </a:rPr>
            </a:br>
            <a:r>
              <a:rPr lang="en-US" sz="3300">
                <a:solidFill>
                  <a:srgbClr val="3A3838"/>
                </a:solidFill>
              </a:rPr>
              <a:t>1) operational efficiency, 2) industry type and 3) regulatory environment. In this forecasting exercise we will apply ‘industry type’ to segment the data. Detailed reasons are as follows: </a:t>
            </a:r>
            <a:endParaRPr sz="700">
              <a:solidFill>
                <a:srgbClr val="3A3838"/>
              </a:solidFill>
            </a:endParaRPr>
          </a:p>
          <a:p>
            <a:pPr indent="0" lvl="0" marL="0" rtl="0" algn="just">
              <a:lnSpc>
                <a:spcPct val="120000"/>
              </a:lnSpc>
              <a:spcBef>
                <a:spcPts val="1000"/>
              </a:spcBef>
              <a:spcAft>
                <a:spcPts val="0"/>
              </a:spcAft>
              <a:buClr>
                <a:srgbClr val="3A3838"/>
              </a:buClr>
              <a:buSzPct val="100000"/>
              <a:buNone/>
            </a:pPr>
            <a:r>
              <a:rPr lang="en-US" sz="200">
                <a:solidFill>
                  <a:srgbClr val="3A3838"/>
                </a:solidFill>
              </a:rPr>
              <a:t> </a:t>
            </a:r>
            <a:endParaRPr sz="2000">
              <a:solidFill>
                <a:srgbClr val="3A3838"/>
              </a:solidFill>
            </a:endParaRPr>
          </a:p>
          <a:p>
            <a:pPr indent="-514381" lvl="0" marL="514350" rtl="0" algn="l">
              <a:lnSpc>
                <a:spcPct val="120000"/>
              </a:lnSpc>
              <a:spcBef>
                <a:spcPts val="1000"/>
              </a:spcBef>
              <a:spcAft>
                <a:spcPts val="0"/>
              </a:spcAft>
              <a:buClr>
                <a:srgbClr val="3A3838"/>
              </a:buClr>
              <a:buSzPct val="100000"/>
              <a:buAutoNum type="arabicParenR"/>
            </a:pPr>
            <a:r>
              <a:rPr b="1" lang="en-US" sz="2500">
                <a:solidFill>
                  <a:srgbClr val="3A3838"/>
                </a:solidFill>
              </a:rPr>
              <a:t>Operational Efficiency</a:t>
            </a:r>
            <a:r>
              <a:rPr lang="en-US" sz="2500">
                <a:solidFill>
                  <a:srgbClr val="3A3838"/>
                </a:solidFill>
              </a:rPr>
              <a:t>: Companies that optimize for energy efficiency tend to have lower Scope 1 emissions per unit of revenue. The efficiency gain leads to cost savings and higher profitability. However, in this scenario we </a:t>
            </a:r>
            <a:r>
              <a:rPr i="1" lang="en-US" sz="2500">
                <a:solidFill>
                  <a:srgbClr val="3A3838"/>
                </a:solidFill>
              </a:rPr>
              <a:t>assume</a:t>
            </a:r>
            <a:r>
              <a:rPr lang="en-US" sz="2500">
                <a:solidFill>
                  <a:srgbClr val="3A3838"/>
                </a:solidFill>
              </a:rPr>
              <a:t> that all companies and industries are embarking on the GHG accounting journey, </a:t>
            </a:r>
            <a:r>
              <a:rPr b="1" i="1" lang="en-US" sz="2500">
                <a:solidFill>
                  <a:srgbClr val="3A3838"/>
                </a:solidFill>
              </a:rPr>
              <a:t>process not mature</a:t>
            </a:r>
            <a:r>
              <a:rPr i="1" lang="en-US" sz="2500">
                <a:solidFill>
                  <a:srgbClr val="3A3838"/>
                </a:solidFill>
              </a:rPr>
              <a:t> yet </a:t>
            </a:r>
            <a:r>
              <a:rPr lang="en-US" sz="2500">
                <a:solidFill>
                  <a:srgbClr val="3A3838"/>
                </a:solidFill>
              </a:rPr>
              <a:t>to dissect the data into various population groups for time-series forecasting.</a:t>
            </a:r>
            <a:endParaRPr/>
          </a:p>
          <a:p>
            <a:pPr indent="-514381" lvl="0" marL="514350" rtl="0" algn="l">
              <a:lnSpc>
                <a:spcPct val="120000"/>
              </a:lnSpc>
              <a:spcBef>
                <a:spcPts val="1000"/>
              </a:spcBef>
              <a:spcAft>
                <a:spcPts val="0"/>
              </a:spcAft>
              <a:buClr>
                <a:srgbClr val="3A3838"/>
              </a:buClr>
              <a:buSzPct val="100000"/>
              <a:buAutoNum type="arabicParenR"/>
            </a:pPr>
            <a:r>
              <a:rPr b="1" lang="en-US" sz="2500">
                <a:solidFill>
                  <a:srgbClr val="3A3838"/>
                </a:solidFill>
              </a:rPr>
              <a:t>Industry Type</a:t>
            </a:r>
            <a:r>
              <a:rPr lang="en-US" sz="2500">
                <a:solidFill>
                  <a:srgbClr val="3A3838"/>
                </a:solidFill>
              </a:rPr>
              <a:t>: Industries such as manufacturing, mining, and oil &amp; gas will produce higher Scope 1 emission due to the </a:t>
            </a:r>
            <a:r>
              <a:rPr i="1" lang="en-US" sz="2500">
                <a:solidFill>
                  <a:srgbClr val="3A3838"/>
                </a:solidFill>
              </a:rPr>
              <a:t>nature their business operations. </a:t>
            </a:r>
            <a:r>
              <a:rPr lang="en-US" sz="2500">
                <a:solidFill>
                  <a:srgbClr val="3A3838"/>
                </a:solidFill>
              </a:rPr>
              <a:t>As a result, close ties between revenue and emission levels can be expected (increased production leading to higher emission and higher revenue). Whereas </a:t>
            </a:r>
            <a:r>
              <a:rPr i="1" lang="en-US" sz="2500">
                <a:solidFill>
                  <a:srgbClr val="3A3838"/>
                </a:solidFill>
              </a:rPr>
              <a:t>Service-oriented industries </a:t>
            </a:r>
            <a:r>
              <a:rPr lang="en-US" sz="2500">
                <a:solidFill>
                  <a:srgbClr val="3A3838"/>
                </a:solidFill>
              </a:rPr>
              <a:t>like finance or technology is less likely to have directly correlated with emissions. As a result, </a:t>
            </a:r>
            <a:r>
              <a:rPr b="1" lang="en-US" sz="2500">
                <a:solidFill>
                  <a:srgbClr val="3A3838"/>
                </a:solidFill>
              </a:rPr>
              <a:t>industry</a:t>
            </a:r>
            <a:r>
              <a:rPr lang="en-US" sz="2500">
                <a:solidFill>
                  <a:srgbClr val="3A3838"/>
                </a:solidFill>
              </a:rPr>
              <a:t> </a:t>
            </a:r>
            <a:r>
              <a:rPr i="1" lang="en-US" sz="2500">
                <a:solidFill>
                  <a:srgbClr val="3A3838"/>
                </a:solidFill>
              </a:rPr>
              <a:t>population is categorized into </a:t>
            </a:r>
            <a:r>
              <a:rPr b="1" i="1" lang="en-US" sz="2500">
                <a:solidFill>
                  <a:srgbClr val="3A3838"/>
                </a:solidFill>
              </a:rPr>
              <a:t>two types</a:t>
            </a:r>
            <a:r>
              <a:rPr b="1" lang="en-US" sz="2500">
                <a:solidFill>
                  <a:srgbClr val="3A3838"/>
                </a:solidFill>
              </a:rPr>
              <a:t>, </a:t>
            </a:r>
            <a:r>
              <a:rPr b="1" i="1" lang="en-US" sz="2500">
                <a:solidFill>
                  <a:srgbClr val="3A3838"/>
                </a:solidFill>
              </a:rPr>
              <a:t>directly correlated and weakly correlated industries.</a:t>
            </a:r>
            <a:endParaRPr/>
          </a:p>
          <a:p>
            <a:pPr indent="-514381" lvl="0" marL="514350" rtl="0" algn="l">
              <a:lnSpc>
                <a:spcPct val="120000"/>
              </a:lnSpc>
              <a:spcBef>
                <a:spcPts val="1000"/>
              </a:spcBef>
              <a:spcAft>
                <a:spcPts val="0"/>
              </a:spcAft>
              <a:buClr>
                <a:srgbClr val="3A3838"/>
              </a:buClr>
              <a:buSzPct val="100000"/>
              <a:buAutoNum type="arabicParenR"/>
            </a:pPr>
            <a:r>
              <a:rPr b="1" lang="en-US" sz="2500">
                <a:solidFill>
                  <a:srgbClr val="3A3838"/>
                </a:solidFill>
              </a:rPr>
              <a:t>Regulatory environment</a:t>
            </a:r>
            <a:r>
              <a:rPr lang="en-US" sz="2500">
                <a:solidFill>
                  <a:srgbClr val="3A3838"/>
                </a:solidFill>
              </a:rPr>
              <a:t>: companies operating in strict environmental regulatory countries may incur higher cost to reduce GHG emissions effecting revenue. While those in less stringent countries companies might have higher emission value with higher short-term revenue. In this forecasting exercise, we assume regulatory environment is not significant for categorizing companies as ‘</a:t>
            </a:r>
            <a:r>
              <a:rPr i="1" lang="en-US" sz="2500">
                <a:solidFill>
                  <a:srgbClr val="3A3838"/>
                </a:solidFill>
              </a:rPr>
              <a:t>Carbon Tax’ is </a:t>
            </a:r>
            <a:r>
              <a:rPr b="1" i="1" lang="en-US" sz="2500">
                <a:solidFill>
                  <a:srgbClr val="3A3838"/>
                </a:solidFill>
              </a:rPr>
              <a:t>not penalizing </a:t>
            </a:r>
            <a:r>
              <a:rPr i="1" lang="en-US" sz="2500">
                <a:solidFill>
                  <a:srgbClr val="3A3838"/>
                </a:solidFill>
              </a:rPr>
              <a:t>at a significant level to </a:t>
            </a:r>
            <a:r>
              <a:rPr b="1" i="1" lang="en-US" sz="2500">
                <a:solidFill>
                  <a:srgbClr val="3A3838"/>
                </a:solidFill>
              </a:rPr>
              <a:t>enforce</a:t>
            </a:r>
            <a:r>
              <a:rPr i="1" lang="en-US" sz="2500">
                <a:solidFill>
                  <a:srgbClr val="3A3838"/>
                </a:solidFill>
              </a:rPr>
              <a:t> business’s </a:t>
            </a:r>
            <a:r>
              <a:rPr b="1" i="1" lang="en-US" sz="2500">
                <a:solidFill>
                  <a:srgbClr val="3A3838"/>
                </a:solidFill>
              </a:rPr>
              <a:t>operational</a:t>
            </a:r>
            <a:r>
              <a:rPr i="1" lang="en-US" sz="2500">
                <a:solidFill>
                  <a:srgbClr val="3A3838"/>
                </a:solidFill>
              </a:rPr>
              <a:t> and </a:t>
            </a:r>
            <a:r>
              <a:rPr b="1" i="1" lang="en-US" sz="2500">
                <a:solidFill>
                  <a:srgbClr val="3A3838"/>
                </a:solidFill>
              </a:rPr>
              <a:t>structural change</a:t>
            </a:r>
            <a:r>
              <a:rPr i="1" lang="en-US" sz="2500">
                <a:solidFill>
                  <a:srgbClr val="3A3838"/>
                </a:solidFill>
              </a:rPr>
              <a:t>.</a:t>
            </a:r>
            <a:r>
              <a:rPr lang="en-US" sz="2500">
                <a:solidFill>
                  <a:srgbClr val="3A3838"/>
                </a:solidFill>
              </a:rPr>
              <a:t> Currently (in 2024) Sweden, Finland and Singapore implemented more progressive compliance mechanism and higher fines, however given encoded company names via ID and assumed global practice, </a:t>
            </a:r>
            <a:r>
              <a:rPr b="1" i="1" lang="en-US" sz="2500">
                <a:solidFill>
                  <a:srgbClr val="3A3838"/>
                </a:solidFill>
              </a:rPr>
              <a:t>regulatory environment tied to the HQ country is assumed not meaningful </a:t>
            </a:r>
            <a:r>
              <a:rPr lang="en-US" sz="2500">
                <a:solidFill>
                  <a:srgbClr val="3A3838"/>
                </a:solidFill>
              </a:rPr>
              <a:t>hence excluded.</a:t>
            </a:r>
            <a:endParaRPr/>
          </a:p>
        </p:txBody>
      </p:sp>
      <p:pic>
        <p:nvPicPr>
          <p:cNvPr descr="Georgia Tech - Wikipedia" id="467" name="Google Shape;467;p3"/>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838200" y="406387"/>
            <a:ext cx="10515600" cy="10145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1 Forecasting Sustainability Metrics</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SPRINT 2 Modeling &amp; Addressing Key Questions</a:t>
            </a:r>
            <a:endParaRPr/>
          </a:p>
        </p:txBody>
      </p:sp>
      <p:sp>
        <p:nvSpPr>
          <p:cNvPr id="123" name="Google Shape;123;p29"/>
          <p:cNvSpPr txBox="1"/>
          <p:nvPr>
            <p:ph idx="1" type="body"/>
          </p:nvPr>
        </p:nvSpPr>
        <p:spPr>
          <a:xfrm>
            <a:off x="905933" y="1533956"/>
            <a:ext cx="3064933" cy="26193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Clr>
                <a:srgbClr val="3A3838"/>
              </a:buClr>
              <a:buSzPts val="1200"/>
              <a:buNone/>
            </a:pPr>
            <a:r>
              <a:rPr lang="en-US" sz="1200">
                <a:solidFill>
                  <a:srgbClr val="3A3838"/>
                </a:solidFill>
                <a:latin typeface="Calibri"/>
                <a:ea typeface="Calibri"/>
                <a:cs typeface="Calibri"/>
                <a:sym typeface="Calibri"/>
              </a:rPr>
              <a:t>What’s changed: </a:t>
            </a:r>
            <a:endParaRPr/>
          </a:p>
        </p:txBody>
      </p:sp>
      <p:pic>
        <p:nvPicPr>
          <p:cNvPr descr="Georgia Tech - Wikipedia" id="124" name="Google Shape;124;p29"/>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125" name="Google Shape;125;p29"/>
          <p:cNvSpPr/>
          <p:nvPr/>
        </p:nvSpPr>
        <p:spPr>
          <a:xfrm>
            <a:off x="905933" y="1841491"/>
            <a:ext cx="9965616" cy="1023630"/>
          </a:xfrm>
          <a:prstGeom prst="roundRect">
            <a:avLst>
              <a:gd fmla="val 16667" name="adj"/>
            </a:avLst>
          </a:prstGeom>
          <a:solidFill>
            <a:srgbClr val="FACF79">
              <a:alpha val="4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A3838"/>
                </a:solidFill>
                <a:latin typeface="Calibri"/>
                <a:ea typeface="Calibri"/>
                <a:cs typeface="Calibri"/>
                <a:sym typeface="Calibri"/>
              </a:rPr>
              <a:t>Sprint 1 </a:t>
            </a:r>
            <a:r>
              <a:rPr b="0" i="0" lang="en-US" sz="1400" u="none" cap="none" strike="noStrike">
                <a:solidFill>
                  <a:srgbClr val="595959"/>
                </a:solidFill>
                <a:latin typeface="Calibri"/>
                <a:ea typeface="Calibri"/>
                <a:cs typeface="Calibri"/>
                <a:sym typeface="Calibri"/>
              </a:rPr>
              <a:t>was focused on </a:t>
            </a:r>
            <a:r>
              <a:rPr b="1" i="1" lang="en-US" sz="1400" u="none" cap="none" strike="noStrike">
                <a:solidFill>
                  <a:srgbClr val="595959"/>
                </a:solidFill>
                <a:latin typeface="Calibri"/>
                <a:ea typeface="Calibri"/>
                <a:cs typeface="Calibri"/>
                <a:sym typeface="Calibri"/>
              </a:rPr>
              <a:t>establishing hypothesis </a:t>
            </a:r>
            <a:r>
              <a:rPr b="0" i="0" lang="en-US" sz="1400" u="none" cap="none" strike="noStrike">
                <a:solidFill>
                  <a:srgbClr val="595959"/>
                </a:solidFill>
                <a:latin typeface="Calibri"/>
                <a:ea typeface="Calibri"/>
                <a:cs typeface="Calibri"/>
                <a:sym typeface="Calibri"/>
              </a:rPr>
              <a:t>given literature reviews, </a:t>
            </a:r>
            <a:r>
              <a:rPr b="1" i="1" lang="en-US" sz="1400" u="none" cap="none" strike="noStrike">
                <a:solidFill>
                  <a:srgbClr val="595959"/>
                </a:solidFill>
                <a:latin typeface="Calibri"/>
                <a:ea typeface="Calibri"/>
                <a:cs typeface="Calibri"/>
                <a:sym typeface="Calibri"/>
              </a:rPr>
              <a:t>analyze the trend </a:t>
            </a:r>
            <a:r>
              <a:rPr b="0" i="0" lang="en-US" sz="1400" u="none" cap="none" strike="noStrike">
                <a:solidFill>
                  <a:srgbClr val="595959"/>
                </a:solidFill>
                <a:latin typeface="Calibri"/>
                <a:ea typeface="Calibri"/>
                <a:cs typeface="Calibri"/>
                <a:sym typeface="Calibri"/>
              </a:rPr>
              <a:t>amongst the </a:t>
            </a:r>
            <a:r>
              <a:rPr b="1" i="1" lang="en-US" sz="1400" u="none" cap="none" strike="noStrike">
                <a:solidFill>
                  <a:srgbClr val="595959"/>
                </a:solidFill>
                <a:latin typeface="Calibri"/>
                <a:ea typeface="Calibri"/>
                <a:cs typeface="Calibri"/>
                <a:sym typeface="Calibri"/>
              </a:rPr>
              <a:t>twelve-features</a:t>
            </a:r>
            <a:r>
              <a:rPr b="0" i="1" lang="en-US" sz="1400" u="none" cap="none" strike="noStrike">
                <a:solidFill>
                  <a:srgbClr val="595959"/>
                </a:solidFill>
                <a:latin typeface="Calibri"/>
                <a:ea typeface="Calibri"/>
                <a:cs typeface="Calibri"/>
                <a:sym typeface="Calibri"/>
              </a:rPr>
              <a:t>;</a:t>
            </a:r>
            <a:r>
              <a:rPr b="0" i="0" lang="en-US" sz="1400" u="none" cap="none" strike="noStrike">
                <a:solidFill>
                  <a:srgbClr val="595959"/>
                </a:solidFill>
                <a:latin typeface="Calibri"/>
                <a:ea typeface="Calibri"/>
                <a:cs typeface="Calibri"/>
                <a:sym typeface="Calibri"/>
              </a:rPr>
              <a:t> industries, countries, organization commitments, and its </a:t>
            </a:r>
            <a:r>
              <a:rPr b="1" i="1" lang="en-US" sz="1400" u="none" cap="none" strike="noStrike">
                <a:solidFill>
                  <a:srgbClr val="595959"/>
                </a:solidFill>
                <a:latin typeface="Calibri"/>
                <a:ea typeface="Calibri"/>
                <a:cs typeface="Calibri"/>
                <a:sym typeface="Calibri"/>
              </a:rPr>
              <a:t>impact on the sustainability trajectory</a:t>
            </a:r>
            <a:r>
              <a:rPr b="0" i="1" lang="en-US" sz="1400" u="none" cap="none" strike="noStrike">
                <a:solidFill>
                  <a:srgbClr val="595959"/>
                </a:solidFill>
                <a:latin typeface="Calibri"/>
                <a:ea typeface="Calibri"/>
                <a:cs typeface="Calibri"/>
                <a:sym typeface="Calibri"/>
              </a:rPr>
              <a:t> </a:t>
            </a:r>
            <a:r>
              <a:rPr b="0" i="0" lang="en-US" sz="1400" u="none" cap="none" strike="noStrike">
                <a:solidFill>
                  <a:srgbClr val="595959"/>
                </a:solidFill>
                <a:latin typeface="Calibri"/>
                <a:ea typeface="Calibri"/>
                <a:cs typeface="Calibri"/>
                <a:sym typeface="Calibri"/>
              </a:rPr>
              <a:t>using </a:t>
            </a:r>
            <a:r>
              <a:rPr b="1" i="1" lang="en-US" sz="1400" u="none" cap="none" strike="noStrike">
                <a:solidFill>
                  <a:srgbClr val="595959"/>
                </a:solidFill>
                <a:latin typeface="Calibri"/>
                <a:ea typeface="Calibri"/>
                <a:cs typeface="Calibri"/>
                <a:sym typeface="Calibri"/>
              </a:rPr>
              <a:t>univariate forecasting models</a:t>
            </a:r>
            <a:r>
              <a:rPr b="0" i="0" lang="en-US" sz="1400" u="none" cap="none" strike="noStrike">
                <a:solidFill>
                  <a:srgbClr val="595959"/>
                </a:solidFill>
                <a:latin typeface="Calibri"/>
                <a:ea typeface="Calibri"/>
                <a:cs typeface="Calibri"/>
                <a:sym typeface="Calibri"/>
              </a:rPr>
              <a:t>, identify potential </a:t>
            </a:r>
            <a:r>
              <a:rPr b="1" i="1" lang="en-US" sz="1400" u="none" cap="none" strike="noStrike">
                <a:solidFill>
                  <a:srgbClr val="595959"/>
                </a:solidFill>
                <a:latin typeface="Calibri"/>
                <a:ea typeface="Calibri"/>
                <a:cs typeface="Calibri"/>
                <a:sym typeface="Calibri"/>
              </a:rPr>
              <a:t>recharacterization of the features </a:t>
            </a:r>
            <a:r>
              <a:rPr b="0" i="0" lang="en-US" sz="1400" u="none" cap="none" strike="noStrike">
                <a:solidFill>
                  <a:srgbClr val="595959"/>
                </a:solidFill>
                <a:latin typeface="Calibri"/>
                <a:ea typeface="Calibri"/>
                <a:cs typeface="Calibri"/>
                <a:sym typeface="Calibri"/>
              </a:rPr>
              <a:t>to reduce sparse-matrix driven by categorical features (e.g. country=57, industry=155).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A3838"/>
              </a:solidFill>
              <a:latin typeface="Calibri"/>
              <a:ea typeface="Calibri"/>
              <a:cs typeface="Calibri"/>
              <a:sym typeface="Calibri"/>
            </a:endParaRPr>
          </a:p>
        </p:txBody>
      </p:sp>
      <p:sp>
        <p:nvSpPr>
          <p:cNvPr id="126" name="Google Shape;126;p29"/>
          <p:cNvSpPr/>
          <p:nvPr/>
        </p:nvSpPr>
        <p:spPr>
          <a:xfrm>
            <a:off x="905933" y="3015924"/>
            <a:ext cx="9965616" cy="1014582"/>
          </a:xfrm>
          <a:prstGeom prst="roundRect">
            <a:avLst>
              <a:gd fmla="val 16667" name="adj"/>
            </a:avLst>
          </a:prstGeom>
          <a:solidFill>
            <a:srgbClr val="A9E7CC">
              <a:alpha val="4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A3838"/>
                </a:solidFill>
                <a:latin typeface="Calibri"/>
                <a:ea typeface="Calibri"/>
                <a:cs typeface="Calibri"/>
                <a:sym typeface="Calibri"/>
              </a:rPr>
              <a:t>Sprint 2 </a:t>
            </a:r>
            <a:r>
              <a:rPr b="0" i="0" lang="en-US" sz="1400" u="none" cap="none" strike="noStrike">
                <a:solidFill>
                  <a:srgbClr val="595959"/>
                </a:solidFill>
                <a:latin typeface="Calibri"/>
                <a:ea typeface="Calibri"/>
                <a:cs typeface="Calibri"/>
                <a:sym typeface="Calibri"/>
              </a:rPr>
              <a:t>takes </a:t>
            </a:r>
            <a:r>
              <a:rPr b="1" i="1" lang="en-US" sz="1400" u="none" cap="none" strike="noStrike">
                <a:solidFill>
                  <a:srgbClr val="595959"/>
                </a:solidFill>
                <a:latin typeface="Calibri"/>
                <a:ea typeface="Calibri"/>
                <a:cs typeface="Calibri"/>
                <a:sym typeface="Calibri"/>
              </a:rPr>
              <a:t>both univariate and multivariate forecasting </a:t>
            </a:r>
            <a:r>
              <a:rPr b="0" i="0" lang="en-US" sz="1400" u="none" cap="none" strike="noStrike">
                <a:solidFill>
                  <a:srgbClr val="595959"/>
                </a:solidFill>
                <a:latin typeface="Calibri"/>
                <a:ea typeface="Calibri"/>
                <a:cs typeface="Calibri"/>
                <a:sym typeface="Calibri"/>
              </a:rPr>
              <a:t>approach given the correlation matrix and feature selection to </a:t>
            </a:r>
            <a:r>
              <a:rPr b="1" i="1" lang="en-US" sz="1400" u="none" cap="none" strike="noStrike">
                <a:solidFill>
                  <a:srgbClr val="595959"/>
                </a:solidFill>
                <a:latin typeface="Calibri"/>
                <a:ea typeface="Calibri"/>
                <a:cs typeface="Calibri"/>
                <a:sym typeface="Calibri"/>
              </a:rPr>
              <a:t>train the prediction model </a:t>
            </a:r>
            <a:r>
              <a:rPr b="0" i="0" lang="en-US" sz="1400" u="none" cap="none" strike="noStrike">
                <a:solidFill>
                  <a:srgbClr val="595959"/>
                </a:solidFill>
                <a:latin typeface="Calibri"/>
                <a:ea typeface="Calibri"/>
                <a:cs typeface="Calibri"/>
                <a:sym typeface="Calibri"/>
              </a:rPr>
              <a:t>to suggest possible future sustainability </a:t>
            </a:r>
            <a:r>
              <a:rPr b="1" i="1" lang="en-US" sz="1400" u="none" cap="none" strike="noStrike">
                <a:solidFill>
                  <a:srgbClr val="595959"/>
                </a:solidFill>
                <a:latin typeface="Calibri"/>
                <a:ea typeface="Calibri"/>
                <a:cs typeface="Calibri"/>
                <a:sym typeface="Calibri"/>
              </a:rPr>
              <a:t>outcome of the company on YoY</a:t>
            </a:r>
            <a:r>
              <a:rPr b="0" i="0" lang="en-US" sz="1400" u="none" cap="none" strike="noStrike">
                <a:solidFill>
                  <a:srgbClr val="595959"/>
                </a:solidFill>
                <a:latin typeface="Calibri"/>
                <a:ea typeface="Calibri"/>
                <a:cs typeface="Calibri"/>
                <a:sym typeface="Calibri"/>
              </a:rPr>
              <a:t> basis provide insights to investors and stakeholders. The results could serve as an </a:t>
            </a:r>
            <a:r>
              <a:rPr b="1" i="1" lang="en-US" sz="1400" u="none" cap="none" strike="noStrike">
                <a:solidFill>
                  <a:srgbClr val="595959"/>
                </a:solidFill>
                <a:latin typeface="Calibri"/>
                <a:ea typeface="Calibri"/>
                <a:cs typeface="Calibri"/>
                <a:sym typeface="Calibri"/>
              </a:rPr>
              <a:t>indicator for the company’s operational efficiency, industry trend and challenges</a:t>
            </a:r>
            <a:r>
              <a:rPr b="0" i="0" lang="en-US" sz="1400" u="none" cap="none" strike="noStrike">
                <a:solidFill>
                  <a:srgbClr val="595959"/>
                </a:solidFill>
                <a:latin typeface="Calibri"/>
                <a:ea typeface="Calibri"/>
                <a:cs typeface="Calibri"/>
                <a:sym typeface="Calibri"/>
              </a:rPr>
              <a:t> that carbon intensive vs services industry face and rigor needed in the regulation </a:t>
            </a:r>
            <a:r>
              <a:rPr b="1" i="1" lang="en-US" sz="1400" u="none" cap="none" strike="noStrike">
                <a:solidFill>
                  <a:srgbClr val="595959"/>
                </a:solidFill>
                <a:latin typeface="Calibri"/>
                <a:ea typeface="Calibri"/>
                <a:cs typeface="Calibri"/>
                <a:sym typeface="Calibri"/>
              </a:rPr>
              <a:t>to reduce the emission at an absolute level</a:t>
            </a:r>
            <a:r>
              <a:rPr b="0" i="0" lang="en-US" sz="1400" u="none" cap="none" strike="noStrike">
                <a:solidFill>
                  <a:srgbClr val="595959"/>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p29"/>
          <p:cNvSpPr/>
          <p:nvPr/>
        </p:nvSpPr>
        <p:spPr>
          <a:xfrm>
            <a:off x="905933" y="4181309"/>
            <a:ext cx="9965616" cy="2036767"/>
          </a:xfrm>
          <a:prstGeom prst="roundRect">
            <a:avLst>
              <a:gd fmla="val 16667" name="adj"/>
            </a:avLst>
          </a:prstGeom>
          <a:solidFill>
            <a:schemeClr val="accent3">
              <a:alpha val="4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A3838"/>
                </a:solidFill>
                <a:latin typeface="Calibri"/>
                <a:ea typeface="Calibri"/>
                <a:cs typeface="Calibri"/>
                <a:sym typeface="Calibri"/>
              </a:rPr>
              <a:t>Addressing key question: </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How do </a:t>
            </a:r>
            <a:r>
              <a:rPr b="1" i="0" lang="en-US" sz="1200" u="none" cap="none" strike="noStrike">
                <a:solidFill>
                  <a:srgbClr val="3A3838"/>
                </a:solidFill>
                <a:latin typeface="Calibri"/>
                <a:ea typeface="Calibri"/>
                <a:cs typeface="Calibri"/>
                <a:sym typeface="Calibri"/>
              </a:rPr>
              <a:t>different forecasting model perform </a:t>
            </a:r>
            <a:r>
              <a:rPr b="0" i="0" lang="en-US" sz="1200" u="none" cap="none" strike="noStrike">
                <a:solidFill>
                  <a:srgbClr val="3A3838"/>
                </a:solidFill>
                <a:latin typeface="Calibri"/>
                <a:ea typeface="Calibri"/>
                <a:cs typeface="Calibri"/>
                <a:sym typeface="Calibri"/>
              </a:rPr>
              <a:t>in capturing the dynamic nature of sustainability over time? (page 5-18)</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What are </a:t>
            </a:r>
            <a:r>
              <a:rPr b="1" i="0" lang="en-US" sz="1200" u="none" cap="none" strike="noStrike">
                <a:solidFill>
                  <a:srgbClr val="3A3838"/>
                </a:solidFill>
                <a:latin typeface="Calibri"/>
                <a:ea typeface="Calibri"/>
                <a:cs typeface="Calibri"/>
                <a:sym typeface="Calibri"/>
              </a:rPr>
              <a:t>the key drivers and factors influencing </a:t>
            </a:r>
            <a:r>
              <a:rPr b="0" i="0" lang="en-US" sz="1200" u="none" cap="none" strike="noStrike">
                <a:solidFill>
                  <a:srgbClr val="3A3838"/>
                </a:solidFill>
                <a:latin typeface="Calibri"/>
                <a:ea typeface="Calibri"/>
                <a:cs typeface="Calibri"/>
                <a:sym typeface="Calibri"/>
              </a:rPr>
              <a:t>the variability of sustainability indicators over time? (page </a:t>
            </a:r>
            <a:r>
              <a:rPr lang="en-US" sz="1200">
                <a:solidFill>
                  <a:srgbClr val="3A3838"/>
                </a:solidFill>
                <a:latin typeface="Calibri"/>
                <a:ea typeface="Calibri"/>
                <a:cs typeface="Calibri"/>
                <a:sym typeface="Calibri"/>
              </a:rPr>
              <a:t>19-20</a:t>
            </a:r>
            <a:r>
              <a:rPr b="0" i="0" lang="en-US" sz="1200" u="none" cap="none" strike="noStrike">
                <a:solidFill>
                  <a:srgbClr val="3A3838"/>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Do organization with </a:t>
            </a:r>
            <a:r>
              <a:rPr b="1" i="0" lang="en-US" sz="1200" u="none" cap="none" strike="noStrike">
                <a:solidFill>
                  <a:srgbClr val="3A3838"/>
                </a:solidFill>
                <a:latin typeface="Calibri"/>
                <a:ea typeface="Calibri"/>
                <a:cs typeface="Calibri"/>
                <a:sym typeface="Calibri"/>
              </a:rPr>
              <a:t>explicit commitment</a:t>
            </a:r>
            <a:r>
              <a:rPr b="0" i="0" lang="en-US" sz="1200" u="none" cap="none" strike="noStrike">
                <a:solidFill>
                  <a:srgbClr val="3A3838"/>
                </a:solidFill>
                <a:latin typeface="Calibri"/>
                <a:ea typeface="Calibri"/>
                <a:cs typeface="Calibri"/>
                <a:sym typeface="Calibri"/>
              </a:rPr>
              <a:t> towards achieving global net zero emission, or target to reduce CO2 emissions, </a:t>
            </a:r>
            <a:r>
              <a:rPr b="1" i="0" lang="en-US" sz="1200" u="none" cap="none" strike="noStrike">
                <a:solidFill>
                  <a:srgbClr val="3A3838"/>
                </a:solidFill>
                <a:latin typeface="Calibri"/>
                <a:ea typeface="Calibri"/>
                <a:cs typeface="Calibri"/>
                <a:sym typeface="Calibri"/>
              </a:rPr>
              <a:t>differ in their forecasted sustainability trajectories </a:t>
            </a:r>
            <a:r>
              <a:rPr b="0" i="0" lang="en-US" sz="1200" u="none" cap="none" strike="noStrike">
                <a:solidFill>
                  <a:srgbClr val="3A3838"/>
                </a:solidFill>
                <a:latin typeface="Calibri"/>
                <a:ea typeface="Calibri"/>
                <a:cs typeface="Calibri"/>
                <a:sym typeface="Calibri"/>
              </a:rPr>
              <a:t>with respect to those without such commitment? (page </a:t>
            </a:r>
            <a:r>
              <a:rPr lang="en-US" sz="1200">
                <a:solidFill>
                  <a:srgbClr val="3A3838"/>
                </a:solidFill>
                <a:latin typeface="Calibri"/>
                <a:ea typeface="Calibri"/>
                <a:cs typeface="Calibri"/>
                <a:sym typeface="Calibri"/>
              </a:rPr>
              <a:t>21</a:t>
            </a:r>
            <a:r>
              <a:rPr b="0" i="0" lang="en-US" sz="1200" u="none" cap="none" strike="noStrike">
                <a:solidFill>
                  <a:srgbClr val="3A3838"/>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What are the </a:t>
            </a:r>
            <a:r>
              <a:rPr b="1" i="0" lang="en-US" sz="1200" u="none" cap="none" strike="noStrike">
                <a:solidFill>
                  <a:srgbClr val="3A3838"/>
                </a:solidFill>
                <a:latin typeface="Calibri"/>
                <a:ea typeface="Calibri"/>
                <a:cs typeface="Calibri"/>
                <a:sym typeface="Calibri"/>
              </a:rPr>
              <a:t>challenges associated with relying on forecasting techniques </a:t>
            </a:r>
            <a:r>
              <a:rPr b="0" i="0" lang="en-US" sz="1200" u="none" cap="none" strike="noStrike">
                <a:solidFill>
                  <a:srgbClr val="3A3838"/>
                </a:solidFill>
                <a:latin typeface="Calibri"/>
                <a:ea typeface="Calibri"/>
                <a:cs typeface="Calibri"/>
                <a:sym typeface="Calibri"/>
              </a:rPr>
              <a:t>to predict the future sustainability performance of companies? (page 22)</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How would the model perform when </a:t>
            </a:r>
            <a:r>
              <a:rPr b="1" i="0" lang="en-US" sz="1200" u="none" cap="none" strike="noStrike">
                <a:solidFill>
                  <a:srgbClr val="3A3838"/>
                </a:solidFill>
                <a:latin typeface="Calibri"/>
                <a:ea typeface="Calibri"/>
                <a:cs typeface="Calibri"/>
                <a:sym typeface="Calibri"/>
              </a:rPr>
              <a:t>limited historical data</a:t>
            </a:r>
            <a:r>
              <a:rPr b="0" i="0" lang="en-US" sz="1200" u="none" cap="none" strike="noStrike">
                <a:solidFill>
                  <a:srgbClr val="3A3838"/>
                </a:solidFill>
                <a:latin typeface="Calibri"/>
                <a:ea typeface="Calibri"/>
                <a:cs typeface="Calibri"/>
                <a:sym typeface="Calibri"/>
              </a:rPr>
              <a:t> is available for a given company and what is the </a:t>
            </a:r>
            <a:r>
              <a:rPr b="1" i="0" lang="en-US" sz="1200" u="none" cap="none" strike="noStrike">
                <a:solidFill>
                  <a:srgbClr val="3A3838"/>
                </a:solidFill>
                <a:latin typeface="Calibri"/>
                <a:ea typeface="Calibri"/>
                <a:cs typeface="Calibri"/>
                <a:sym typeface="Calibri"/>
              </a:rPr>
              <a:t>minimal historical depth required </a:t>
            </a:r>
            <a:r>
              <a:rPr b="0" i="0" lang="en-US" sz="1200" u="none" cap="none" strike="noStrike">
                <a:solidFill>
                  <a:srgbClr val="3A3838"/>
                </a:solidFill>
                <a:latin typeface="Calibri"/>
                <a:ea typeface="Calibri"/>
                <a:cs typeface="Calibri"/>
                <a:sym typeface="Calibri"/>
              </a:rPr>
              <a:t>to apply any meaningful forecasting technique? (page 22)</a:t>
            </a:r>
            <a:endParaRPr/>
          </a:p>
          <a:p>
            <a:pPr indent="-342900" lvl="0" marL="342900" marR="0" rtl="0" algn="l">
              <a:lnSpc>
                <a:spcPct val="100000"/>
              </a:lnSpc>
              <a:spcBef>
                <a:spcPts val="0"/>
              </a:spcBef>
              <a:spcAft>
                <a:spcPts val="0"/>
              </a:spcAft>
              <a:buClr>
                <a:srgbClr val="000000"/>
              </a:buClr>
              <a:buSzPts val="1200"/>
              <a:buFont typeface="Arial"/>
              <a:buAutoNum type="arabicParenR"/>
            </a:pPr>
            <a:r>
              <a:rPr b="0" i="0" lang="en-US" sz="1200" u="none" cap="none" strike="noStrike">
                <a:solidFill>
                  <a:srgbClr val="3A3838"/>
                </a:solidFill>
                <a:latin typeface="Calibri"/>
                <a:ea typeface="Calibri"/>
                <a:cs typeface="Calibri"/>
                <a:sym typeface="Calibri"/>
              </a:rPr>
              <a:t>How do you anticipate that the </a:t>
            </a:r>
            <a:r>
              <a:rPr b="1" i="0" lang="en-US" sz="1200" u="none" cap="none" strike="noStrike">
                <a:solidFill>
                  <a:srgbClr val="3A3838"/>
                </a:solidFill>
                <a:latin typeface="Calibri"/>
                <a:ea typeface="Calibri"/>
                <a:cs typeface="Calibri"/>
                <a:sym typeface="Calibri"/>
              </a:rPr>
              <a:t>integration of the forecasting technique </a:t>
            </a:r>
            <a:r>
              <a:rPr b="0" i="0" lang="en-US" sz="1200" u="none" cap="none" strike="noStrike">
                <a:solidFill>
                  <a:srgbClr val="3A3838"/>
                </a:solidFill>
                <a:latin typeface="Calibri"/>
                <a:ea typeface="Calibri"/>
                <a:cs typeface="Calibri"/>
                <a:sym typeface="Calibri"/>
              </a:rPr>
              <a:t>could contribute to providing investors and stakeholders with </a:t>
            </a:r>
            <a:r>
              <a:rPr b="1" i="0" lang="en-US" sz="1200" u="none" cap="none" strike="noStrike">
                <a:solidFill>
                  <a:srgbClr val="3A3838"/>
                </a:solidFill>
                <a:latin typeface="Calibri"/>
                <a:ea typeface="Calibri"/>
                <a:cs typeface="Calibri"/>
                <a:sym typeface="Calibri"/>
              </a:rPr>
              <a:t>actions insights</a:t>
            </a:r>
            <a:r>
              <a:rPr b="0" i="0" lang="en-US" sz="1200" u="none" cap="none" strike="noStrike">
                <a:solidFill>
                  <a:srgbClr val="3A3838"/>
                </a:solidFill>
                <a:latin typeface="Calibri"/>
                <a:ea typeface="Calibri"/>
                <a:cs typeface="Calibri"/>
                <a:sym typeface="Calibri"/>
              </a:rPr>
              <a:t> regarding the future sustainability performance of companies? Is there any literature regarding this relationship? (page 22)</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ph type="title"/>
          </p:nvPr>
        </p:nvSpPr>
        <p:spPr>
          <a:xfrm>
            <a:off x="838200" y="3365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2 Exploratory Data Analysis: Additional Findings</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Impact of ‘fillna’ &amp; outlier removal in the feature correlation and forecasting results</a:t>
            </a:r>
            <a:endParaRPr/>
          </a:p>
        </p:txBody>
      </p:sp>
      <p:pic>
        <p:nvPicPr>
          <p:cNvPr descr="Georgia Tech - Wikipedia" id="134" name="Google Shape;134;p31"/>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135" name="Google Shape;135;p31"/>
          <p:cNvSpPr txBox="1"/>
          <p:nvPr/>
        </p:nvSpPr>
        <p:spPr>
          <a:xfrm>
            <a:off x="838200" y="1676882"/>
            <a:ext cx="882395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Overall correlation value increased (highest value from 0.23 to 0.51) with more distinct relationships.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Outlier and filling in the null values have help align with literature reviews where: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More companies are getting their </a:t>
            </a:r>
            <a:r>
              <a:rPr b="1" i="1" lang="en-US" sz="1400" u="none" cap="none" strike="noStrike">
                <a:solidFill>
                  <a:schemeClr val="accent6"/>
                </a:solidFill>
                <a:latin typeface="Calibri"/>
                <a:ea typeface="Calibri"/>
                <a:cs typeface="Calibri"/>
                <a:sym typeface="Calibri"/>
              </a:rPr>
              <a:t>Direct Emissions verified by third party</a:t>
            </a:r>
            <a:r>
              <a:rPr b="0" i="0" lang="en-US" sz="1400" u="none" cap="none" strike="noStrike">
                <a:solidFill>
                  <a:srgbClr val="000000"/>
                </a:solidFill>
                <a:latin typeface="Calibri"/>
                <a:ea typeface="Calibri"/>
                <a:cs typeface="Calibri"/>
                <a:sym typeface="Calibri"/>
              </a:rPr>
              <a:t> for transparency and accuracy YoY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1" lang="en-US" sz="1400" u="none" cap="none" strike="noStrike">
                <a:solidFill>
                  <a:schemeClr val="accent6"/>
                </a:solidFill>
                <a:latin typeface="Calibri"/>
                <a:ea typeface="Calibri"/>
                <a:cs typeface="Calibri"/>
                <a:sym typeface="Calibri"/>
              </a:rPr>
              <a:t>Net Zero Statement</a:t>
            </a:r>
            <a:r>
              <a:rPr b="1" i="0" lang="en-US" sz="1400" u="none" cap="none" strike="noStrike">
                <a:solidFill>
                  <a:srgbClr val="000000"/>
                </a:solidFill>
                <a:latin typeface="Calibri"/>
                <a:ea typeface="Calibri"/>
                <a:cs typeface="Calibri"/>
                <a:sym typeface="Calibri"/>
              </a:rPr>
              <a:t> </a:t>
            </a:r>
            <a:r>
              <a:rPr b="0" i="0" lang="en-US" sz="1400" u="none" cap="none" strike="noStrike">
                <a:solidFill>
                  <a:srgbClr val="000000"/>
                </a:solidFill>
                <a:latin typeface="Calibri"/>
                <a:ea typeface="Calibri"/>
                <a:cs typeface="Calibri"/>
                <a:sym typeface="Calibri"/>
              </a:rPr>
              <a:t>and </a:t>
            </a:r>
            <a:r>
              <a:rPr b="1" i="1" lang="en-US" sz="1400" u="none" cap="none" strike="noStrike">
                <a:solidFill>
                  <a:schemeClr val="accent6"/>
                </a:solidFill>
                <a:latin typeface="Calibri"/>
                <a:ea typeface="Calibri"/>
                <a:cs typeface="Calibri"/>
                <a:sym typeface="Calibri"/>
              </a:rPr>
              <a:t>SBTi commitment </a:t>
            </a:r>
            <a:r>
              <a:rPr b="0" i="0" lang="en-US" sz="1400" u="none" cap="none" strike="noStrike">
                <a:solidFill>
                  <a:srgbClr val="000000"/>
                </a:solidFill>
                <a:latin typeface="Calibri"/>
                <a:ea typeface="Calibri"/>
                <a:cs typeface="Calibri"/>
                <a:sym typeface="Calibri"/>
              </a:rPr>
              <a:t>goes hand in hand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However impact of </a:t>
            </a:r>
            <a:r>
              <a:rPr b="1" i="1" lang="en-US" sz="1400" u="none" cap="none" strike="noStrike">
                <a:solidFill>
                  <a:schemeClr val="accent2"/>
                </a:solidFill>
                <a:latin typeface="Calibri"/>
                <a:ea typeface="Calibri"/>
                <a:cs typeface="Calibri"/>
                <a:sym typeface="Calibri"/>
              </a:rPr>
              <a:t>SBTi driven emission reduction is not clear</a:t>
            </a:r>
            <a:endParaRPr b="0" i="0" sz="1400" u="none" cap="none" strike="noStrike">
              <a:solidFill>
                <a:srgbClr val="000000"/>
              </a:solidFill>
              <a:latin typeface="Arial"/>
              <a:ea typeface="Arial"/>
              <a:cs typeface="Arial"/>
              <a:sym typeface="Arial"/>
            </a:endParaRPr>
          </a:p>
        </p:txBody>
      </p:sp>
      <p:grpSp>
        <p:nvGrpSpPr>
          <p:cNvPr id="136" name="Google Shape;136;p31"/>
          <p:cNvGrpSpPr/>
          <p:nvPr/>
        </p:nvGrpSpPr>
        <p:grpSpPr>
          <a:xfrm>
            <a:off x="7429143" y="3000591"/>
            <a:ext cx="3665762" cy="3273285"/>
            <a:chOff x="6312853" y="3174841"/>
            <a:chExt cx="3657600" cy="3360940"/>
          </a:xfrm>
        </p:grpSpPr>
        <p:pic>
          <p:nvPicPr>
            <p:cNvPr id="137" name="Google Shape;137;p31"/>
            <p:cNvPicPr preferRelativeResize="0"/>
            <p:nvPr/>
          </p:nvPicPr>
          <p:blipFill rotWithShape="1">
            <a:blip r:embed="rId4">
              <a:alphaModFix/>
            </a:blip>
            <a:srcRect b="1" l="0" r="0" t="-99"/>
            <a:stretch/>
          </p:blipFill>
          <p:spPr>
            <a:xfrm>
              <a:off x="6312853" y="3174841"/>
              <a:ext cx="3657600" cy="3360940"/>
            </a:xfrm>
            <a:prstGeom prst="rect">
              <a:avLst/>
            </a:prstGeom>
            <a:noFill/>
            <a:ln cap="flat" cmpd="sng" w="9525">
              <a:solidFill>
                <a:srgbClr val="002060"/>
              </a:solidFill>
              <a:prstDash val="solid"/>
              <a:round/>
              <a:headEnd len="sm" w="sm" type="none"/>
              <a:tailEnd len="sm" w="sm" type="none"/>
            </a:ln>
          </p:spPr>
        </p:pic>
        <p:sp>
          <p:nvSpPr>
            <p:cNvPr id="138" name="Google Shape;138;p31"/>
            <p:cNvSpPr/>
            <p:nvPr/>
          </p:nvSpPr>
          <p:spPr>
            <a:xfrm>
              <a:off x="7096897" y="4373880"/>
              <a:ext cx="274945" cy="277001"/>
            </a:xfrm>
            <a:prstGeom prst="rect">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31"/>
            <p:cNvSpPr/>
            <p:nvPr/>
          </p:nvSpPr>
          <p:spPr>
            <a:xfrm>
              <a:off x="8999220" y="5471160"/>
              <a:ext cx="274945" cy="277001"/>
            </a:xfrm>
            <a:prstGeom prst="rect">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31"/>
            <p:cNvSpPr/>
            <p:nvPr/>
          </p:nvSpPr>
          <p:spPr>
            <a:xfrm>
              <a:off x="7373726" y="5193792"/>
              <a:ext cx="274945" cy="277001"/>
            </a:xfrm>
            <a:prstGeom prst="rect">
              <a:avLst/>
            </a:prstGeom>
            <a:no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1" name="Google Shape;141;p31"/>
          <p:cNvSpPr txBox="1"/>
          <p:nvPr/>
        </p:nvSpPr>
        <p:spPr>
          <a:xfrm>
            <a:off x="7429143" y="6328502"/>
            <a:ext cx="3723540"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Figure 6. </a:t>
            </a:r>
            <a:r>
              <a:rPr b="0" i="1" lang="en-US" sz="1000" u="none" cap="none" strike="noStrike">
                <a:solidFill>
                  <a:srgbClr val="000000"/>
                </a:solidFill>
                <a:latin typeface="Arial"/>
                <a:ea typeface="Arial"/>
                <a:cs typeface="Arial"/>
                <a:sym typeface="Arial"/>
              </a:rPr>
              <a:t>Correlation Heatmap, df3=fllna &amp; outlier removal</a:t>
            </a:r>
            <a:endParaRPr b="0" i="0" sz="1400" u="none" cap="none" strike="noStrike">
              <a:solidFill>
                <a:srgbClr val="000000"/>
              </a:solidFill>
              <a:latin typeface="Arial"/>
              <a:ea typeface="Arial"/>
              <a:cs typeface="Arial"/>
              <a:sym typeface="Arial"/>
            </a:endParaRPr>
          </a:p>
        </p:txBody>
      </p:sp>
      <p:sp>
        <p:nvSpPr>
          <p:cNvPr id="142" name="Google Shape;142;p31"/>
          <p:cNvSpPr txBox="1"/>
          <p:nvPr/>
        </p:nvSpPr>
        <p:spPr>
          <a:xfrm>
            <a:off x="11353800" y="209300"/>
            <a:ext cx="642300" cy="3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Lee</a:t>
            </a:r>
            <a:endParaRPr b="0" i="0" sz="1200" u="none" cap="none" strike="noStrike">
              <a:solidFill>
                <a:schemeClr val="dk1"/>
              </a:solidFill>
              <a:latin typeface="Calibri"/>
              <a:ea typeface="Calibri"/>
              <a:cs typeface="Calibri"/>
              <a:sym typeface="Calibri"/>
            </a:endParaRPr>
          </a:p>
        </p:txBody>
      </p:sp>
      <p:grpSp>
        <p:nvGrpSpPr>
          <p:cNvPr id="143" name="Google Shape;143;p31"/>
          <p:cNvGrpSpPr/>
          <p:nvPr/>
        </p:nvGrpSpPr>
        <p:grpSpPr>
          <a:xfrm>
            <a:off x="909367" y="3319401"/>
            <a:ext cx="3371365" cy="2660525"/>
            <a:chOff x="521265" y="2975687"/>
            <a:chExt cx="4248266" cy="3201769"/>
          </a:xfrm>
        </p:grpSpPr>
        <p:pic>
          <p:nvPicPr>
            <p:cNvPr id="144" name="Google Shape;144;p31"/>
            <p:cNvPicPr preferRelativeResize="0"/>
            <p:nvPr/>
          </p:nvPicPr>
          <p:blipFill rotWithShape="1">
            <a:blip r:embed="rId5">
              <a:alphaModFix/>
            </a:blip>
            <a:srcRect b="0" l="0" r="0" t="49880"/>
            <a:stretch/>
          </p:blipFill>
          <p:spPr>
            <a:xfrm>
              <a:off x="838200" y="2975687"/>
              <a:ext cx="3886046" cy="1386839"/>
            </a:xfrm>
            <a:prstGeom prst="rect">
              <a:avLst/>
            </a:prstGeom>
            <a:noFill/>
            <a:ln>
              <a:noFill/>
            </a:ln>
          </p:spPr>
        </p:pic>
        <p:sp>
          <p:nvSpPr>
            <p:cNvPr id="145" name="Google Shape;145;p31"/>
            <p:cNvSpPr txBox="1"/>
            <p:nvPr/>
          </p:nvSpPr>
          <p:spPr>
            <a:xfrm>
              <a:off x="883992" y="5920164"/>
              <a:ext cx="3885539" cy="2572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Figure 4 ‘Outlier’ removal</a:t>
              </a:r>
              <a:endParaRPr b="0" i="0" sz="1400" u="none" cap="none" strike="noStrike">
                <a:solidFill>
                  <a:srgbClr val="000000"/>
                </a:solidFill>
                <a:latin typeface="Arial"/>
                <a:ea typeface="Arial"/>
                <a:cs typeface="Arial"/>
                <a:sym typeface="Arial"/>
              </a:endParaRPr>
            </a:p>
          </p:txBody>
        </p:sp>
        <p:pic>
          <p:nvPicPr>
            <p:cNvPr id="146" name="Google Shape;146;p31"/>
            <p:cNvPicPr preferRelativeResize="0"/>
            <p:nvPr/>
          </p:nvPicPr>
          <p:blipFill rotWithShape="1">
            <a:blip r:embed="rId6">
              <a:alphaModFix/>
            </a:blip>
            <a:srcRect b="0" l="0" r="0" t="50154"/>
            <a:stretch/>
          </p:blipFill>
          <p:spPr>
            <a:xfrm>
              <a:off x="838200" y="4513019"/>
              <a:ext cx="3885539" cy="1407146"/>
            </a:xfrm>
            <a:prstGeom prst="rect">
              <a:avLst/>
            </a:prstGeom>
            <a:noFill/>
            <a:ln>
              <a:noFill/>
            </a:ln>
          </p:spPr>
        </p:pic>
        <p:sp>
          <p:nvSpPr>
            <p:cNvPr id="147" name="Google Shape;147;p31"/>
            <p:cNvSpPr txBox="1"/>
            <p:nvPr/>
          </p:nvSpPr>
          <p:spPr>
            <a:xfrm rot="-5400000">
              <a:off x="193795" y="3336792"/>
              <a:ext cx="1067211" cy="3953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2"/>
                  </a:solidFill>
                  <a:latin typeface="Calibri"/>
                  <a:ea typeface="Calibri"/>
                  <a:cs typeface="Calibri"/>
                  <a:sym typeface="Calibri"/>
                </a:rPr>
                <a:t>BEFORE</a:t>
              </a:r>
              <a:endParaRPr b="0" i="0" sz="1400" u="none" cap="none" strike="noStrike">
                <a:solidFill>
                  <a:srgbClr val="000000"/>
                </a:solidFill>
                <a:latin typeface="Arial"/>
                <a:ea typeface="Arial"/>
                <a:cs typeface="Arial"/>
                <a:sym typeface="Arial"/>
              </a:endParaRPr>
            </a:p>
          </p:txBody>
        </p:sp>
        <p:sp>
          <p:nvSpPr>
            <p:cNvPr id="148" name="Google Shape;148;p31"/>
            <p:cNvSpPr txBox="1"/>
            <p:nvPr/>
          </p:nvSpPr>
          <p:spPr>
            <a:xfrm rot="-5400000">
              <a:off x="295977" y="4833728"/>
              <a:ext cx="845879" cy="3953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2"/>
                  </a:solidFill>
                  <a:latin typeface="Calibri"/>
                  <a:ea typeface="Calibri"/>
                  <a:cs typeface="Calibri"/>
                  <a:sym typeface="Calibri"/>
                </a:rPr>
                <a:t>AFTER</a:t>
              </a:r>
              <a:endParaRPr b="0" i="0" sz="1400" u="none" cap="none" strike="noStrike">
                <a:solidFill>
                  <a:srgbClr val="000000"/>
                </a:solidFill>
                <a:latin typeface="Arial"/>
                <a:ea typeface="Arial"/>
                <a:cs typeface="Arial"/>
                <a:sym typeface="Arial"/>
              </a:endParaRPr>
            </a:p>
          </p:txBody>
        </p:sp>
      </p:grpSp>
      <p:grpSp>
        <p:nvGrpSpPr>
          <p:cNvPr id="149" name="Google Shape;149;p31"/>
          <p:cNvGrpSpPr/>
          <p:nvPr/>
        </p:nvGrpSpPr>
        <p:grpSpPr>
          <a:xfrm>
            <a:off x="4649885" y="3375185"/>
            <a:ext cx="2558021" cy="1861480"/>
            <a:chOff x="3715817" y="4479326"/>
            <a:chExt cx="1816948" cy="1235728"/>
          </a:xfrm>
        </p:grpSpPr>
        <p:grpSp>
          <p:nvGrpSpPr>
            <p:cNvPr id="150" name="Google Shape;150;p31"/>
            <p:cNvGrpSpPr/>
            <p:nvPr/>
          </p:nvGrpSpPr>
          <p:grpSpPr>
            <a:xfrm>
              <a:off x="3753802" y="4479326"/>
              <a:ext cx="1778963" cy="1235728"/>
              <a:chOff x="1283733" y="2405511"/>
              <a:chExt cx="2523215" cy="1398255"/>
            </a:xfrm>
          </p:grpSpPr>
          <p:pic>
            <p:nvPicPr>
              <p:cNvPr id="151" name="Google Shape;151;p31"/>
              <p:cNvPicPr preferRelativeResize="0"/>
              <p:nvPr/>
            </p:nvPicPr>
            <p:blipFill rotWithShape="1">
              <a:blip r:embed="rId7">
                <a:alphaModFix/>
              </a:blip>
              <a:srcRect b="0" l="0" r="0" t="0"/>
              <a:stretch/>
            </p:blipFill>
            <p:spPr>
              <a:xfrm>
                <a:off x="1283733" y="2405511"/>
                <a:ext cx="1340196" cy="1398255"/>
              </a:xfrm>
              <a:prstGeom prst="rect">
                <a:avLst/>
              </a:prstGeom>
              <a:noFill/>
              <a:ln>
                <a:noFill/>
              </a:ln>
            </p:spPr>
          </p:pic>
          <p:pic>
            <p:nvPicPr>
              <p:cNvPr id="152" name="Google Shape;152;p31"/>
              <p:cNvPicPr preferRelativeResize="0"/>
              <p:nvPr/>
            </p:nvPicPr>
            <p:blipFill rotWithShape="1">
              <a:blip r:embed="rId8">
                <a:alphaModFix/>
              </a:blip>
              <a:srcRect b="0" l="0" r="0" t="0"/>
              <a:stretch/>
            </p:blipFill>
            <p:spPr>
              <a:xfrm>
                <a:off x="2623930" y="2563959"/>
                <a:ext cx="1183018" cy="1206869"/>
              </a:xfrm>
              <a:prstGeom prst="rect">
                <a:avLst/>
              </a:prstGeom>
              <a:noFill/>
              <a:ln>
                <a:noFill/>
              </a:ln>
            </p:spPr>
          </p:pic>
        </p:grpSp>
        <p:sp>
          <p:nvSpPr>
            <p:cNvPr id="153" name="Google Shape;153;p31"/>
            <p:cNvSpPr/>
            <p:nvPr/>
          </p:nvSpPr>
          <p:spPr>
            <a:xfrm>
              <a:off x="3715817" y="5267015"/>
              <a:ext cx="1816948" cy="448039"/>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4" name="Google Shape;154;p31"/>
          <p:cNvSpPr/>
          <p:nvPr/>
        </p:nvSpPr>
        <p:spPr>
          <a:xfrm>
            <a:off x="877514" y="3000592"/>
            <a:ext cx="6488210" cy="3273285"/>
          </a:xfrm>
          <a:prstGeom prst="rect">
            <a:avLst/>
          </a:prstGeom>
          <a:noFill/>
          <a:ln cap="flat" cmpd="sng" w="12700">
            <a:solidFill>
              <a:srgbClr val="1C305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31"/>
          <p:cNvSpPr txBox="1"/>
          <p:nvPr/>
        </p:nvSpPr>
        <p:spPr>
          <a:xfrm>
            <a:off x="4629653" y="5699087"/>
            <a:ext cx="273607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Figure 5. </a:t>
            </a:r>
            <a:r>
              <a:rPr b="0" i="1" lang="en-US" sz="1000" u="none" cap="none" strike="noStrike">
                <a:solidFill>
                  <a:srgbClr val="000000"/>
                </a:solidFill>
                <a:latin typeface="Arial"/>
                <a:ea typeface="Arial"/>
                <a:cs typeface="Arial"/>
                <a:sym typeface="Arial"/>
              </a:rPr>
              <a:t>fillna with 0 in categorical variables</a:t>
            </a:r>
            <a:endParaRPr b="0" i="0" sz="1400" u="none" cap="none" strike="noStrike">
              <a:solidFill>
                <a:srgbClr val="000000"/>
              </a:solidFill>
              <a:latin typeface="Arial"/>
              <a:ea typeface="Arial"/>
              <a:cs typeface="Arial"/>
              <a:sym typeface="Arial"/>
            </a:endParaRPr>
          </a:p>
        </p:txBody>
      </p:sp>
      <p:sp>
        <p:nvSpPr>
          <p:cNvPr id="156" name="Google Shape;156;p31"/>
          <p:cNvSpPr txBox="1"/>
          <p:nvPr/>
        </p:nvSpPr>
        <p:spPr>
          <a:xfrm>
            <a:off x="4961736" y="5289098"/>
            <a:ext cx="886804" cy="3137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2"/>
                </a:solidFill>
                <a:latin typeface="Calibri"/>
                <a:ea typeface="Calibri"/>
                <a:cs typeface="Calibri"/>
                <a:sym typeface="Calibri"/>
              </a:rPr>
              <a:t>BEFORE</a:t>
            </a:r>
            <a:endParaRPr b="0" i="0" sz="1400" u="none" cap="none" strike="noStrike">
              <a:solidFill>
                <a:srgbClr val="000000"/>
              </a:solidFill>
              <a:latin typeface="Arial"/>
              <a:ea typeface="Arial"/>
              <a:cs typeface="Arial"/>
              <a:sym typeface="Arial"/>
            </a:endParaRPr>
          </a:p>
        </p:txBody>
      </p:sp>
      <p:sp>
        <p:nvSpPr>
          <p:cNvPr id="157" name="Google Shape;157;p31"/>
          <p:cNvSpPr txBox="1"/>
          <p:nvPr/>
        </p:nvSpPr>
        <p:spPr>
          <a:xfrm>
            <a:off x="6190588" y="5289098"/>
            <a:ext cx="886804"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2"/>
                </a:solidFill>
                <a:latin typeface="Calibri"/>
                <a:ea typeface="Calibri"/>
                <a:cs typeface="Calibri"/>
                <a:sym typeface="Calibri"/>
              </a:rPr>
              <a:t>AFTER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b="1" lang="en-US" sz="3200">
                <a:solidFill>
                  <a:srgbClr val="323F4F"/>
                </a:solidFill>
              </a:rPr>
              <a:t>3 Model Performance and Comparison</a:t>
            </a:r>
            <a:br>
              <a:rPr b="1" lang="en-US" sz="3200">
                <a:solidFill>
                  <a:srgbClr val="323F4F"/>
                </a:solidFill>
              </a:rPr>
            </a:br>
            <a:r>
              <a:rPr b="1" lang="en-US" sz="1000">
                <a:solidFill>
                  <a:srgbClr val="323F4F"/>
                </a:solidFill>
              </a:rPr>
              <a:t> </a:t>
            </a:r>
            <a:br>
              <a:rPr b="1" lang="en-US" sz="3200">
                <a:solidFill>
                  <a:srgbClr val="323F4F"/>
                </a:solidFill>
              </a:rPr>
            </a:br>
            <a:r>
              <a:rPr b="1" i="1" lang="en-US" sz="1600">
                <a:solidFill>
                  <a:srgbClr val="7F7F7F"/>
                </a:solidFill>
              </a:rPr>
              <a:t>Winning solution so far…</a:t>
            </a:r>
            <a:endParaRPr/>
          </a:p>
        </p:txBody>
      </p:sp>
      <p:sp>
        <p:nvSpPr>
          <p:cNvPr id="164" name="Google Shape;164;p32"/>
          <p:cNvSpPr txBox="1"/>
          <p:nvPr>
            <p:ph idx="1" type="body"/>
          </p:nvPr>
        </p:nvSpPr>
        <p:spPr>
          <a:xfrm>
            <a:off x="1175477" y="1702550"/>
            <a:ext cx="9050563" cy="41648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20000"/>
              </a:lnSpc>
              <a:spcBef>
                <a:spcPts val="0"/>
              </a:spcBef>
              <a:spcAft>
                <a:spcPts val="0"/>
              </a:spcAft>
              <a:buClr>
                <a:srgbClr val="3A3838"/>
              </a:buClr>
              <a:buSzPct val="108108"/>
              <a:buNone/>
            </a:pPr>
            <a:r>
              <a:rPr b="1" lang="en-US" sz="1600">
                <a:solidFill>
                  <a:srgbClr val="3A3838"/>
                </a:solidFill>
              </a:rPr>
              <a:t>3.1 Univariate Forecasts </a:t>
            </a:r>
            <a:r>
              <a:rPr lang="en-US" sz="1600">
                <a:solidFill>
                  <a:srgbClr val="3A3838"/>
                </a:solidFill>
              </a:rPr>
              <a:t>to test the hypothesis that revenue is the most influential parameter in CO2 emission forecast given completeness in the data from 2002 to 2022</a:t>
            </a:r>
            <a:endParaRPr b="1" sz="1600">
              <a:solidFill>
                <a:srgbClr val="3A3838"/>
              </a:solidFill>
            </a:endParaRPr>
          </a:p>
          <a:p>
            <a:pPr indent="-330200" lvl="0" marL="457200" rtl="0" algn="just">
              <a:lnSpc>
                <a:spcPct val="120000"/>
              </a:lnSpc>
              <a:spcBef>
                <a:spcPts val="0"/>
              </a:spcBef>
              <a:spcAft>
                <a:spcPts val="0"/>
              </a:spcAft>
              <a:buClr>
                <a:srgbClr val="3A3838"/>
              </a:buClr>
              <a:buSzPct val="108108"/>
              <a:buChar char="-"/>
            </a:pPr>
            <a:r>
              <a:rPr lang="en-US" sz="1600">
                <a:solidFill>
                  <a:srgbClr val="3A3838"/>
                </a:solidFill>
              </a:rPr>
              <a:t>ARIMA</a:t>
            </a:r>
            <a:endParaRPr/>
          </a:p>
          <a:p>
            <a:pPr indent="-330200" lvl="0" marL="457200" rtl="0" algn="just">
              <a:lnSpc>
                <a:spcPct val="120000"/>
              </a:lnSpc>
              <a:spcBef>
                <a:spcPts val="0"/>
              </a:spcBef>
              <a:spcAft>
                <a:spcPts val="0"/>
              </a:spcAft>
              <a:buClr>
                <a:srgbClr val="3A3838"/>
              </a:buClr>
              <a:buSzPct val="108108"/>
              <a:buChar char="-"/>
            </a:pPr>
            <a:r>
              <a:rPr lang="en-US" sz="1600">
                <a:solidFill>
                  <a:srgbClr val="3A3838"/>
                </a:solidFill>
              </a:rPr>
              <a:t>Exponential Smoothing </a:t>
            </a:r>
            <a:r>
              <a:rPr lang="en-US" sz="1600">
                <a:solidFill>
                  <a:schemeClr val="accent6"/>
                </a:solidFill>
              </a:rPr>
              <a:t>✔</a:t>
            </a:r>
            <a:endParaRPr sz="1600">
              <a:solidFill>
                <a:schemeClr val="accent6"/>
              </a:solidFill>
            </a:endParaRPr>
          </a:p>
          <a:p>
            <a:pPr indent="-330200" lvl="0" marL="457200" rtl="0" algn="just">
              <a:lnSpc>
                <a:spcPct val="120000"/>
              </a:lnSpc>
              <a:spcBef>
                <a:spcPts val="0"/>
              </a:spcBef>
              <a:spcAft>
                <a:spcPts val="0"/>
              </a:spcAft>
              <a:buClr>
                <a:srgbClr val="3A3838"/>
              </a:buClr>
              <a:buSzPct val="108108"/>
              <a:buChar char="-"/>
            </a:pPr>
            <a:r>
              <a:rPr lang="en-US" sz="1600">
                <a:solidFill>
                  <a:srgbClr val="3A3838"/>
                </a:solidFill>
              </a:rPr>
              <a:t>Holt Winter Exponential Smoothing</a:t>
            </a:r>
            <a:endParaRPr sz="1600">
              <a:solidFill>
                <a:srgbClr val="3A3838"/>
              </a:solidFill>
            </a:endParaRPr>
          </a:p>
          <a:p>
            <a:pPr indent="-330200" lvl="0" marL="457200" rtl="0" algn="just">
              <a:lnSpc>
                <a:spcPct val="120000"/>
              </a:lnSpc>
              <a:spcBef>
                <a:spcPts val="0"/>
              </a:spcBef>
              <a:spcAft>
                <a:spcPts val="0"/>
              </a:spcAft>
              <a:buClr>
                <a:srgbClr val="3A3838"/>
              </a:buClr>
              <a:buSzPct val="108108"/>
              <a:buFont typeface="Arial"/>
              <a:buChar char="-"/>
            </a:pPr>
            <a:r>
              <a:rPr lang="en-US" sz="1600">
                <a:solidFill>
                  <a:srgbClr val="3A3838"/>
                </a:solidFill>
              </a:rPr>
              <a:t>Prophet</a:t>
            </a:r>
            <a:endParaRPr/>
          </a:p>
          <a:p>
            <a:pPr indent="-330200" lvl="0" marL="457200" rtl="0" algn="just">
              <a:lnSpc>
                <a:spcPct val="120000"/>
              </a:lnSpc>
              <a:spcBef>
                <a:spcPts val="0"/>
              </a:spcBef>
              <a:spcAft>
                <a:spcPts val="0"/>
              </a:spcAft>
              <a:buClr>
                <a:srgbClr val="3A3838"/>
              </a:buClr>
              <a:buSzPct val="108108"/>
              <a:buChar char="-"/>
            </a:pPr>
            <a:r>
              <a:rPr lang="en-US" sz="1600">
                <a:solidFill>
                  <a:srgbClr val="3A3838"/>
                </a:solidFill>
              </a:rPr>
              <a:t>XGBoost</a:t>
            </a:r>
            <a:endParaRPr sz="1600">
              <a:solidFill>
                <a:srgbClr val="3A3838"/>
              </a:solidFill>
            </a:endParaRPr>
          </a:p>
          <a:p>
            <a:pPr indent="0" lvl="0" marL="0" rtl="0" algn="just">
              <a:lnSpc>
                <a:spcPct val="120000"/>
              </a:lnSpc>
              <a:spcBef>
                <a:spcPts val="0"/>
              </a:spcBef>
              <a:spcAft>
                <a:spcPts val="0"/>
              </a:spcAft>
              <a:buSzPct val="121621"/>
              <a:buNone/>
            </a:pPr>
            <a:r>
              <a:t/>
            </a:r>
            <a:endParaRPr sz="1600">
              <a:solidFill>
                <a:srgbClr val="3A3838"/>
              </a:solidFill>
            </a:endParaRPr>
          </a:p>
          <a:p>
            <a:pPr indent="0" lvl="0" marL="0" rtl="0" algn="just">
              <a:lnSpc>
                <a:spcPct val="120000"/>
              </a:lnSpc>
              <a:spcBef>
                <a:spcPts val="0"/>
              </a:spcBef>
              <a:spcAft>
                <a:spcPts val="0"/>
              </a:spcAft>
              <a:buSzPct val="121621"/>
              <a:buNone/>
            </a:pPr>
            <a:r>
              <a:rPr b="1" lang="en-US" sz="1600">
                <a:solidFill>
                  <a:srgbClr val="3A3838"/>
                </a:solidFill>
              </a:rPr>
              <a:t>3.2 Multivariate </a:t>
            </a:r>
            <a:r>
              <a:rPr lang="en-US" sz="1600">
                <a:solidFill>
                  <a:srgbClr val="3A3838"/>
                </a:solidFill>
              </a:rPr>
              <a:t>to identify confounding variable that may affect the relationship between the independent and dependent variables.  Parametrize the features' influence in CO2 emission forecast. </a:t>
            </a:r>
            <a:endParaRPr/>
          </a:p>
          <a:p>
            <a:pPr indent="-330200" lvl="0" marL="457200" rtl="0" algn="just">
              <a:lnSpc>
                <a:spcPct val="120000"/>
              </a:lnSpc>
              <a:spcBef>
                <a:spcPts val="0"/>
              </a:spcBef>
              <a:spcAft>
                <a:spcPts val="0"/>
              </a:spcAft>
              <a:buClr>
                <a:srgbClr val="3A3838"/>
              </a:buClr>
              <a:buSzPct val="108108"/>
              <a:buFont typeface="Arial"/>
              <a:buChar char="-"/>
            </a:pPr>
            <a:r>
              <a:rPr lang="en-US" sz="1600">
                <a:solidFill>
                  <a:srgbClr val="3A3838"/>
                </a:solidFill>
              </a:rPr>
              <a:t>ARIMA</a:t>
            </a:r>
            <a:endParaRPr/>
          </a:p>
          <a:p>
            <a:pPr indent="-330200" lvl="0" marL="457200" rtl="0" algn="just">
              <a:lnSpc>
                <a:spcPct val="120000"/>
              </a:lnSpc>
              <a:spcBef>
                <a:spcPts val="0"/>
              </a:spcBef>
              <a:spcAft>
                <a:spcPts val="0"/>
              </a:spcAft>
              <a:buClr>
                <a:srgbClr val="3A3838"/>
              </a:buClr>
              <a:buSzPct val="108108"/>
              <a:buChar char="-"/>
            </a:pPr>
            <a:r>
              <a:rPr lang="en-US" sz="1600">
                <a:solidFill>
                  <a:srgbClr val="3A3838"/>
                </a:solidFill>
              </a:rPr>
              <a:t>LSTM</a:t>
            </a:r>
            <a:r>
              <a:rPr lang="en-US" sz="1600">
                <a:solidFill>
                  <a:schemeClr val="accent6"/>
                </a:solidFill>
              </a:rPr>
              <a:t> ✔</a:t>
            </a:r>
            <a:endParaRPr sz="1600">
              <a:solidFill>
                <a:srgbClr val="3A3838"/>
              </a:solidFill>
            </a:endParaRPr>
          </a:p>
          <a:p>
            <a:pPr indent="0" lvl="0" marL="0" rtl="0" algn="just">
              <a:lnSpc>
                <a:spcPct val="120000"/>
              </a:lnSpc>
              <a:spcBef>
                <a:spcPts val="0"/>
              </a:spcBef>
              <a:spcAft>
                <a:spcPts val="0"/>
              </a:spcAft>
              <a:buSzPct val="138996"/>
              <a:buNone/>
            </a:pPr>
            <a:r>
              <a:t/>
            </a:r>
            <a:endParaRPr sz="1400">
              <a:solidFill>
                <a:srgbClr val="3A3838"/>
              </a:solidFill>
            </a:endParaRPr>
          </a:p>
          <a:p>
            <a:pPr indent="0" lvl="0" marL="0" rtl="0" algn="just">
              <a:lnSpc>
                <a:spcPct val="120000"/>
              </a:lnSpc>
              <a:spcBef>
                <a:spcPts val="0"/>
              </a:spcBef>
              <a:spcAft>
                <a:spcPts val="0"/>
              </a:spcAft>
              <a:buSzPct val="138996"/>
              <a:buNone/>
            </a:pPr>
            <a:r>
              <a:rPr lang="en-US" sz="1400">
                <a:solidFill>
                  <a:srgbClr val="3A3838"/>
                </a:solidFill>
              </a:rPr>
              <a:t>Why consider univariate as an option? In case </a:t>
            </a:r>
            <a:endParaRPr/>
          </a:p>
          <a:p>
            <a:pPr indent="0" lvl="0" marL="0" rtl="0" algn="just">
              <a:lnSpc>
                <a:spcPct val="120000"/>
              </a:lnSpc>
              <a:spcBef>
                <a:spcPts val="0"/>
              </a:spcBef>
              <a:spcAft>
                <a:spcPts val="0"/>
              </a:spcAft>
              <a:buSzPct val="149688"/>
              <a:buNone/>
            </a:pPr>
            <a:r>
              <a:rPr lang="en-US" sz="1300">
                <a:solidFill>
                  <a:srgbClr val="3A3838"/>
                </a:solidFill>
              </a:rPr>
              <a:t>1) explicit commitment towards achieving global net zero or target to reduce CO2 emissions does not differentiate the forecasting results</a:t>
            </a:r>
            <a:endParaRPr/>
          </a:p>
          <a:p>
            <a:pPr indent="0" lvl="0" marL="0" rtl="0" algn="just">
              <a:lnSpc>
                <a:spcPct val="120000"/>
              </a:lnSpc>
              <a:spcBef>
                <a:spcPts val="0"/>
              </a:spcBef>
              <a:spcAft>
                <a:spcPts val="0"/>
              </a:spcAft>
              <a:buSzPct val="149688"/>
              <a:buNone/>
            </a:pPr>
            <a:r>
              <a:rPr lang="en-US" sz="1300">
                <a:solidFill>
                  <a:srgbClr val="3A3838"/>
                </a:solidFill>
              </a:rPr>
              <a:t>2) due to limited historical data (e.g. LSTM requires minimum 10 steps and verification_co2directscope1 does not suffice) the multivariate models suffer in performance</a:t>
            </a:r>
            <a:endParaRPr sz="1300">
              <a:solidFill>
                <a:srgbClr val="3A3838"/>
              </a:solidFill>
            </a:endParaRPr>
          </a:p>
        </p:txBody>
      </p:sp>
      <p:pic>
        <p:nvPicPr>
          <p:cNvPr descr="Georgia Tech - Wikipedia" id="165" name="Google Shape;165;p32"/>
          <p:cNvPicPr preferRelativeResize="0"/>
          <p:nvPr/>
        </p:nvPicPr>
        <p:blipFill rotWithShape="1">
          <a:blip r:embed="rId3">
            <a:alphaModFix/>
          </a:blip>
          <a:srcRect b="0" l="0" r="0" t="0"/>
          <a:stretch/>
        </p:blipFill>
        <p:spPr>
          <a:xfrm>
            <a:off x="10871549" y="406387"/>
            <a:ext cx="914400" cy="914400"/>
          </a:xfrm>
          <a:prstGeom prst="rect">
            <a:avLst/>
          </a:prstGeom>
          <a:noFill/>
          <a:ln>
            <a:noFill/>
          </a:ln>
        </p:spPr>
      </p:pic>
      <p:sp>
        <p:nvSpPr>
          <p:cNvPr id="166" name="Google Shape;166;p32"/>
          <p:cNvSpPr txBox="1"/>
          <p:nvPr/>
        </p:nvSpPr>
        <p:spPr>
          <a:xfrm>
            <a:off x="11353800" y="147125"/>
            <a:ext cx="642300" cy="3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Lee</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1322250" y="1240500"/>
            <a:ext cx="9547500" cy="4377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23F4F"/>
              </a:buClr>
              <a:buSzPts val="3200"/>
              <a:buFont typeface="Calibri"/>
              <a:buNone/>
            </a:pPr>
            <a:r>
              <a:rPr b="1" lang="en-US" sz="6000">
                <a:solidFill>
                  <a:srgbClr val="323F4F"/>
                </a:solidFill>
              </a:rPr>
              <a:t>Univariate Models</a:t>
            </a:r>
            <a:endParaRPr b="1" sz="3866">
              <a:solidFill>
                <a:srgbClr val="323F4F"/>
              </a:solidFill>
            </a:endParaRPr>
          </a:p>
          <a:p>
            <a:pPr indent="0" lvl="0" marL="0" rtl="0" algn="ctr">
              <a:lnSpc>
                <a:spcPct val="90000"/>
              </a:lnSpc>
              <a:spcBef>
                <a:spcPts val="0"/>
              </a:spcBef>
              <a:spcAft>
                <a:spcPts val="0"/>
              </a:spcAft>
              <a:buClr>
                <a:srgbClr val="323F4F"/>
              </a:buClr>
              <a:buSzPts val="3200"/>
              <a:buFont typeface="Calibri"/>
              <a:buNone/>
            </a:pPr>
            <a:r>
              <a:t/>
            </a:r>
            <a:endParaRPr b="1" i="1" sz="2533">
              <a:solidFill>
                <a:srgbClr val="999999"/>
              </a:solidFill>
            </a:endParaRPr>
          </a:p>
          <a:p>
            <a:pPr indent="0" lvl="0" marL="0" rtl="0" algn="ctr">
              <a:lnSpc>
                <a:spcPct val="90000"/>
              </a:lnSpc>
              <a:spcBef>
                <a:spcPts val="0"/>
              </a:spcBef>
              <a:spcAft>
                <a:spcPts val="0"/>
              </a:spcAft>
              <a:buClr>
                <a:srgbClr val="323F4F"/>
              </a:buClr>
              <a:buSzPts val="3200"/>
              <a:buFont typeface="Calibri"/>
              <a:buNone/>
            </a:pPr>
            <a:r>
              <a:rPr b="1" i="1" lang="en-US" sz="2533">
                <a:solidFill>
                  <a:srgbClr val="999999"/>
                </a:solidFill>
              </a:rPr>
              <a:t>ARIMA / Exponential Smoothing / Prophet / XGBoost</a:t>
            </a:r>
            <a:endParaRPr b="1" i="1" sz="2533">
              <a:solidFill>
                <a:srgbClr val="999999"/>
              </a:solidFill>
            </a:endParaRPr>
          </a:p>
        </p:txBody>
      </p:sp>
      <p:pic>
        <p:nvPicPr>
          <p:cNvPr id="173" name="Google Shape;173;p33"/>
          <p:cNvPicPr preferRelativeResize="0"/>
          <p:nvPr/>
        </p:nvPicPr>
        <p:blipFill rotWithShape="1">
          <a:blip r:embed="rId3">
            <a:alphaModFix/>
          </a:blip>
          <a:srcRect b="0" l="0" r="0" t="0"/>
          <a:stretch/>
        </p:blipFill>
        <p:spPr>
          <a:xfrm>
            <a:off x="8949977" y="378555"/>
            <a:ext cx="2835972" cy="2843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ad020702c_2_11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3.1.1 ARIMA (Univariate)</a:t>
            </a:r>
            <a:endParaRPr/>
          </a:p>
          <a:p>
            <a:pPr indent="0" lvl="0" marL="0" marR="0" rtl="0" algn="l">
              <a:lnSpc>
                <a:spcPct val="90000"/>
              </a:lnSpc>
              <a:spcBef>
                <a:spcPts val="0"/>
              </a:spcBef>
              <a:spcAft>
                <a:spcPts val="0"/>
              </a:spcAft>
              <a:buClr>
                <a:srgbClr val="323F4F"/>
              </a:buClr>
              <a:buSzPts val="3200"/>
              <a:buFont typeface="Calibri"/>
              <a:buNone/>
            </a:pPr>
            <a:r>
              <a:rPr b="1" i="0" lang="en-US" sz="1000" u="none" cap="none" strike="noStrike">
                <a:solidFill>
                  <a:srgbClr val="323F4F"/>
                </a:solidFill>
                <a:latin typeface="Calibri"/>
                <a:ea typeface="Calibri"/>
                <a:cs typeface="Calibri"/>
                <a:sym typeface="Calibri"/>
              </a:rPr>
              <a:t> </a:t>
            </a:r>
            <a:br>
              <a:rPr b="1" i="0" lang="en-US" sz="5400" u="none" cap="none" strike="noStrike">
                <a:solidFill>
                  <a:srgbClr val="323F4F"/>
                </a:solidFill>
                <a:latin typeface="Calibri"/>
                <a:ea typeface="Calibri"/>
                <a:cs typeface="Calibri"/>
                <a:sym typeface="Calibri"/>
              </a:rPr>
            </a:br>
            <a:r>
              <a:rPr b="1" i="1" lang="en-US" sz="1600" u="none" cap="none" strike="noStrike">
                <a:solidFill>
                  <a:srgbClr val="7F7F7F"/>
                </a:solidFill>
                <a:latin typeface="Calibri"/>
                <a:ea typeface="Calibri"/>
                <a:cs typeface="Calibri"/>
                <a:sym typeface="Calibri"/>
              </a:rPr>
              <a:t>Univariate Model, Example of Best Prediction cases vs Worst Cases</a:t>
            </a:r>
            <a:endParaRPr b="0" i="0" sz="1600" u="none" cap="none" strike="noStrike">
              <a:solidFill>
                <a:schemeClr val="dk1"/>
              </a:solidFill>
              <a:latin typeface="Calibri"/>
              <a:ea typeface="Calibri"/>
              <a:cs typeface="Calibri"/>
              <a:sym typeface="Calibri"/>
            </a:endParaRPr>
          </a:p>
        </p:txBody>
      </p:sp>
      <p:sp>
        <p:nvSpPr>
          <p:cNvPr id="180" name="Google Shape;180;g2ead020702c_2_113"/>
          <p:cNvSpPr txBox="1"/>
          <p:nvPr>
            <p:ph idx="1" type="body"/>
          </p:nvPr>
        </p:nvSpPr>
        <p:spPr>
          <a:xfrm>
            <a:off x="880425" y="1492985"/>
            <a:ext cx="5170200" cy="4808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500"/>
              <a:t>Why ARIMA</a:t>
            </a:r>
            <a:endParaRPr b="1" sz="1500"/>
          </a:p>
          <a:p>
            <a:pPr indent="-323850" lvl="0" marL="457200" rtl="0" algn="l">
              <a:lnSpc>
                <a:spcPct val="115000"/>
              </a:lnSpc>
              <a:spcBef>
                <a:spcPts val="1200"/>
              </a:spcBef>
              <a:spcAft>
                <a:spcPts val="0"/>
              </a:spcAft>
              <a:buSzPts val="1500"/>
              <a:buFont typeface="Calibri"/>
              <a:buChar char="●"/>
            </a:pPr>
            <a:r>
              <a:rPr lang="en-US" sz="1500"/>
              <a:t>Captures linear dependencies and trends within time series data</a:t>
            </a:r>
            <a:endParaRPr sz="1500"/>
          </a:p>
          <a:p>
            <a:pPr indent="-323850" lvl="0" marL="457200" rtl="0" algn="l">
              <a:lnSpc>
                <a:spcPct val="115000"/>
              </a:lnSpc>
              <a:spcBef>
                <a:spcPts val="0"/>
              </a:spcBef>
              <a:spcAft>
                <a:spcPts val="0"/>
              </a:spcAft>
              <a:buSzPts val="1500"/>
              <a:buFont typeface="Calibri"/>
              <a:buChar char="●"/>
            </a:pPr>
            <a:r>
              <a:rPr lang="en-US" sz="1500"/>
              <a:t>Effective for non-stationary data, which can be made stationary through differencing</a:t>
            </a:r>
            <a:endParaRPr sz="1500"/>
          </a:p>
          <a:p>
            <a:pPr indent="-323850" lvl="0" marL="457200" rtl="0" algn="l">
              <a:lnSpc>
                <a:spcPct val="115000"/>
              </a:lnSpc>
              <a:spcBef>
                <a:spcPts val="0"/>
              </a:spcBef>
              <a:spcAft>
                <a:spcPts val="0"/>
              </a:spcAft>
              <a:buSzPts val="1500"/>
              <a:buFont typeface="Calibri"/>
              <a:buChar char="●"/>
            </a:pPr>
            <a:r>
              <a:rPr lang="en-US" sz="1500"/>
              <a:t>Widely used statistical method for time series forecasting</a:t>
            </a:r>
            <a:endParaRPr sz="1500"/>
          </a:p>
          <a:p>
            <a:pPr indent="0" lvl="0" marL="0" rtl="0" algn="l">
              <a:lnSpc>
                <a:spcPct val="115000"/>
              </a:lnSpc>
              <a:spcBef>
                <a:spcPts val="1200"/>
              </a:spcBef>
              <a:spcAft>
                <a:spcPts val="0"/>
              </a:spcAft>
              <a:buSzPts val="1800"/>
              <a:buNone/>
            </a:pPr>
            <a:r>
              <a:rPr b="1" lang="en-US" sz="1500"/>
              <a:t>Implementation</a:t>
            </a:r>
            <a:endParaRPr b="1" sz="1500"/>
          </a:p>
          <a:p>
            <a:pPr indent="-323850" lvl="0" marL="457200" rtl="0" algn="l">
              <a:lnSpc>
                <a:spcPct val="115000"/>
              </a:lnSpc>
              <a:spcBef>
                <a:spcPts val="1200"/>
              </a:spcBef>
              <a:spcAft>
                <a:spcPts val="0"/>
              </a:spcAft>
              <a:buSzPts val="1500"/>
              <a:buChar char="●"/>
            </a:pPr>
            <a:r>
              <a:rPr b="1" lang="en-US" sz="1500"/>
              <a:t>Data Preparation:</a:t>
            </a:r>
            <a:r>
              <a:rPr lang="en-US" sz="1500"/>
              <a:t> Made data stationary using differencing techniques</a:t>
            </a:r>
            <a:endParaRPr sz="1500"/>
          </a:p>
          <a:p>
            <a:pPr indent="-323850" lvl="0" marL="457200" rtl="0" algn="l">
              <a:lnSpc>
                <a:spcPct val="115000"/>
              </a:lnSpc>
              <a:spcBef>
                <a:spcPts val="0"/>
              </a:spcBef>
              <a:spcAft>
                <a:spcPts val="0"/>
              </a:spcAft>
              <a:buSzPts val="1500"/>
              <a:buChar char="●"/>
            </a:pPr>
            <a:r>
              <a:rPr b="1" lang="en-US" sz="1500"/>
              <a:t>Model Selection:</a:t>
            </a:r>
            <a:r>
              <a:rPr lang="en-US" sz="1500"/>
              <a:t> Selected best parameters (p, d, q) using AIC and BIC</a:t>
            </a:r>
            <a:endParaRPr sz="1500"/>
          </a:p>
          <a:p>
            <a:pPr indent="-323850" lvl="0" marL="457200" rtl="0" algn="l">
              <a:lnSpc>
                <a:spcPct val="115000"/>
              </a:lnSpc>
              <a:spcBef>
                <a:spcPts val="0"/>
              </a:spcBef>
              <a:spcAft>
                <a:spcPts val="0"/>
              </a:spcAft>
              <a:buSzPts val="1500"/>
              <a:buChar char="●"/>
            </a:pPr>
            <a:r>
              <a:rPr b="1" lang="en-US" sz="1500"/>
              <a:t>Model Fitting:</a:t>
            </a:r>
            <a:r>
              <a:rPr lang="en-US" sz="1500"/>
              <a:t> Fitted the ARIMA model to historical CO2 emissions data</a:t>
            </a:r>
            <a:endParaRPr sz="1500"/>
          </a:p>
          <a:p>
            <a:pPr indent="-323850" lvl="0" marL="457200" rtl="0" algn="l">
              <a:lnSpc>
                <a:spcPct val="115000"/>
              </a:lnSpc>
              <a:spcBef>
                <a:spcPts val="0"/>
              </a:spcBef>
              <a:spcAft>
                <a:spcPts val="0"/>
              </a:spcAft>
              <a:buSzPts val="1500"/>
              <a:buChar char="●"/>
            </a:pPr>
            <a:r>
              <a:rPr b="1" lang="en-US" sz="1500"/>
              <a:t>Forecasting:</a:t>
            </a:r>
            <a:r>
              <a:rPr lang="en-US" sz="1500"/>
              <a:t> Used the fitted model to forecast future CO2 emissions</a:t>
            </a:r>
            <a:endParaRPr sz="1500">
              <a:solidFill>
                <a:srgbClr val="3A3838"/>
              </a:solidFill>
            </a:endParaRPr>
          </a:p>
        </p:txBody>
      </p:sp>
      <p:pic>
        <p:nvPicPr>
          <p:cNvPr id="181" name="Google Shape;181;g2ead020702c_2_113"/>
          <p:cNvPicPr preferRelativeResize="0"/>
          <p:nvPr/>
        </p:nvPicPr>
        <p:blipFill rotWithShape="1">
          <a:blip r:embed="rId3">
            <a:alphaModFix/>
          </a:blip>
          <a:srcRect b="0" l="0" r="0" t="0"/>
          <a:stretch/>
        </p:blipFill>
        <p:spPr>
          <a:xfrm>
            <a:off x="6333625" y="3429000"/>
            <a:ext cx="5275950" cy="2926080"/>
          </a:xfrm>
          <a:prstGeom prst="rect">
            <a:avLst/>
          </a:prstGeom>
          <a:noFill/>
          <a:ln>
            <a:noFill/>
          </a:ln>
        </p:spPr>
      </p:pic>
      <p:graphicFrame>
        <p:nvGraphicFramePr>
          <p:cNvPr id="182" name="Google Shape;182;g2ead020702c_2_113"/>
          <p:cNvGraphicFramePr/>
          <p:nvPr/>
        </p:nvGraphicFramePr>
        <p:xfrm>
          <a:off x="9204960" y="1926779"/>
          <a:ext cx="3000000" cy="3000000"/>
        </p:xfrm>
        <a:graphic>
          <a:graphicData uri="http://schemas.openxmlformats.org/drawingml/2006/table">
            <a:tbl>
              <a:tblPr>
                <a:noFill/>
                <a:tableStyleId>{F99D5578-BB74-42A5-8297-DB2A05A7EC03}</a:tableStyleId>
              </a:tblPr>
              <a:tblGrid>
                <a:gridCol w="1011425"/>
                <a:gridCol w="1336950"/>
              </a:tblGrid>
              <a:tr h="30587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Accuracy</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 of Companies</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80-90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6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&lt;80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19%</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3" name="Google Shape;183;g2ead020702c_2_113"/>
          <p:cNvGraphicFramePr/>
          <p:nvPr/>
        </p:nvGraphicFramePr>
        <p:xfrm>
          <a:off x="6666781" y="1926778"/>
          <a:ext cx="3000000" cy="3000000"/>
        </p:xfrm>
        <a:graphic>
          <a:graphicData uri="http://schemas.openxmlformats.org/drawingml/2006/table">
            <a:tbl>
              <a:tblPr>
                <a:noFill/>
                <a:tableStyleId>{F99D5578-BB74-42A5-8297-DB2A05A7EC03}</a:tableStyleId>
              </a:tblPr>
              <a:tblGrid>
                <a:gridCol w="1327175"/>
                <a:gridCol w="1091725"/>
              </a:tblGrid>
              <a:tr h="29630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Metric</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Value</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r>
              <a:tr h="2963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MSE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3.75E+17</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63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MAE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85630948</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2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Accuracy (MAPE)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82%</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descr="Georgia Tech - Wikipedia" id="184" name="Google Shape;184;g2ead020702c_2_113"/>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ad020702c_2_121"/>
          <p:cNvSpPr txBox="1"/>
          <p:nvPr>
            <p:ph type="title"/>
          </p:nvPr>
        </p:nvSpPr>
        <p:spPr>
          <a:xfrm>
            <a:off x="922751" y="1168815"/>
            <a:ext cx="4813304" cy="3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lang="en-US" sz="1400">
                <a:solidFill>
                  <a:srgbClr val="323F4F"/>
                </a:solidFill>
              </a:rPr>
              <a:t>Top 3 Companies in CO2 Emissions Forecasting Accuracy</a:t>
            </a:r>
            <a:endParaRPr sz="1400"/>
          </a:p>
        </p:txBody>
      </p:sp>
      <p:sp>
        <p:nvSpPr>
          <p:cNvPr id="191" name="Google Shape;191;g2ead020702c_2_121"/>
          <p:cNvSpPr txBox="1"/>
          <p:nvPr>
            <p:ph type="title"/>
          </p:nvPr>
        </p:nvSpPr>
        <p:spPr>
          <a:xfrm>
            <a:off x="922751" y="3786044"/>
            <a:ext cx="4745310" cy="2968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3200"/>
              <a:buFont typeface="Calibri"/>
              <a:buNone/>
            </a:pPr>
            <a:r>
              <a:rPr lang="en-US" sz="1400">
                <a:solidFill>
                  <a:srgbClr val="323F4F"/>
                </a:solidFill>
              </a:rPr>
              <a:t>Bottom 3 Companies in CO2 Emissions Forecasting Accuracy</a:t>
            </a:r>
            <a:endParaRPr sz="1400">
              <a:solidFill>
                <a:srgbClr val="323F4F"/>
              </a:solidFill>
            </a:endParaRPr>
          </a:p>
        </p:txBody>
      </p:sp>
      <p:grpSp>
        <p:nvGrpSpPr>
          <p:cNvPr id="192" name="Google Shape;192;g2ead020702c_2_121"/>
          <p:cNvGrpSpPr/>
          <p:nvPr/>
        </p:nvGrpSpPr>
        <p:grpSpPr>
          <a:xfrm>
            <a:off x="979900" y="1732387"/>
            <a:ext cx="3200400" cy="1828800"/>
            <a:chOff x="1618119" y="963823"/>
            <a:chExt cx="3200400" cy="1828800"/>
          </a:xfrm>
        </p:grpSpPr>
        <p:pic>
          <p:nvPicPr>
            <p:cNvPr id="193" name="Google Shape;193;g2ead020702c_2_121"/>
            <p:cNvPicPr preferRelativeResize="0"/>
            <p:nvPr/>
          </p:nvPicPr>
          <p:blipFill rotWithShape="1">
            <a:blip r:embed="rId3">
              <a:alphaModFix/>
            </a:blip>
            <a:srcRect b="0" l="0" r="0" t="0"/>
            <a:stretch/>
          </p:blipFill>
          <p:spPr>
            <a:xfrm>
              <a:off x="1618119" y="963823"/>
              <a:ext cx="3200400" cy="1828800"/>
            </a:xfrm>
            <a:prstGeom prst="rect">
              <a:avLst/>
            </a:prstGeom>
            <a:noFill/>
            <a:ln>
              <a:noFill/>
            </a:ln>
          </p:spPr>
        </p:pic>
        <p:sp>
          <p:nvSpPr>
            <p:cNvPr id="194" name="Google Shape;194;g2ead020702c_2_121"/>
            <p:cNvSpPr txBox="1"/>
            <p:nvPr/>
          </p:nvSpPr>
          <p:spPr>
            <a:xfrm>
              <a:off x="1774744" y="1735549"/>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95.2%  Accuracy</a:t>
              </a:r>
              <a:endParaRPr b="1" i="0" sz="1400" u="none" cap="none" strike="noStrike">
                <a:solidFill>
                  <a:schemeClr val="dk1"/>
                </a:solidFill>
                <a:latin typeface="Calibri"/>
                <a:ea typeface="Calibri"/>
                <a:cs typeface="Calibri"/>
                <a:sym typeface="Calibri"/>
              </a:endParaRPr>
            </a:p>
          </p:txBody>
        </p:sp>
      </p:grpSp>
      <p:grpSp>
        <p:nvGrpSpPr>
          <p:cNvPr id="195" name="Google Shape;195;g2ead020702c_2_121"/>
          <p:cNvGrpSpPr/>
          <p:nvPr/>
        </p:nvGrpSpPr>
        <p:grpSpPr>
          <a:xfrm>
            <a:off x="4464504" y="1732387"/>
            <a:ext cx="3200400" cy="1828800"/>
            <a:chOff x="1618119" y="2869474"/>
            <a:chExt cx="3200400" cy="1828800"/>
          </a:xfrm>
        </p:grpSpPr>
        <p:pic>
          <p:nvPicPr>
            <p:cNvPr id="196" name="Google Shape;196;g2ead020702c_2_121"/>
            <p:cNvPicPr preferRelativeResize="0"/>
            <p:nvPr/>
          </p:nvPicPr>
          <p:blipFill rotWithShape="1">
            <a:blip r:embed="rId4">
              <a:alphaModFix/>
            </a:blip>
            <a:srcRect b="0" l="0" r="0" t="0"/>
            <a:stretch/>
          </p:blipFill>
          <p:spPr>
            <a:xfrm>
              <a:off x="1618119" y="2869474"/>
              <a:ext cx="3200400" cy="1828800"/>
            </a:xfrm>
            <a:prstGeom prst="rect">
              <a:avLst/>
            </a:prstGeom>
            <a:noFill/>
            <a:ln>
              <a:noFill/>
            </a:ln>
          </p:spPr>
        </p:pic>
        <p:sp>
          <p:nvSpPr>
            <p:cNvPr id="197" name="Google Shape;197;g2ead020702c_2_121"/>
            <p:cNvSpPr txBox="1"/>
            <p:nvPr/>
          </p:nvSpPr>
          <p:spPr>
            <a:xfrm>
              <a:off x="1774744" y="3477724"/>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94.5% Accuracy</a:t>
              </a:r>
              <a:endParaRPr b="1" i="0" sz="1400" u="none" cap="none" strike="noStrike">
                <a:solidFill>
                  <a:schemeClr val="dk1"/>
                </a:solidFill>
                <a:latin typeface="Calibri"/>
                <a:ea typeface="Calibri"/>
                <a:cs typeface="Calibri"/>
                <a:sym typeface="Calibri"/>
              </a:endParaRPr>
            </a:p>
          </p:txBody>
        </p:sp>
      </p:grpSp>
      <p:grpSp>
        <p:nvGrpSpPr>
          <p:cNvPr id="198" name="Google Shape;198;g2ead020702c_2_121"/>
          <p:cNvGrpSpPr/>
          <p:nvPr/>
        </p:nvGrpSpPr>
        <p:grpSpPr>
          <a:xfrm>
            <a:off x="7821529" y="1732387"/>
            <a:ext cx="3200400" cy="1828800"/>
            <a:chOff x="1618119" y="4851977"/>
            <a:chExt cx="3200400" cy="1828800"/>
          </a:xfrm>
        </p:grpSpPr>
        <p:pic>
          <p:nvPicPr>
            <p:cNvPr id="199" name="Google Shape;199;g2ead020702c_2_121"/>
            <p:cNvPicPr preferRelativeResize="0"/>
            <p:nvPr/>
          </p:nvPicPr>
          <p:blipFill rotWithShape="1">
            <a:blip r:embed="rId5">
              <a:alphaModFix/>
            </a:blip>
            <a:srcRect b="0" l="0" r="0" t="0"/>
            <a:stretch/>
          </p:blipFill>
          <p:spPr>
            <a:xfrm>
              <a:off x="1618119" y="4851977"/>
              <a:ext cx="3200400" cy="1828800"/>
            </a:xfrm>
            <a:prstGeom prst="rect">
              <a:avLst/>
            </a:prstGeom>
            <a:noFill/>
            <a:ln>
              <a:noFill/>
            </a:ln>
          </p:spPr>
        </p:pic>
        <p:sp>
          <p:nvSpPr>
            <p:cNvPr id="200" name="Google Shape;200;g2ead020702c_2_121"/>
            <p:cNvSpPr txBox="1"/>
            <p:nvPr/>
          </p:nvSpPr>
          <p:spPr>
            <a:xfrm>
              <a:off x="1706739" y="5812660"/>
              <a:ext cx="1328700" cy="6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92.8% Accuracy</a:t>
              </a:r>
              <a:endParaRPr b="1" i="0" sz="1400" u="none" cap="none" strike="noStrike">
                <a:solidFill>
                  <a:schemeClr val="dk1"/>
                </a:solidFill>
                <a:latin typeface="Calibri"/>
                <a:ea typeface="Calibri"/>
                <a:cs typeface="Calibri"/>
                <a:sym typeface="Calibri"/>
              </a:endParaRPr>
            </a:p>
          </p:txBody>
        </p:sp>
      </p:grpSp>
      <p:grpSp>
        <p:nvGrpSpPr>
          <p:cNvPr id="201" name="Google Shape;201;g2ead020702c_2_121"/>
          <p:cNvGrpSpPr/>
          <p:nvPr/>
        </p:nvGrpSpPr>
        <p:grpSpPr>
          <a:xfrm>
            <a:off x="895351" y="4233605"/>
            <a:ext cx="3200400" cy="1828800"/>
            <a:chOff x="8074525" y="936025"/>
            <a:chExt cx="3200400" cy="1828800"/>
          </a:xfrm>
        </p:grpSpPr>
        <p:pic>
          <p:nvPicPr>
            <p:cNvPr id="202" name="Google Shape;202;g2ead020702c_2_121"/>
            <p:cNvPicPr preferRelativeResize="0"/>
            <p:nvPr/>
          </p:nvPicPr>
          <p:blipFill rotWithShape="1">
            <a:blip r:embed="rId6">
              <a:alphaModFix/>
            </a:blip>
            <a:srcRect b="0" l="0" r="0" t="0"/>
            <a:stretch/>
          </p:blipFill>
          <p:spPr>
            <a:xfrm>
              <a:off x="8074525" y="936025"/>
              <a:ext cx="3200400" cy="1828800"/>
            </a:xfrm>
            <a:prstGeom prst="rect">
              <a:avLst/>
            </a:prstGeom>
            <a:noFill/>
            <a:ln>
              <a:noFill/>
            </a:ln>
          </p:spPr>
        </p:pic>
        <p:sp>
          <p:nvSpPr>
            <p:cNvPr id="203" name="Google Shape;203;g2ead020702c_2_121"/>
            <p:cNvSpPr txBox="1"/>
            <p:nvPr/>
          </p:nvSpPr>
          <p:spPr>
            <a:xfrm>
              <a:off x="8074525" y="1705489"/>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20.6% Accuracy</a:t>
              </a:r>
              <a:endParaRPr b="1" i="0" sz="1400" u="none" cap="none" strike="noStrike">
                <a:solidFill>
                  <a:schemeClr val="dk1"/>
                </a:solidFill>
                <a:latin typeface="Calibri"/>
                <a:ea typeface="Calibri"/>
                <a:cs typeface="Calibri"/>
                <a:sym typeface="Calibri"/>
              </a:endParaRPr>
            </a:p>
          </p:txBody>
        </p:sp>
      </p:grpSp>
      <p:grpSp>
        <p:nvGrpSpPr>
          <p:cNvPr id="204" name="Google Shape;204;g2ead020702c_2_121"/>
          <p:cNvGrpSpPr/>
          <p:nvPr/>
        </p:nvGrpSpPr>
        <p:grpSpPr>
          <a:xfrm>
            <a:off x="4303755" y="4233605"/>
            <a:ext cx="3200400" cy="1828800"/>
            <a:chOff x="8074525" y="2929250"/>
            <a:chExt cx="3200400" cy="1828800"/>
          </a:xfrm>
        </p:grpSpPr>
        <p:pic>
          <p:nvPicPr>
            <p:cNvPr id="205" name="Google Shape;205;g2ead020702c_2_121"/>
            <p:cNvPicPr preferRelativeResize="0"/>
            <p:nvPr/>
          </p:nvPicPr>
          <p:blipFill rotWithShape="1">
            <a:blip r:embed="rId7">
              <a:alphaModFix/>
            </a:blip>
            <a:srcRect b="0" l="0" r="0" t="0"/>
            <a:stretch/>
          </p:blipFill>
          <p:spPr>
            <a:xfrm>
              <a:off x="8074525" y="2929250"/>
              <a:ext cx="3200400" cy="1828800"/>
            </a:xfrm>
            <a:prstGeom prst="rect">
              <a:avLst/>
            </a:prstGeom>
            <a:noFill/>
            <a:ln>
              <a:noFill/>
            </a:ln>
          </p:spPr>
        </p:pic>
        <p:sp>
          <p:nvSpPr>
            <p:cNvPr id="206" name="Google Shape;206;g2ead020702c_2_121"/>
            <p:cNvSpPr txBox="1"/>
            <p:nvPr/>
          </p:nvSpPr>
          <p:spPr>
            <a:xfrm>
              <a:off x="8150725" y="3672800"/>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17.6% Accuracy</a:t>
              </a:r>
              <a:endParaRPr b="1" i="0" sz="1400" u="none" cap="none" strike="noStrike">
                <a:solidFill>
                  <a:schemeClr val="dk1"/>
                </a:solidFill>
                <a:latin typeface="Calibri"/>
                <a:ea typeface="Calibri"/>
                <a:cs typeface="Calibri"/>
                <a:sym typeface="Calibri"/>
              </a:endParaRPr>
            </a:p>
          </p:txBody>
        </p:sp>
      </p:grpSp>
      <p:grpSp>
        <p:nvGrpSpPr>
          <p:cNvPr id="207" name="Google Shape;207;g2ead020702c_2_121"/>
          <p:cNvGrpSpPr/>
          <p:nvPr/>
        </p:nvGrpSpPr>
        <p:grpSpPr>
          <a:xfrm>
            <a:off x="7778476" y="4233605"/>
            <a:ext cx="3200400" cy="1828800"/>
            <a:chOff x="8150725" y="4870648"/>
            <a:chExt cx="3200400" cy="1828800"/>
          </a:xfrm>
        </p:grpSpPr>
        <p:pic>
          <p:nvPicPr>
            <p:cNvPr id="208" name="Google Shape;208;g2ead020702c_2_121"/>
            <p:cNvPicPr preferRelativeResize="0"/>
            <p:nvPr/>
          </p:nvPicPr>
          <p:blipFill rotWithShape="1">
            <a:blip r:embed="rId8">
              <a:alphaModFix/>
            </a:blip>
            <a:srcRect b="0" l="0" r="0" t="0"/>
            <a:stretch/>
          </p:blipFill>
          <p:spPr>
            <a:xfrm>
              <a:off x="8150725" y="4870648"/>
              <a:ext cx="3200400" cy="1828800"/>
            </a:xfrm>
            <a:prstGeom prst="rect">
              <a:avLst/>
            </a:prstGeom>
            <a:noFill/>
            <a:ln>
              <a:noFill/>
            </a:ln>
          </p:spPr>
        </p:pic>
        <p:sp>
          <p:nvSpPr>
            <p:cNvPr id="209" name="Google Shape;209;g2ead020702c_2_121"/>
            <p:cNvSpPr txBox="1"/>
            <p:nvPr/>
          </p:nvSpPr>
          <p:spPr>
            <a:xfrm>
              <a:off x="8163288" y="5580275"/>
              <a:ext cx="1328700" cy="3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16.4% Accuracy</a:t>
              </a:r>
              <a:endParaRPr b="1" i="0" sz="1400" u="none" cap="none" strike="noStrike">
                <a:solidFill>
                  <a:schemeClr val="dk1"/>
                </a:solidFill>
                <a:latin typeface="Calibri"/>
                <a:ea typeface="Calibri"/>
                <a:cs typeface="Calibri"/>
                <a:sym typeface="Calibri"/>
              </a:endParaRPr>
            </a:p>
          </p:txBody>
        </p:sp>
      </p:grpSp>
      <p:sp>
        <p:nvSpPr>
          <p:cNvPr id="210" name="Google Shape;210;g2ead020702c_2_121"/>
          <p:cNvSpPr/>
          <p:nvPr/>
        </p:nvSpPr>
        <p:spPr>
          <a:xfrm>
            <a:off x="895351" y="1485900"/>
            <a:ext cx="10401298" cy="2156460"/>
          </a:xfrm>
          <a:prstGeom prst="roundRect">
            <a:avLst>
              <a:gd fmla="val 16667" name="adj"/>
            </a:avLst>
          </a:prstGeom>
          <a:solidFill>
            <a:srgbClr val="70AD47">
              <a:alpha val="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g2ead020702c_2_121"/>
          <p:cNvSpPr/>
          <p:nvPr/>
        </p:nvSpPr>
        <p:spPr>
          <a:xfrm>
            <a:off x="864055" y="4069775"/>
            <a:ext cx="10401298" cy="2156460"/>
          </a:xfrm>
          <a:prstGeom prst="roundRect">
            <a:avLst>
              <a:gd fmla="val 16667" name="adj"/>
            </a:avLst>
          </a:prstGeom>
          <a:solidFill>
            <a:schemeClr val="accent2">
              <a:alpha val="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g2ead020702c_2_121"/>
          <p:cNvSpPr txBox="1"/>
          <p:nvPr/>
        </p:nvSpPr>
        <p:spPr>
          <a:xfrm>
            <a:off x="838200" y="336507"/>
            <a:ext cx="10515600" cy="81522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3.1.1 ARIMA (Univariate)</a:t>
            </a:r>
            <a:endParaRPr b="0" i="0" sz="4400" u="none" cap="none" strike="noStrike">
              <a:solidFill>
                <a:schemeClr val="dk1"/>
              </a:solidFill>
              <a:latin typeface="Calibri"/>
              <a:ea typeface="Calibri"/>
              <a:cs typeface="Calibri"/>
              <a:sym typeface="Calibri"/>
            </a:endParaRPr>
          </a:p>
        </p:txBody>
      </p:sp>
      <p:sp>
        <p:nvSpPr>
          <p:cNvPr id="213" name="Google Shape;213;g2ead020702c_2_121"/>
          <p:cNvSpPr/>
          <p:nvPr/>
        </p:nvSpPr>
        <p:spPr>
          <a:xfrm>
            <a:off x="0" y="6370320"/>
            <a:ext cx="12192000" cy="2971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200">
                <a:solidFill>
                  <a:schemeClr val="lt1"/>
                </a:solidFill>
              </a:rPr>
              <a:t>Arena strengths in capturing </a:t>
            </a:r>
            <a:r>
              <a:rPr i="1" lang="en-US" sz="1200">
                <a:solidFill>
                  <a:schemeClr val="lt1"/>
                </a:solidFill>
              </a:rPr>
              <a:t>trends</a:t>
            </a:r>
            <a:r>
              <a:rPr i="1" lang="en-US" sz="1200">
                <a:solidFill>
                  <a:schemeClr val="lt1"/>
                </a:solidFill>
              </a:rPr>
              <a:t>, however is not good enough with irregular data</a:t>
            </a:r>
            <a:endParaRPr/>
          </a:p>
        </p:txBody>
      </p:sp>
      <p:pic>
        <p:nvPicPr>
          <p:cNvPr descr="Georgia Tech - Wikipedia" id="214" name="Google Shape;214;g2ead020702c_2_121"/>
          <p:cNvPicPr preferRelativeResize="0"/>
          <p:nvPr/>
        </p:nvPicPr>
        <p:blipFill rotWithShape="1">
          <a:blip r:embed="rId9">
            <a:alphaModFix/>
          </a:blip>
          <a:srcRect b="0" l="0" r="0" t="0"/>
          <a:stretch/>
        </p:blipFill>
        <p:spPr>
          <a:xfrm>
            <a:off x="10871549" y="406387"/>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ad020702c_2_99"/>
          <p:cNvSpPr txBox="1"/>
          <p:nvPr>
            <p:ph idx="1" type="body"/>
          </p:nvPr>
        </p:nvSpPr>
        <p:spPr>
          <a:xfrm>
            <a:off x="838200" y="1616725"/>
            <a:ext cx="5170200" cy="4824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b="1" lang="en-US" sz="1500"/>
              <a:t>Why Exponential Smoothing / Holt-Winters Smoothing</a:t>
            </a:r>
            <a:endParaRPr b="1" sz="1500"/>
          </a:p>
          <a:p>
            <a:pPr indent="-323850" lvl="0" marL="457200" rtl="0" algn="l">
              <a:lnSpc>
                <a:spcPct val="115000"/>
              </a:lnSpc>
              <a:spcBef>
                <a:spcPts val="1200"/>
              </a:spcBef>
              <a:spcAft>
                <a:spcPts val="0"/>
              </a:spcAft>
              <a:buSzPts val="1500"/>
              <a:buFont typeface="Calibri"/>
              <a:buChar char="●"/>
            </a:pPr>
            <a:r>
              <a:rPr lang="en-US" sz="1500"/>
              <a:t>Effective for time series with trends and seasonality</a:t>
            </a:r>
            <a:endParaRPr sz="1500"/>
          </a:p>
          <a:p>
            <a:pPr indent="-323850" lvl="0" marL="457200" rtl="0" algn="l">
              <a:lnSpc>
                <a:spcPct val="115000"/>
              </a:lnSpc>
              <a:spcBef>
                <a:spcPts val="0"/>
              </a:spcBef>
              <a:spcAft>
                <a:spcPts val="0"/>
              </a:spcAft>
              <a:buSzPts val="1500"/>
              <a:buFont typeface="Calibri"/>
              <a:buChar char="●"/>
            </a:pPr>
            <a:r>
              <a:rPr lang="en-US" sz="1500"/>
              <a:t>Decomposes data into level, trend, and seasonal components</a:t>
            </a:r>
            <a:endParaRPr sz="1500"/>
          </a:p>
          <a:p>
            <a:pPr indent="-323850" lvl="0" marL="457200" rtl="0" algn="l">
              <a:lnSpc>
                <a:spcPct val="115000"/>
              </a:lnSpc>
              <a:spcBef>
                <a:spcPts val="0"/>
              </a:spcBef>
              <a:spcAft>
                <a:spcPts val="0"/>
              </a:spcAft>
              <a:buSzPts val="1500"/>
              <a:buFont typeface="Calibri"/>
              <a:buChar char="●"/>
            </a:pPr>
            <a:r>
              <a:rPr lang="en-US" sz="1500"/>
              <a:t>Provides accurate and reliable forecasts for complex datasets</a:t>
            </a:r>
            <a:endParaRPr sz="1500"/>
          </a:p>
          <a:p>
            <a:pPr indent="0" lvl="0" marL="0" rtl="0" algn="l">
              <a:lnSpc>
                <a:spcPct val="115000"/>
              </a:lnSpc>
              <a:spcBef>
                <a:spcPts val="1200"/>
              </a:spcBef>
              <a:spcAft>
                <a:spcPts val="0"/>
              </a:spcAft>
              <a:buSzPts val="1800"/>
              <a:buNone/>
            </a:pPr>
            <a:r>
              <a:rPr b="1" lang="en-US" sz="1500"/>
              <a:t>Implementation</a:t>
            </a:r>
            <a:endParaRPr b="1" sz="1500"/>
          </a:p>
          <a:p>
            <a:pPr indent="-323850" lvl="0" marL="457200" rtl="0" algn="l">
              <a:lnSpc>
                <a:spcPct val="115000"/>
              </a:lnSpc>
              <a:spcBef>
                <a:spcPts val="1200"/>
              </a:spcBef>
              <a:spcAft>
                <a:spcPts val="0"/>
              </a:spcAft>
              <a:buSzPts val="1500"/>
              <a:buChar char="●"/>
            </a:pPr>
            <a:r>
              <a:rPr b="1" lang="en-US" sz="1500"/>
              <a:t>Data Preparation:</a:t>
            </a:r>
            <a:r>
              <a:rPr lang="en-US" sz="1500"/>
              <a:t> Ensured data exhibited trends and seasonal patterns</a:t>
            </a:r>
            <a:endParaRPr sz="1500"/>
          </a:p>
          <a:p>
            <a:pPr indent="-323850" lvl="0" marL="457200" rtl="0" algn="l">
              <a:lnSpc>
                <a:spcPct val="115000"/>
              </a:lnSpc>
              <a:spcBef>
                <a:spcPts val="0"/>
              </a:spcBef>
              <a:spcAft>
                <a:spcPts val="0"/>
              </a:spcAft>
              <a:buSzPts val="1500"/>
              <a:buChar char="●"/>
            </a:pPr>
            <a:r>
              <a:rPr b="1" lang="en-US" sz="1500"/>
              <a:t>Model Selection:</a:t>
            </a:r>
            <a:r>
              <a:rPr lang="en-US" sz="1500"/>
              <a:t> Used Holt-Winters method to capture level, trend, and seasonality</a:t>
            </a:r>
            <a:endParaRPr sz="1500"/>
          </a:p>
          <a:p>
            <a:pPr indent="-323850" lvl="0" marL="457200" rtl="0" algn="l">
              <a:lnSpc>
                <a:spcPct val="115000"/>
              </a:lnSpc>
              <a:spcBef>
                <a:spcPts val="0"/>
              </a:spcBef>
              <a:spcAft>
                <a:spcPts val="0"/>
              </a:spcAft>
              <a:buSzPts val="1500"/>
              <a:buChar char="●"/>
            </a:pPr>
            <a:r>
              <a:rPr b="1" lang="en-US" sz="1500"/>
              <a:t>Model Fitting:</a:t>
            </a:r>
            <a:r>
              <a:rPr lang="en-US" sz="1500"/>
              <a:t> Applied model to historical CO2 emissions data</a:t>
            </a:r>
            <a:endParaRPr sz="1500"/>
          </a:p>
          <a:p>
            <a:pPr indent="-323850" lvl="0" marL="457200" rtl="0" algn="l">
              <a:lnSpc>
                <a:spcPct val="115000"/>
              </a:lnSpc>
              <a:spcBef>
                <a:spcPts val="0"/>
              </a:spcBef>
              <a:spcAft>
                <a:spcPts val="0"/>
              </a:spcAft>
              <a:buSzPts val="1500"/>
              <a:buChar char="●"/>
            </a:pPr>
            <a:r>
              <a:rPr b="1" lang="en-US" sz="1500"/>
              <a:t>Forecasting:</a:t>
            </a:r>
            <a:r>
              <a:rPr lang="en-US" sz="1500"/>
              <a:t> Generated future forecasts based on the fitted model</a:t>
            </a:r>
            <a:endParaRPr sz="1500">
              <a:solidFill>
                <a:srgbClr val="3A3838"/>
              </a:solidFill>
            </a:endParaRPr>
          </a:p>
        </p:txBody>
      </p:sp>
      <p:pic>
        <p:nvPicPr>
          <p:cNvPr id="221" name="Google Shape;221;g2ead020702c_2_99"/>
          <p:cNvPicPr preferRelativeResize="0"/>
          <p:nvPr/>
        </p:nvPicPr>
        <p:blipFill rotWithShape="1">
          <a:blip r:embed="rId3">
            <a:alphaModFix/>
          </a:blip>
          <a:srcRect b="0" l="0" r="0" t="0"/>
          <a:stretch/>
        </p:blipFill>
        <p:spPr>
          <a:xfrm>
            <a:off x="6183601" y="3101340"/>
            <a:ext cx="5276088" cy="2926080"/>
          </a:xfrm>
          <a:prstGeom prst="rect">
            <a:avLst/>
          </a:prstGeom>
          <a:noFill/>
          <a:ln>
            <a:noFill/>
          </a:ln>
        </p:spPr>
      </p:pic>
      <p:graphicFrame>
        <p:nvGraphicFramePr>
          <p:cNvPr id="222" name="Google Shape;222;g2ead020702c_2_99"/>
          <p:cNvGraphicFramePr/>
          <p:nvPr/>
        </p:nvGraphicFramePr>
        <p:xfrm>
          <a:off x="6521237" y="1689575"/>
          <a:ext cx="3000000" cy="3000000"/>
        </p:xfrm>
        <a:graphic>
          <a:graphicData uri="http://schemas.openxmlformats.org/drawingml/2006/table">
            <a:tbl>
              <a:tblPr>
                <a:noFill/>
                <a:tableStyleId>{F99D5578-BB74-42A5-8297-DB2A05A7EC03}</a:tableStyleId>
              </a:tblPr>
              <a:tblGrid>
                <a:gridCol w="1255875"/>
                <a:gridCol w="1033075"/>
              </a:tblGrid>
              <a:tr h="20002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Metric</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Value</a:t>
                      </a:r>
                      <a:endParaRPr b="1" sz="12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MSE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1.16E+17</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MAE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54282066</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9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Accuracy (MAPE)</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87.5%</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23" name="Google Shape;223;g2ead020702c_2_99"/>
          <p:cNvGraphicFramePr/>
          <p:nvPr/>
        </p:nvGraphicFramePr>
        <p:xfrm>
          <a:off x="8967057" y="1689575"/>
          <a:ext cx="3000000" cy="3000000"/>
        </p:xfrm>
        <a:graphic>
          <a:graphicData uri="http://schemas.openxmlformats.org/drawingml/2006/table">
            <a:tbl>
              <a:tblPr>
                <a:noFill/>
                <a:tableStyleId>{F99D5578-BB74-42A5-8297-DB2A05A7EC03}</a:tableStyleId>
              </a:tblPr>
              <a:tblGrid>
                <a:gridCol w="1194150"/>
                <a:gridCol w="1265225"/>
              </a:tblGrid>
              <a:tr h="31055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Accuracy</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 of Companies</a:t>
                      </a:r>
                      <a:endParaRPr b="1"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F5"/>
                    </a:solidFill>
                  </a:tcPr>
                </a:tc>
              </a:tr>
              <a:tr h="3105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30%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80-90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60%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&lt;80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t>10%</a:t>
                      </a:r>
                      <a:endParaRPr sz="1200" u="none" cap="none" strike="noStrike"/>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4" name="Google Shape;224;g2ead020702c_2_9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23F4F"/>
              </a:buClr>
              <a:buSzPts val="3200"/>
              <a:buFont typeface="Calibri"/>
              <a:buNone/>
            </a:pPr>
            <a:r>
              <a:rPr b="1" i="0" lang="en-US" sz="3200" u="none" cap="none" strike="noStrike">
                <a:solidFill>
                  <a:srgbClr val="323F4F"/>
                </a:solidFill>
                <a:latin typeface="Calibri"/>
                <a:ea typeface="Calibri"/>
                <a:cs typeface="Calibri"/>
                <a:sym typeface="Calibri"/>
              </a:rPr>
              <a:t>3.1.2 Exponential Smoothing/Holt-Winters (Univariate)</a:t>
            </a:r>
            <a:endParaRPr/>
          </a:p>
          <a:p>
            <a:pPr indent="0" lvl="0" marL="0" marR="0" rtl="0" algn="l">
              <a:lnSpc>
                <a:spcPct val="90000"/>
              </a:lnSpc>
              <a:spcBef>
                <a:spcPts val="0"/>
              </a:spcBef>
              <a:spcAft>
                <a:spcPts val="0"/>
              </a:spcAft>
              <a:buClr>
                <a:srgbClr val="323F4F"/>
              </a:buClr>
              <a:buSzPts val="3200"/>
              <a:buFont typeface="Calibri"/>
              <a:buNone/>
            </a:pPr>
            <a:r>
              <a:rPr b="1" i="0" lang="en-US" sz="1000" u="none" cap="none" strike="noStrike">
                <a:solidFill>
                  <a:srgbClr val="323F4F"/>
                </a:solidFill>
                <a:latin typeface="Calibri"/>
                <a:ea typeface="Calibri"/>
                <a:cs typeface="Calibri"/>
                <a:sym typeface="Calibri"/>
              </a:rPr>
              <a:t> </a:t>
            </a:r>
            <a:br>
              <a:rPr b="1" i="0" lang="en-US" sz="5400" u="none" cap="none" strike="noStrike">
                <a:solidFill>
                  <a:srgbClr val="323F4F"/>
                </a:solidFill>
                <a:latin typeface="Calibri"/>
                <a:ea typeface="Calibri"/>
                <a:cs typeface="Calibri"/>
                <a:sym typeface="Calibri"/>
              </a:rPr>
            </a:br>
            <a:r>
              <a:rPr b="1" i="1" lang="en-US" sz="1600" u="none" cap="none" strike="noStrike">
                <a:solidFill>
                  <a:srgbClr val="7F7F7F"/>
                </a:solidFill>
                <a:latin typeface="Calibri"/>
                <a:ea typeface="Calibri"/>
                <a:cs typeface="Calibri"/>
                <a:sym typeface="Calibri"/>
              </a:rPr>
              <a:t>Univariate Model, Example of Best Prediction cases vs Worst Cases</a:t>
            </a:r>
            <a:endParaRPr b="0" i="0" sz="1600" u="none" cap="none" strike="noStrike">
              <a:solidFill>
                <a:schemeClr val="dk1"/>
              </a:solidFill>
              <a:latin typeface="Calibri"/>
              <a:ea typeface="Calibri"/>
              <a:cs typeface="Calibri"/>
              <a:sym typeface="Calibri"/>
            </a:endParaRPr>
          </a:p>
        </p:txBody>
      </p:sp>
      <p:pic>
        <p:nvPicPr>
          <p:cNvPr descr="Georgia Tech - Wikipedia" id="225" name="Google Shape;225;g2ead020702c_2_99"/>
          <p:cNvPicPr preferRelativeResize="0"/>
          <p:nvPr/>
        </p:nvPicPr>
        <p:blipFill rotWithShape="1">
          <a:blip r:embed="rId4">
            <a:alphaModFix/>
          </a:blip>
          <a:srcRect b="0" l="0" r="0" t="0"/>
          <a:stretch/>
        </p:blipFill>
        <p:spPr>
          <a:xfrm>
            <a:off x="10871549" y="406387"/>
            <a:ext cx="9144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2024-06-09T06:40:46Z</dcterms:created>
  <dc:creator>Seungwon Lee</dc:creator>
</cp:coreProperties>
</file>