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Norwester" charset="1" panose="00000506000000000000"/>
      <p:regular r:id="rId19"/>
    </p:embeddedFont>
    <p:embeddedFont>
      <p:font typeface="Helvetica World Bold" charset="1" panose="020B0800040000020004"/>
      <p:regular r:id="rId20"/>
    </p:embeddedFont>
    <p:embeddedFont>
      <p:font typeface="Helvetica World" charset="1" panose="020B05000400000200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823126" y="7120625"/>
            <a:ext cx="3588696" cy="719036"/>
            <a:chOff x="0" y="0"/>
            <a:chExt cx="945171" cy="189376"/>
          </a:xfrm>
        </p:grpSpPr>
        <p:sp>
          <p:nvSpPr>
            <p:cNvPr name="Freeform 3" id="3"/>
            <p:cNvSpPr/>
            <p:nvPr/>
          </p:nvSpPr>
          <p:spPr>
            <a:xfrm flipH="false" flipV="false" rot="0">
              <a:off x="0" y="0"/>
              <a:ext cx="945171" cy="189376"/>
            </a:xfrm>
            <a:custGeom>
              <a:avLst/>
              <a:gdLst/>
              <a:ahLst/>
              <a:cxnLst/>
              <a:rect r="r" b="b" t="t" l="l"/>
              <a:pathLst>
                <a:path h="189376" w="945171">
                  <a:moveTo>
                    <a:pt x="94688" y="0"/>
                  </a:moveTo>
                  <a:lnTo>
                    <a:pt x="850483" y="0"/>
                  </a:lnTo>
                  <a:cubicBezTo>
                    <a:pt x="902778" y="0"/>
                    <a:pt x="945171" y="42393"/>
                    <a:pt x="945171" y="94688"/>
                  </a:cubicBezTo>
                  <a:lnTo>
                    <a:pt x="945171" y="94688"/>
                  </a:lnTo>
                  <a:cubicBezTo>
                    <a:pt x="945171" y="119801"/>
                    <a:pt x="935195" y="143885"/>
                    <a:pt x="917437" y="161642"/>
                  </a:cubicBezTo>
                  <a:cubicBezTo>
                    <a:pt x="899680" y="179400"/>
                    <a:pt x="875596" y="189376"/>
                    <a:pt x="850483" y="189376"/>
                  </a:cubicBezTo>
                  <a:lnTo>
                    <a:pt x="94688" y="189376"/>
                  </a:lnTo>
                  <a:cubicBezTo>
                    <a:pt x="42393" y="189376"/>
                    <a:pt x="0" y="146983"/>
                    <a:pt x="0" y="94688"/>
                  </a:cubicBezTo>
                  <a:lnTo>
                    <a:pt x="0" y="94688"/>
                  </a:lnTo>
                  <a:cubicBezTo>
                    <a:pt x="0" y="42393"/>
                    <a:pt x="42393" y="0"/>
                    <a:pt x="94688" y="0"/>
                  </a:cubicBezTo>
                  <a:close/>
                </a:path>
              </a:pathLst>
            </a:custGeom>
            <a:solidFill>
              <a:srgbClr val="000000">
                <a:alpha val="0"/>
              </a:srgbClr>
            </a:solidFill>
            <a:ln w="19050" cap="rnd">
              <a:solidFill>
                <a:srgbClr val="7AFFF5"/>
              </a:solidFill>
              <a:prstDash val="solid"/>
              <a:round/>
            </a:ln>
          </p:spPr>
        </p:sp>
        <p:sp>
          <p:nvSpPr>
            <p:cNvPr name="TextBox 4" id="4"/>
            <p:cNvSpPr txBox="true"/>
            <p:nvPr/>
          </p:nvSpPr>
          <p:spPr>
            <a:xfrm>
              <a:off x="0" y="-47625"/>
              <a:ext cx="945171" cy="237001"/>
            </a:xfrm>
            <a:prstGeom prst="rect">
              <a:avLst/>
            </a:prstGeom>
          </p:spPr>
          <p:txBody>
            <a:bodyPr anchor="ctr" rtlCol="false" tIns="50800" lIns="50800" bIns="50800" rIns="50800"/>
            <a:lstStyle/>
            <a:p>
              <a:pPr algn="ctr">
                <a:lnSpc>
                  <a:spcPts val="2519"/>
                </a:lnSpc>
              </a:pPr>
            </a:p>
          </p:txBody>
        </p:sp>
      </p:grpSp>
      <p:sp>
        <p:nvSpPr>
          <p:cNvPr name="Freeform 5" id="5"/>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823126" y="3599423"/>
            <a:ext cx="9096550" cy="3521202"/>
          </a:xfrm>
          <a:prstGeom prst="rect">
            <a:avLst/>
          </a:prstGeom>
        </p:spPr>
        <p:txBody>
          <a:bodyPr anchor="t" rtlCol="false" tIns="0" lIns="0" bIns="0" rIns="0">
            <a:spAutoFit/>
          </a:bodyPr>
          <a:lstStyle/>
          <a:p>
            <a:pPr algn="l">
              <a:lnSpc>
                <a:spcPts val="5543"/>
              </a:lnSpc>
            </a:pPr>
            <a:r>
              <a:rPr lang="en-US" sz="5599">
                <a:solidFill>
                  <a:srgbClr val="7AFFF5"/>
                </a:solidFill>
                <a:latin typeface="Norwester"/>
                <a:ea typeface="Norwester"/>
                <a:cs typeface="Norwester"/>
                <a:sym typeface="Norwester"/>
              </a:rPr>
              <a:t>MONITORING AND DETECTING CYBER ATTACKS BASED ON TRAFFIC DATA AND DNS INFORMATION</a:t>
            </a:r>
          </a:p>
          <a:p>
            <a:pPr algn="l">
              <a:lnSpc>
                <a:spcPts val="5543"/>
              </a:lnSpc>
            </a:pPr>
          </a:p>
        </p:txBody>
      </p:sp>
      <p:sp>
        <p:nvSpPr>
          <p:cNvPr name="TextBox 7" id="7"/>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
        <p:nvSpPr>
          <p:cNvPr name="TextBox 8" id="8"/>
          <p:cNvSpPr txBox="true"/>
          <p:nvPr/>
        </p:nvSpPr>
        <p:spPr>
          <a:xfrm rot="0">
            <a:off x="2059153" y="7301310"/>
            <a:ext cx="3116640" cy="31623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Helvetica World"/>
                <a:ea typeface="Helvetica World"/>
                <a:cs typeface="Helvetica World"/>
                <a:sym typeface="Helvetica World"/>
              </a:rPr>
              <a:t>By: Ramy gamal</a:t>
            </a:r>
          </a:p>
        </p:txBody>
      </p:sp>
      <p:sp>
        <p:nvSpPr>
          <p:cNvPr name="TextBox 9" id="9"/>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506849" y="2588210"/>
            <a:ext cx="7274302" cy="6119507"/>
          </a:xfrm>
          <a:custGeom>
            <a:avLst/>
            <a:gdLst/>
            <a:ahLst/>
            <a:cxnLst/>
            <a:rect r="r" b="b" t="t" l="l"/>
            <a:pathLst>
              <a:path h="6119507" w="7274302">
                <a:moveTo>
                  <a:pt x="0" y="0"/>
                </a:moveTo>
                <a:lnTo>
                  <a:pt x="7274302" y="0"/>
                </a:lnTo>
                <a:lnTo>
                  <a:pt x="7274302" y="6119506"/>
                </a:lnTo>
                <a:lnTo>
                  <a:pt x="0" y="6119506"/>
                </a:lnTo>
                <a:lnTo>
                  <a:pt x="0" y="0"/>
                </a:lnTo>
                <a:close/>
              </a:path>
            </a:pathLst>
          </a:custGeom>
          <a:blipFill>
            <a:blip r:embed="rId4"/>
            <a:stretch>
              <a:fillRect l="0" t="0" r="0" b="0"/>
            </a:stretch>
          </a:blipFill>
        </p:spPr>
      </p:sp>
      <p:sp>
        <p:nvSpPr>
          <p:cNvPr name="TextBox 4" id="4"/>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10</a:t>
            </a:r>
          </a:p>
        </p:txBody>
      </p:sp>
      <p:sp>
        <p:nvSpPr>
          <p:cNvPr name="TextBox 5" id="5"/>
          <p:cNvSpPr txBox="true"/>
          <p:nvPr/>
        </p:nvSpPr>
        <p:spPr>
          <a:xfrm rot="0">
            <a:off x="7806150" y="1605534"/>
            <a:ext cx="2675700"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RESULTS</a:t>
            </a:r>
          </a:p>
        </p:txBody>
      </p:sp>
      <p:sp>
        <p:nvSpPr>
          <p:cNvPr name="TextBox 6" id="6"/>
          <p:cNvSpPr txBox="true"/>
          <p:nvPr/>
        </p:nvSpPr>
        <p:spPr>
          <a:xfrm rot="0">
            <a:off x="3493371" y="8902865"/>
            <a:ext cx="11860796" cy="681355"/>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39,111 botnet samples were correctly classified as botnet. 40 normal samples were correctly classified as normal. Zero misclassifications — no false positives or false negatives.</a:t>
            </a:r>
          </a:p>
        </p:txBody>
      </p:sp>
      <p:sp>
        <p:nvSpPr>
          <p:cNvPr name="TextBox 7" id="7"/>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80810" y="1846819"/>
            <a:ext cx="10085918" cy="8068735"/>
          </a:xfrm>
          <a:custGeom>
            <a:avLst/>
            <a:gdLst/>
            <a:ahLst/>
            <a:cxnLst/>
            <a:rect r="r" b="b" t="t" l="l"/>
            <a:pathLst>
              <a:path h="8068735" w="10085918">
                <a:moveTo>
                  <a:pt x="0" y="0"/>
                </a:moveTo>
                <a:lnTo>
                  <a:pt x="10085918" y="0"/>
                </a:lnTo>
                <a:lnTo>
                  <a:pt x="10085918" y="8068735"/>
                </a:lnTo>
                <a:lnTo>
                  <a:pt x="0" y="8068735"/>
                </a:lnTo>
                <a:lnTo>
                  <a:pt x="0" y="0"/>
                </a:lnTo>
                <a:close/>
              </a:path>
            </a:pathLst>
          </a:custGeom>
          <a:blipFill>
            <a:blip r:embed="rId4"/>
            <a:stretch>
              <a:fillRect l="0" t="0" r="0" b="0"/>
            </a:stretch>
          </a:blipFill>
        </p:spPr>
      </p:sp>
      <p:sp>
        <p:nvSpPr>
          <p:cNvPr name="TextBox 4" id="4"/>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11</a:t>
            </a:r>
          </a:p>
        </p:txBody>
      </p:sp>
      <p:sp>
        <p:nvSpPr>
          <p:cNvPr name="TextBox 5" id="5"/>
          <p:cNvSpPr txBox="true"/>
          <p:nvPr/>
        </p:nvSpPr>
        <p:spPr>
          <a:xfrm rot="0">
            <a:off x="6181491" y="859727"/>
            <a:ext cx="6484555"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FEATURE IMPORTANCE</a:t>
            </a:r>
          </a:p>
        </p:txBody>
      </p:sp>
      <p:sp>
        <p:nvSpPr>
          <p:cNvPr name="TextBox 6" id="6"/>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28700" y="3775033"/>
            <a:ext cx="3859992" cy="4114800"/>
          </a:xfrm>
          <a:custGeom>
            <a:avLst/>
            <a:gdLst/>
            <a:ahLst/>
            <a:cxnLst/>
            <a:rect r="r" b="b" t="t" l="l"/>
            <a:pathLst>
              <a:path h="4114800" w="3859992">
                <a:moveTo>
                  <a:pt x="3859992" y="0"/>
                </a:moveTo>
                <a:lnTo>
                  <a:pt x="0" y="0"/>
                </a:lnTo>
                <a:lnTo>
                  <a:pt x="0" y="4114800"/>
                </a:lnTo>
                <a:lnTo>
                  <a:pt x="3859992" y="4114800"/>
                </a:lnTo>
                <a:lnTo>
                  <a:pt x="385999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
        <p:nvSpPr>
          <p:cNvPr name="TextBox 5" id="5"/>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02</a:t>
            </a:r>
          </a:p>
        </p:txBody>
      </p:sp>
      <p:sp>
        <p:nvSpPr>
          <p:cNvPr name="TextBox 6" id="6"/>
          <p:cNvSpPr txBox="true"/>
          <p:nvPr/>
        </p:nvSpPr>
        <p:spPr>
          <a:xfrm rot="0">
            <a:off x="7546665" y="2007638"/>
            <a:ext cx="3535972"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CONCLUSION</a:t>
            </a:r>
          </a:p>
        </p:txBody>
      </p:sp>
      <p:sp>
        <p:nvSpPr>
          <p:cNvPr name="TextBox 7" id="7"/>
          <p:cNvSpPr txBox="true"/>
          <p:nvPr/>
        </p:nvSpPr>
        <p:spPr>
          <a:xfrm rot="0">
            <a:off x="7546665" y="3323589"/>
            <a:ext cx="8383188" cy="59347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Helvetica World"/>
                <a:ea typeface="Helvetica World"/>
                <a:cs typeface="Helvetica World"/>
                <a:sym typeface="Helvetica World"/>
              </a:rPr>
              <a:t>In this project, I was able to develop and evaluate multiple machine learning and deep learning models for cyber attack detection based on network traffic data. All models performed exceptionally well which demonstrates the effectiveness of machine learning approaches for cybersecurity applications. The Random Forest classifier emerged as the optimal model, achieving perfect scores across all evaluation metrics for both binary and multi-class classification tasks. Key features like total bytes, source bytes, and Total packets were critical. The dashboard enables real-time monitoring, aiding security teams in threat response.</a:t>
            </a:r>
          </a:p>
          <a:p>
            <a:pPr algn="l">
              <a:lnSpc>
                <a:spcPts val="363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
        <p:nvSpPr>
          <p:cNvPr name="TextBox 4" id="4"/>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13</a:t>
            </a:r>
          </a:p>
        </p:txBody>
      </p:sp>
      <p:sp>
        <p:nvSpPr>
          <p:cNvPr name="TextBox 5" id="5"/>
          <p:cNvSpPr txBox="true"/>
          <p:nvPr/>
        </p:nvSpPr>
        <p:spPr>
          <a:xfrm rot="0">
            <a:off x="1028700" y="4468332"/>
            <a:ext cx="8788507" cy="1578937"/>
          </a:xfrm>
          <a:prstGeom prst="rect">
            <a:avLst/>
          </a:prstGeom>
        </p:spPr>
        <p:txBody>
          <a:bodyPr anchor="t" rtlCol="false" tIns="0" lIns="0" bIns="0" rIns="0">
            <a:spAutoFit/>
          </a:bodyPr>
          <a:lstStyle/>
          <a:p>
            <a:pPr algn="l">
              <a:lnSpc>
                <a:spcPts val="11780"/>
              </a:lnSpc>
            </a:pPr>
            <a:r>
              <a:rPr lang="en-US" sz="11899">
                <a:solidFill>
                  <a:srgbClr val="7AFFF5"/>
                </a:solidFill>
                <a:latin typeface="Norwester"/>
                <a:ea typeface="Norwester"/>
                <a:cs typeface="Norwester"/>
                <a:sym typeface="Norwester"/>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2588550"/>
            <a:ext cx="4734188" cy="6669750"/>
            <a:chOff x="0" y="0"/>
            <a:chExt cx="4507230" cy="6350000"/>
          </a:xfrm>
        </p:grpSpPr>
        <p:sp>
          <p:nvSpPr>
            <p:cNvPr name="Freeform 4" id="4"/>
            <p:cNvSpPr/>
            <p:nvPr/>
          </p:nvSpPr>
          <p:spPr>
            <a:xfrm flipH="false" flipV="false" rot="0">
              <a:off x="0" y="0"/>
              <a:ext cx="4505960" cy="6350000"/>
            </a:xfrm>
            <a:custGeom>
              <a:avLst/>
              <a:gdLst/>
              <a:ahLst/>
              <a:cxnLst/>
              <a:rect r="r" b="b" t="t" l="l"/>
              <a:pathLst>
                <a:path h="6350000" w="4505960">
                  <a:moveTo>
                    <a:pt x="0" y="561340"/>
                  </a:moveTo>
                  <a:lnTo>
                    <a:pt x="0" y="3961130"/>
                  </a:lnTo>
                  <a:cubicBezTo>
                    <a:pt x="0" y="4272280"/>
                    <a:pt x="252730" y="4523740"/>
                    <a:pt x="562610" y="4522470"/>
                  </a:cubicBezTo>
                  <a:cubicBezTo>
                    <a:pt x="873760" y="4521200"/>
                    <a:pt x="1126490" y="4773930"/>
                    <a:pt x="1125220" y="5085080"/>
                  </a:cubicBezTo>
                  <a:lnTo>
                    <a:pt x="1123950" y="5787390"/>
                  </a:lnTo>
                  <a:cubicBezTo>
                    <a:pt x="1123950" y="6098540"/>
                    <a:pt x="1375410" y="6350000"/>
                    <a:pt x="1685290" y="6350000"/>
                  </a:cubicBezTo>
                  <a:lnTo>
                    <a:pt x="3944620" y="6350000"/>
                  </a:lnTo>
                  <a:cubicBezTo>
                    <a:pt x="4254500" y="6350000"/>
                    <a:pt x="4505960" y="6098540"/>
                    <a:pt x="4505960" y="5788660"/>
                  </a:cubicBezTo>
                  <a:lnTo>
                    <a:pt x="4505960" y="2679700"/>
                  </a:lnTo>
                  <a:cubicBezTo>
                    <a:pt x="4505960" y="2494280"/>
                    <a:pt x="4414520" y="2321560"/>
                    <a:pt x="4262120" y="2217420"/>
                  </a:cubicBezTo>
                  <a:lnTo>
                    <a:pt x="1184910" y="99060"/>
                  </a:lnTo>
                  <a:cubicBezTo>
                    <a:pt x="1090930" y="34290"/>
                    <a:pt x="980440" y="0"/>
                    <a:pt x="866140" y="0"/>
                  </a:cubicBezTo>
                  <a:lnTo>
                    <a:pt x="561340" y="0"/>
                  </a:lnTo>
                  <a:cubicBezTo>
                    <a:pt x="251460" y="0"/>
                    <a:pt x="0" y="251460"/>
                    <a:pt x="0" y="561340"/>
                  </a:cubicBezTo>
                  <a:close/>
                </a:path>
              </a:pathLst>
            </a:custGeom>
            <a:blipFill>
              <a:blip r:embed="rId4"/>
              <a:stretch>
                <a:fillRect l="-55627" t="0" r="-55627" b="0"/>
              </a:stretch>
            </a:blipFill>
          </p:spPr>
        </p:sp>
      </p:grpSp>
      <p:sp>
        <p:nvSpPr>
          <p:cNvPr name="TextBox 5" id="5"/>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
        <p:nvSpPr>
          <p:cNvPr name="TextBox 6" id="6"/>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02</a:t>
            </a:r>
          </a:p>
        </p:txBody>
      </p:sp>
      <p:sp>
        <p:nvSpPr>
          <p:cNvPr name="TextBox 7" id="7"/>
          <p:cNvSpPr txBox="true"/>
          <p:nvPr/>
        </p:nvSpPr>
        <p:spPr>
          <a:xfrm rot="0">
            <a:off x="7546665" y="1133475"/>
            <a:ext cx="9096550"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INTRODUCTION</a:t>
            </a:r>
          </a:p>
        </p:txBody>
      </p:sp>
      <p:sp>
        <p:nvSpPr>
          <p:cNvPr name="TextBox 8" id="8"/>
          <p:cNvSpPr txBox="true"/>
          <p:nvPr/>
        </p:nvSpPr>
        <p:spPr>
          <a:xfrm rot="0">
            <a:off x="7546665" y="3448658"/>
            <a:ext cx="8383188" cy="3648711"/>
          </a:xfrm>
          <a:prstGeom prst="rect">
            <a:avLst/>
          </a:prstGeom>
        </p:spPr>
        <p:txBody>
          <a:bodyPr anchor="t" rtlCol="false" tIns="0" lIns="0" bIns="0" rIns="0">
            <a:spAutoFit/>
          </a:bodyPr>
          <a:lstStyle/>
          <a:p>
            <a:pPr algn="l">
              <a:lnSpc>
                <a:spcPts val="3639"/>
              </a:lnSpc>
              <a:spcBef>
                <a:spcPct val="0"/>
              </a:spcBef>
            </a:pPr>
            <a:r>
              <a:rPr lang="en-US" sz="2599">
                <a:solidFill>
                  <a:srgbClr val="FFFFFF"/>
                </a:solidFill>
                <a:latin typeface="Helvetica World"/>
                <a:ea typeface="Helvetica World"/>
                <a:cs typeface="Helvetica World"/>
                <a:sym typeface="Helvetica World"/>
              </a:rPr>
              <a:t>Cybersecurity threats are rapidly evolving, becoming more frequent and sophisticated. Traditional rule-based systems struggle to detect complex or zero-day attacks and often suffer from bias due to imbalanced datasets. This project leverages machine learning to analyze network traffic and DNS data in real time, aiming to accurately detect and classify cyberattacks based on features like packet size, duration, and timestamps.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03</a:t>
            </a:r>
          </a:p>
        </p:txBody>
      </p:sp>
      <p:sp>
        <p:nvSpPr>
          <p:cNvPr name="TextBox 4" id="4"/>
          <p:cNvSpPr txBox="true"/>
          <p:nvPr/>
        </p:nvSpPr>
        <p:spPr>
          <a:xfrm rot="0">
            <a:off x="932709" y="1890710"/>
            <a:ext cx="9096550"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OBJECTIVES</a:t>
            </a:r>
          </a:p>
        </p:txBody>
      </p:sp>
      <p:sp>
        <p:nvSpPr>
          <p:cNvPr name="TextBox 5" id="5"/>
          <p:cNvSpPr txBox="true"/>
          <p:nvPr/>
        </p:nvSpPr>
        <p:spPr>
          <a:xfrm rot="0">
            <a:off x="563949" y="3311498"/>
            <a:ext cx="9157837" cy="5591811"/>
          </a:xfrm>
          <a:prstGeom prst="rect">
            <a:avLst/>
          </a:prstGeom>
        </p:spPr>
        <p:txBody>
          <a:bodyPr anchor="t" rtlCol="false" tIns="0" lIns="0" bIns="0" rIns="0">
            <a:spAutoFit/>
          </a:bodyPr>
          <a:lstStyle/>
          <a:p>
            <a:pPr algn="l" marL="561332" indent="-280666" lvl="1">
              <a:lnSpc>
                <a:spcPts val="3639"/>
              </a:lnSpc>
              <a:buFont typeface="Arial"/>
              <a:buChar char="•"/>
            </a:pPr>
            <a:r>
              <a:rPr lang="en-US" b="true" sz="2599">
                <a:solidFill>
                  <a:srgbClr val="FFFFFF"/>
                </a:solidFill>
                <a:latin typeface="Helvetica World Bold"/>
                <a:ea typeface="Helvetica World Bold"/>
                <a:cs typeface="Helvetica World Bold"/>
                <a:sym typeface="Helvetica World Bold"/>
              </a:rPr>
              <a:t>Develop ML Models:</a:t>
            </a:r>
            <a:r>
              <a:rPr lang="en-US" sz="2599">
                <a:solidFill>
                  <a:srgbClr val="FFFFFF"/>
                </a:solidFill>
                <a:latin typeface="Helvetica World"/>
                <a:ea typeface="Helvetica World"/>
                <a:cs typeface="Helvetica World"/>
                <a:sym typeface="Helvetica World"/>
              </a:rPr>
              <a:t> Train machine learning models for both binary (normal vs. malicious) and multi-class (e.g., botnet, DDoS, DGA) classification of network traffic.</a:t>
            </a:r>
          </a:p>
          <a:p>
            <a:pPr algn="l">
              <a:lnSpc>
                <a:spcPts val="3639"/>
              </a:lnSpc>
            </a:pPr>
          </a:p>
          <a:p>
            <a:pPr algn="l" marL="561332" indent="-280666" lvl="1">
              <a:lnSpc>
                <a:spcPts val="3639"/>
              </a:lnSpc>
              <a:buFont typeface="Arial"/>
              <a:buChar char="•"/>
            </a:pPr>
            <a:r>
              <a:rPr lang="en-US" b="true" sz="2599">
                <a:solidFill>
                  <a:srgbClr val="FFFFFF"/>
                </a:solidFill>
                <a:latin typeface="Helvetica World Bold"/>
                <a:ea typeface="Helvetica World Bold"/>
                <a:cs typeface="Helvetica World Bold"/>
                <a:sym typeface="Helvetica World Bold"/>
              </a:rPr>
              <a:t>Evaluate and Compare Models:</a:t>
            </a:r>
            <a:r>
              <a:rPr lang="en-US" sz="2599">
                <a:solidFill>
                  <a:srgbClr val="FFFFFF"/>
                </a:solidFill>
                <a:latin typeface="Helvetica World"/>
                <a:ea typeface="Helvetica World"/>
                <a:cs typeface="Helvetica World"/>
                <a:sym typeface="Helvetica World"/>
              </a:rPr>
              <a:t> Assess model performance using key classification metrics to identify the best-performing approach.</a:t>
            </a:r>
          </a:p>
          <a:p>
            <a:pPr algn="l">
              <a:lnSpc>
                <a:spcPts val="3639"/>
              </a:lnSpc>
            </a:pPr>
          </a:p>
          <a:p>
            <a:pPr algn="l" marL="561332" indent="-280666" lvl="1">
              <a:lnSpc>
                <a:spcPts val="3639"/>
              </a:lnSpc>
              <a:buFont typeface="Arial"/>
              <a:buChar char="•"/>
            </a:pPr>
            <a:r>
              <a:rPr lang="en-US" b="true" sz="2599">
                <a:solidFill>
                  <a:srgbClr val="FFFFFF"/>
                </a:solidFill>
                <a:latin typeface="Helvetica World Bold"/>
                <a:ea typeface="Helvetica World Bold"/>
                <a:cs typeface="Helvetica World Bold"/>
                <a:sym typeface="Helvetica World Bold"/>
              </a:rPr>
              <a:t>Analyze Feature Importance:</a:t>
            </a:r>
            <a:r>
              <a:rPr lang="en-US" sz="2599">
                <a:solidFill>
                  <a:srgbClr val="FFFFFF"/>
                </a:solidFill>
                <a:latin typeface="Helvetica World"/>
                <a:ea typeface="Helvetica World"/>
                <a:cs typeface="Helvetica World"/>
                <a:sym typeface="Helvetica World"/>
              </a:rPr>
              <a:t> Use model-based methods (tree-based and linear) to determine which features most influence cyberattack detection.</a:t>
            </a:r>
          </a:p>
          <a:p>
            <a:pPr algn="l">
              <a:lnSpc>
                <a:spcPts val="3639"/>
              </a:lnSpc>
              <a:spcBef>
                <a:spcPct val="0"/>
              </a:spcBef>
            </a:pPr>
          </a:p>
        </p:txBody>
      </p:sp>
      <p:sp>
        <p:nvSpPr>
          <p:cNvPr name="TextBox 6" id="6"/>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
        <p:nvSpPr>
          <p:cNvPr name="Freeform 7" id="7"/>
          <p:cNvSpPr/>
          <p:nvPr/>
        </p:nvSpPr>
        <p:spPr>
          <a:xfrm flipH="false" flipV="false" rot="0">
            <a:off x="11174127" y="2698308"/>
            <a:ext cx="6085173" cy="4890383"/>
          </a:xfrm>
          <a:custGeom>
            <a:avLst/>
            <a:gdLst/>
            <a:ahLst/>
            <a:cxnLst/>
            <a:rect r="r" b="b" t="t" l="l"/>
            <a:pathLst>
              <a:path h="4890383" w="6085173">
                <a:moveTo>
                  <a:pt x="0" y="0"/>
                </a:moveTo>
                <a:lnTo>
                  <a:pt x="6085173" y="0"/>
                </a:lnTo>
                <a:lnTo>
                  <a:pt x="6085173" y="4890384"/>
                </a:lnTo>
                <a:lnTo>
                  <a:pt x="0" y="489038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891575" y="2831957"/>
            <a:ext cx="6098698" cy="5400120"/>
          </a:xfrm>
          <a:custGeom>
            <a:avLst/>
            <a:gdLst/>
            <a:ahLst/>
            <a:cxnLst/>
            <a:rect r="r" b="b" t="t" l="l"/>
            <a:pathLst>
              <a:path h="5400120" w="6098698">
                <a:moveTo>
                  <a:pt x="0" y="0"/>
                </a:moveTo>
                <a:lnTo>
                  <a:pt x="6098699" y="0"/>
                </a:lnTo>
                <a:lnTo>
                  <a:pt x="6098699" y="5400120"/>
                </a:lnTo>
                <a:lnTo>
                  <a:pt x="0" y="540012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04</a:t>
            </a:r>
          </a:p>
        </p:txBody>
      </p:sp>
      <p:sp>
        <p:nvSpPr>
          <p:cNvPr name="TextBox 5" id="5"/>
          <p:cNvSpPr txBox="true"/>
          <p:nvPr/>
        </p:nvSpPr>
        <p:spPr>
          <a:xfrm rot="0">
            <a:off x="1028700" y="1864836"/>
            <a:ext cx="7086167"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DATASET</a:t>
            </a:r>
          </a:p>
        </p:txBody>
      </p:sp>
      <p:sp>
        <p:nvSpPr>
          <p:cNvPr name="TextBox 6" id="6"/>
          <p:cNvSpPr txBox="true"/>
          <p:nvPr/>
        </p:nvSpPr>
        <p:spPr>
          <a:xfrm rot="0">
            <a:off x="1028700" y="2985738"/>
            <a:ext cx="7707461" cy="6468110"/>
          </a:xfrm>
          <a:prstGeom prst="rect">
            <a:avLst/>
          </a:prstGeom>
        </p:spPr>
        <p:txBody>
          <a:bodyPr anchor="t" rtlCol="false" tIns="0" lIns="0" bIns="0" rIns="0">
            <a:spAutoFit/>
          </a:bodyPr>
          <a:lstStyle/>
          <a:p>
            <a:pPr algn="l">
              <a:lnSpc>
                <a:spcPts val="3640"/>
              </a:lnSpc>
            </a:pPr>
            <a:r>
              <a:rPr lang="en-US" sz="2600" b="true">
                <a:solidFill>
                  <a:srgbClr val="FFFFFF"/>
                </a:solidFill>
                <a:latin typeface="Helvetica World Bold"/>
                <a:ea typeface="Helvetica World Bold"/>
                <a:cs typeface="Helvetica World Bold"/>
                <a:sym typeface="Helvetica World Bold"/>
              </a:rPr>
              <a:t>Dataset Overview:</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Source: Stratosphere IPS Project (CTU-13 &amp; Zeus datasets)</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Format: Combined CSV from 3 binetflow files</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Size: 130,502 samples, 17 features</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Target Variable: attack_type (e.g., normal, botnet, DDoS, DGA)</a:t>
            </a:r>
          </a:p>
          <a:p>
            <a:pPr algn="l">
              <a:lnSpc>
                <a:spcPts val="3640"/>
              </a:lnSpc>
            </a:pPr>
          </a:p>
          <a:p>
            <a:pPr algn="l">
              <a:lnSpc>
                <a:spcPts val="3640"/>
              </a:lnSpc>
            </a:pPr>
            <a:r>
              <a:rPr lang="en-US" sz="2600" b="true">
                <a:solidFill>
                  <a:srgbClr val="FFFFFF"/>
                </a:solidFill>
                <a:latin typeface="Helvetica World Bold"/>
                <a:ea typeface="Helvetica World Bold"/>
                <a:cs typeface="Helvetica World Bold"/>
                <a:sym typeface="Helvetica World Bold"/>
              </a:rPr>
              <a:t>Key Features:</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StartTime, Dur (duration), Proto (protocol)</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SrcAddr / DstAddr (source/destination IP)</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Sport / Dport (ports)</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TotPkts, TotBytes (traffic volume)</a:t>
            </a:r>
          </a:p>
          <a:p>
            <a:pPr algn="l">
              <a:lnSpc>
                <a:spcPts val="3640"/>
              </a:lnSpc>
              <a:spcBef>
                <a:spcPct val="0"/>
              </a:spcBef>
            </a:pPr>
          </a:p>
        </p:txBody>
      </p:sp>
      <p:sp>
        <p:nvSpPr>
          <p:cNvPr name="TextBox 7" id="7"/>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73077" y="3118904"/>
            <a:ext cx="5075774" cy="4725545"/>
            <a:chOff x="0" y="0"/>
            <a:chExt cx="6350000" cy="5911850"/>
          </a:xfrm>
        </p:grpSpPr>
        <p:sp>
          <p:nvSpPr>
            <p:cNvPr name="Freeform 4" id="4"/>
            <p:cNvSpPr/>
            <p:nvPr/>
          </p:nvSpPr>
          <p:spPr>
            <a:xfrm flipH="false" flipV="false" rot="0">
              <a:off x="-68580" y="0"/>
              <a:ext cx="6417310" cy="5911850"/>
            </a:xfrm>
            <a:custGeom>
              <a:avLst/>
              <a:gdLst/>
              <a:ahLst/>
              <a:cxnLst/>
              <a:rect r="r" b="b" t="t" l="l"/>
              <a:pathLst>
                <a:path h="5911850" w="6417310">
                  <a:moveTo>
                    <a:pt x="1215390" y="402590"/>
                  </a:moveTo>
                  <a:lnTo>
                    <a:pt x="177800" y="2192020"/>
                  </a:lnTo>
                  <a:cubicBezTo>
                    <a:pt x="0" y="2498090"/>
                    <a:pt x="43180" y="2884170"/>
                    <a:pt x="283210" y="3144520"/>
                  </a:cubicBezTo>
                  <a:lnTo>
                    <a:pt x="2594610" y="5651500"/>
                  </a:lnTo>
                  <a:cubicBezTo>
                    <a:pt x="2747010" y="5817870"/>
                    <a:pt x="2962910" y="5911850"/>
                    <a:pt x="3187700" y="5911850"/>
                  </a:cubicBezTo>
                  <a:lnTo>
                    <a:pt x="5609590" y="5911850"/>
                  </a:lnTo>
                  <a:cubicBezTo>
                    <a:pt x="6055360" y="5911850"/>
                    <a:pt x="6417310" y="5549900"/>
                    <a:pt x="6417310" y="5104130"/>
                  </a:cubicBezTo>
                  <a:lnTo>
                    <a:pt x="6417310" y="1891030"/>
                  </a:lnTo>
                  <a:cubicBezTo>
                    <a:pt x="6417310" y="1724660"/>
                    <a:pt x="6366510" y="1562100"/>
                    <a:pt x="6269990" y="1426210"/>
                  </a:cubicBezTo>
                  <a:lnTo>
                    <a:pt x="5507990" y="342900"/>
                  </a:lnTo>
                  <a:cubicBezTo>
                    <a:pt x="5356860" y="128270"/>
                    <a:pt x="5110480" y="0"/>
                    <a:pt x="4847590" y="0"/>
                  </a:cubicBezTo>
                  <a:lnTo>
                    <a:pt x="1913890" y="0"/>
                  </a:lnTo>
                  <a:cubicBezTo>
                    <a:pt x="1625600" y="0"/>
                    <a:pt x="1358900" y="153670"/>
                    <a:pt x="1215390" y="402590"/>
                  </a:cubicBezTo>
                  <a:close/>
                </a:path>
              </a:pathLst>
            </a:custGeom>
            <a:blipFill>
              <a:blip r:embed="rId4"/>
              <a:stretch>
                <a:fillRect l="0" t="-22847" r="0" b="-22847"/>
              </a:stretch>
            </a:blipFill>
          </p:spPr>
        </p:sp>
      </p:grpSp>
      <p:sp>
        <p:nvSpPr>
          <p:cNvPr name="TextBox 5" id="5"/>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05</a:t>
            </a:r>
          </a:p>
        </p:txBody>
      </p:sp>
      <p:sp>
        <p:nvSpPr>
          <p:cNvPr name="TextBox 6" id="6"/>
          <p:cNvSpPr txBox="true"/>
          <p:nvPr/>
        </p:nvSpPr>
        <p:spPr>
          <a:xfrm rot="0">
            <a:off x="6062577" y="1430655"/>
            <a:ext cx="7880592"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PREPROCESSING</a:t>
            </a:r>
          </a:p>
        </p:txBody>
      </p:sp>
      <p:sp>
        <p:nvSpPr>
          <p:cNvPr name="TextBox 7" id="7"/>
          <p:cNvSpPr txBox="true"/>
          <p:nvPr/>
        </p:nvSpPr>
        <p:spPr>
          <a:xfrm rot="0">
            <a:off x="5848617" y="2556039"/>
            <a:ext cx="10529722" cy="7496810"/>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a:solidFill>
                  <a:srgbClr val="FFFFFF"/>
                </a:solidFill>
                <a:latin typeface="Helvetica World Bold"/>
                <a:ea typeface="Helvetica World Bold"/>
                <a:cs typeface="Helvetica World Bold"/>
                <a:sym typeface="Helvetica World Bold"/>
              </a:rPr>
              <a:t>Handling Missing Values in Numeric Columns:</a:t>
            </a:r>
            <a:r>
              <a:rPr lang="en-US" sz="2600">
                <a:solidFill>
                  <a:srgbClr val="FFFFFF"/>
                </a:solidFill>
                <a:latin typeface="Helvetica World"/>
                <a:ea typeface="Helvetica World"/>
                <a:cs typeface="Helvetica World"/>
                <a:sym typeface="Helvetica World"/>
              </a:rPr>
              <a:t> Median imputation</a:t>
            </a:r>
          </a:p>
          <a:p>
            <a:pPr algn="l">
              <a:lnSpc>
                <a:spcPts val="3640"/>
              </a:lnSpc>
            </a:pPr>
          </a:p>
          <a:p>
            <a:pPr algn="l" marL="561341" indent="-280670" lvl="1">
              <a:lnSpc>
                <a:spcPts val="3640"/>
              </a:lnSpc>
              <a:buFont typeface="Arial"/>
              <a:buChar char="•"/>
            </a:pPr>
            <a:r>
              <a:rPr lang="en-US" b="true" sz="2600">
                <a:solidFill>
                  <a:srgbClr val="FFFFFF"/>
                </a:solidFill>
                <a:latin typeface="Helvetica World Bold"/>
                <a:ea typeface="Helvetica World Bold"/>
                <a:cs typeface="Helvetica World Bold"/>
                <a:sym typeface="Helvetica World Bold"/>
              </a:rPr>
              <a:t>Handling Missing Values in Non-Numeric Columns:</a:t>
            </a:r>
            <a:r>
              <a:rPr lang="en-US" sz="2600">
                <a:solidFill>
                  <a:srgbClr val="FFFFFF"/>
                </a:solidFill>
                <a:latin typeface="Helvetica World"/>
                <a:ea typeface="Helvetica World"/>
                <a:cs typeface="Helvetica World"/>
                <a:sym typeface="Helvetica World"/>
              </a:rPr>
              <a:t> Mode imputation</a:t>
            </a:r>
          </a:p>
          <a:p>
            <a:pPr algn="l">
              <a:lnSpc>
                <a:spcPts val="3640"/>
              </a:lnSpc>
            </a:pPr>
          </a:p>
          <a:p>
            <a:pPr algn="l" marL="561341" indent="-280670" lvl="1">
              <a:lnSpc>
                <a:spcPts val="3640"/>
              </a:lnSpc>
              <a:buFont typeface="Arial"/>
              <a:buChar char="•"/>
            </a:pPr>
            <a:r>
              <a:rPr lang="en-US" b="true" sz="2600">
                <a:solidFill>
                  <a:srgbClr val="FFFFFF"/>
                </a:solidFill>
                <a:latin typeface="Helvetica World Bold"/>
                <a:ea typeface="Helvetica World Bold"/>
                <a:cs typeface="Helvetica World Bold"/>
                <a:sym typeface="Helvetica World Bold"/>
              </a:rPr>
              <a:t>One-Hot Encoding:</a:t>
            </a:r>
            <a:r>
              <a:rPr lang="en-US" sz="2600">
                <a:solidFill>
                  <a:srgbClr val="FFFFFF"/>
                </a:solidFill>
                <a:latin typeface="Helvetica World"/>
                <a:ea typeface="Helvetica World"/>
                <a:cs typeface="Helvetica World"/>
                <a:sym typeface="Helvetica World"/>
              </a:rPr>
              <a:t> Label encoding was used for any categorical data</a:t>
            </a:r>
          </a:p>
          <a:p>
            <a:pPr algn="l">
              <a:lnSpc>
                <a:spcPts val="3640"/>
              </a:lnSpc>
            </a:pPr>
          </a:p>
          <a:p>
            <a:pPr algn="l" marL="561341" indent="-280670" lvl="1">
              <a:lnSpc>
                <a:spcPts val="3640"/>
              </a:lnSpc>
              <a:buFont typeface="Arial"/>
              <a:buChar char="•"/>
            </a:pPr>
            <a:r>
              <a:rPr lang="en-US" b="true" sz="2600">
                <a:solidFill>
                  <a:srgbClr val="FFFFFF"/>
                </a:solidFill>
                <a:latin typeface="Helvetica World Bold"/>
                <a:ea typeface="Helvetica World Bold"/>
                <a:cs typeface="Helvetica World Bold"/>
                <a:sym typeface="Helvetica World Bold"/>
              </a:rPr>
              <a:t>Dropping Irrelevant Columns:</a:t>
            </a:r>
            <a:r>
              <a:rPr lang="en-US" sz="2600">
                <a:solidFill>
                  <a:srgbClr val="FFFFFF"/>
                </a:solidFill>
                <a:latin typeface="Helvetica World"/>
                <a:ea typeface="Helvetica World"/>
                <a:cs typeface="Helvetica World"/>
                <a:sym typeface="Helvetica World"/>
              </a:rPr>
              <a:t> The ‘Label’ column was dropped for redundancy.</a:t>
            </a:r>
          </a:p>
          <a:p>
            <a:pPr algn="l">
              <a:lnSpc>
                <a:spcPts val="3640"/>
              </a:lnSpc>
            </a:pPr>
          </a:p>
          <a:p>
            <a:pPr algn="l" marL="561341" indent="-280670" lvl="1">
              <a:lnSpc>
                <a:spcPts val="3640"/>
              </a:lnSpc>
              <a:buFont typeface="Arial"/>
              <a:buChar char="•"/>
            </a:pPr>
            <a:r>
              <a:rPr lang="en-US" b="true" sz="2600">
                <a:solidFill>
                  <a:srgbClr val="FFFFFF"/>
                </a:solidFill>
                <a:latin typeface="Helvetica World Bold"/>
                <a:ea typeface="Helvetica World Bold"/>
                <a:cs typeface="Helvetica World Bold"/>
                <a:sym typeface="Helvetica World Bold"/>
              </a:rPr>
              <a:t>Feature Scaling:</a:t>
            </a:r>
            <a:r>
              <a:rPr lang="en-US" sz="2600">
                <a:solidFill>
                  <a:srgbClr val="FFFFFF"/>
                </a:solidFill>
                <a:latin typeface="Helvetica World"/>
                <a:ea typeface="Helvetica World"/>
                <a:cs typeface="Helvetica World"/>
                <a:sym typeface="Helvetica World"/>
              </a:rPr>
              <a:t> Numeric features were standardized using StandardScaler, to ensure that all features contribute equally to the analysis.</a:t>
            </a:r>
          </a:p>
          <a:p>
            <a:pPr algn="l">
              <a:lnSpc>
                <a:spcPts val="3640"/>
              </a:lnSpc>
            </a:pPr>
          </a:p>
        </p:txBody>
      </p:sp>
      <p:sp>
        <p:nvSpPr>
          <p:cNvPr name="TextBox 8" id="8"/>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06</a:t>
            </a:r>
          </a:p>
        </p:txBody>
      </p:sp>
      <p:sp>
        <p:nvSpPr>
          <p:cNvPr name="TextBox 4" id="4"/>
          <p:cNvSpPr txBox="true"/>
          <p:nvPr/>
        </p:nvSpPr>
        <p:spPr>
          <a:xfrm rot="0">
            <a:off x="6062577" y="1430655"/>
            <a:ext cx="7880592"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FEATURE ENGINEERING</a:t>
            </a:r>
          </a:p>
        </p:txBody>
      </p:sp>
      <p:sp>
        <p:nvSpPr>
          <p:cNvPr name="TextBox 5" id="5"/>
          <p:cNvSpPr txBox="true"/>
          <p:nvPr/>
        </p:nvSpPr>
        <p:spPr>
          <a:xfrm rot="0">
            <a:off x="6138777" y="2634089"/>
            <a:ext cx="11410683" cy="6430010"/>
          </a:xfrm>
          <a:prstGeom prst="rect">
            <a:avLst/>
          </a:prstGeom>
        </p:spPr>
        <p:txBody>
          <a:bodyPr anchor="t" rtlCol="false" tIns="0" lIns="0" bIns="0" rIns="0">
            <a:spAutoFit/>
          </a:bodyPr>
          <a:lstStyle/>
          <a:p>
            <a:pPr algn="l">
              <a:lnSpc>
                <a:spcPts val="3640"/>
              </a:lnSpc>
            </a:pPr>
            <a:r>
              <a:rPr lang="en-US" sz="2600">
                <a:solidFill>
                  <a:srgbClr val="FFFFFF"/>
                </a:solidFill>
                <a:latin typeface="Helvetica World"/>
                <a:ea typeface="Helvetica World"/>
                <a:cs typeface="Helvetica World"/>
                <a:sym typeface="Helvetica World"/>
              </a:rPr>
              <a:t>To prepare the dataset for machine learning models, several preprocessing steps were performed:</a:t>
            </a:r>
          </a:p>
          <a:p>
            <a:pPr algn="l">
              <a:lnSpc>
                <a:spcPts val="3640"/>
              </a:lnSpc>
            </a:pPr>
          </a:p>
          <a:p>
            <a:pPr algn="l">
              <a:lnSpc>
                <a:spcPts val="3640"/>
              </a:lnSpc>
            </a:pPr>
            <a:r>
              <a:rPr lang="en-US" sz="2600" b="true">
                <a:solidFill>
                  <a:srgbClr val="FFFFFF"/>
                </a:solidFill>
                <a:latin typeface="Helvetica World Bold"/>
                <a:ea typeface="Helvetica World Bold"/>
                <a:cs typeface="Helvetica World Bold"/>
                <a:sym typeface="Helvetica World Bold"/>
              </a:rPr>
              <a:t>1)</a:t>
            </a:r>
            <a:r>
              <a:rPr lang="en-US" sz="2600">
                <a:solidFill>
                  <a:srgbClr val="FFFFFF"/>
                </a:solidFill>
                <a:latin typeface="Helvetica World"/>
                <a:ea typeface="Helvetica World"/>
                <a:cs typeface="Helvetica World"/>
                <a:sym typeface="Helvetica World"/>
              </a:rPr>
              <a:t> </a:t>
            </a:r>
            <a:r>
              <a:rPr lang="en-US" sz="2600" b="true">
                <a:solidFill>
                  <a:srgbClr val="FFFFFF"/>
                </a:solidFill>
                <a:latin typeface="Helvetica World Bold"/>
                <a:ea typeface="Helvetica World Bold"/>
                <a:cs typeface="Helvetica World Bold"/>
                <a:sym typeface="Helvetica World Bold"/>
              </a:rPr>
              <a:t>StartTime Feature Engineering:</a:t>
            </a:r>
            <a:r>
              <a:rPr lang="en-US" sz="2600">
                <a:solidFill>
                  <a:srgbClr val="FFFFFF"/>
                </a:solidFill>
                <a:latin typeface="Helvetica World"/>
                <a:ea typeface="Helvetica World"/>
                <a:cs typeface="Helvetica World"/>
                <a:sym typeface="Helvetica World"/>
              </a:rPr>
              <a:t> The StartTime column was converted into datetime objects to extract meaningful temporal patterns. Extracted features include:</a:t>
            </a:r>
          </a:p>
          <a:p>
            <a:pPr algn="l">
              <a:lnSpc>
                <a:spcPts val="3640"/>
              </a:lnSpc>
            </a:pP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hour: Hour of the connection</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day_of_week: Day name (e.g., Monday)</a:t>
            </a: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is_weekend: Indicates if the connection occurred on a weekend</a:t>
            </a:r>
          </a:p>
          <a:p>
            <a:pPr algn="l">
              <a:lnSpc>
                <a:spcPts val="3640"/>
              </a:lnSpc>
            </a:pPr>
          </a:p>
          <a:p>
            <a:pPr algn="l">
              <a:lnSpc>
                <a:spcPts val="3640"/>
              </a:lnSpc>
            </a:pPr>
            <a:r>
              <a:rPr lang="en-US" sz="2600">
                <a:solidFill>
                  <a:srgbClr val="FFFFFF"/>
                </a:solidFill>
                <a:latin typeface="Helvetica World"/>
                <a:ea typeface="Helvetica World"/>
                <a:cs typeface="Helvetica World"/>
                <a:sym typeface="Helvetica World"/>
              </a:rPr>
              <a:t>These features help capture time-based attack trends, such as higher activity during work hours or specific weekdays.</a:t>
            </a:r>
          </a:p>
          <a:p>
            <a:pPr algn="l">
              <a:lnSpc>
                <a:spcPts val="3640"/>
              </a:lnSpc>
            </a:pPr>
          </a:p>
        </p:txBody>
      </p:sp>
      <p:sp>
        <p:nvSpPr>
          <p:cNvPr name="Freeform 6" id="6"/>
          <p:cNvSpPr/>
          <p:nvPr/>
        </p:nvSpPr>
        <p:spPr>
          <a:xfrm flipH="false" flipV="false" rot="0">
            <a:off x="119548" y="2170557"/>
            <a:ext cx="6019228" cy="5650551"/>
          </a:xfrm>
          <a:custGeom>
            <a:avLst/>
            <a:gdLst/>
            <a:ahLst/>
            <a:cxnLst/>
            <a:rect r="r" b="b" t="t" l="l"/>
            <a:pathLst>
              <a:path h="5650551" w="6019228">
                <a:moveTo>
                  <a:pt x="0" y="0"/>
                </a:moveTo>
                <a:lnTo>
                  <a:pt x="6019229" y="0"/>
                </a:lnTo>
                <a:lnTo>
                  <a:pt x="6019229" y="5650551"/>
                </a:lnTo>
                <a:lnTo>
                  <a:pt x="0" y="56505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07</a:t>
            </a:r>
          </a:p>
        </p:txBody>
      </p:sp>
      <p:sp>
        <p:nvSpPr>
          <p:cNvPr name="TextBox 4" id="4"/>
          <p:cNvSpPr txBox="true"/>
          <p:nvPr/>
        </p:nvSpPr>
        <p:spPr>
          <a:xfrm rot="0">
            <a:off x="6062577" y="1430655"/>
            <a:ext cx="7880592"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FEATURE ENGINEERING</a:t>
            </a:r>
          </a:p>
        </p:txBody>
      </p:sp>
      <p:sp>
        <p:nvSpPr>
          <p:cNvPr name="TextBox 5" id="5"/>
          <p:cNvSpPr txBox="true"/>
          <p:nvPr/>
        </p:nvSpPr>
        <p:spPr>
          <a:xfrm rot="0">
            <a:off x="6138777" y="2634089"/>
            <a:ext cx="10400244" cy="7382510"/>
          </a:xfrm>
          <a:prstGeom prst="rect">
            <a:avLst/>
          </a:prstGeom>
        </p:spPr>
        <p:txBody>
          <a:bodyPr anchor="t" rtlCol="false" tIns="0" lIns="0" bIns="0" rIns="0">
            <a:spAutoFit/>
          </a:bodyPr>
          <a:lstStyle/>
          <a:p>
            <a:pPr algn="l">
              <a:lnSpc>
                <a:spcPts val="3640"/>
              </a:lnSpc>
            </a:pPr>
            <a:r>
              <a:rPr lang="en-US" sz="2600" b="true">
                <a:solidFill>
                  <a:srgbClr val="FFFFFF"/>
                </a:solidFill>
                <a:latin typeface="Helvetica World Bold"/>
                <a:ea typeface="Helvetica World Bold"/>
                <a:cs typeface="Helvetica World Bold"/>
                <a:sym typeface="Helvetica World Bold"/>
              </a:rPr>
              <a:t>2) Categorical Encoding:</a:t>
            </a:r>
            <a:r>
              <a:rPr lang="en-US" sz="2600">
                <a:solidFill>
                  <a:srgbClr val="FFFFFF"/>
                </a:solidFill>
                <a:latin typeface="Helvetica World"/>
                <a:ea typeface="Helvetica World"/>
                <a:cs typeface="Helvetica World"/>
                <a:sym typeface="Helvetica World"/>
              </a:rPr>
              <a:t> Categorical variables were transformed</a:t>
            </a:r>
            <a:r>
              <a:rPr lang="en-US" sz="2600">
                <a:solidFill>
                  <a:srgbClr val="FFFFFF"/>
                </a:solidFill>
                <a:latin typeface="Helvetica World"/>
                <a:ea typeface="Helvetica World"/>
                <a:cs typeface="Helvetica World"/>
                <a:sym typeface="Helvetica World"/>
              </a:rPr>
              <a:t> us</a:t>
            </a:r>
            <a:r>
              <a:rPr lang="en-US" sz="2600">
                <a:solidFill>
                  <a:srgbClr val="FFFFFF"/>
                </a:solidFill>
                <a:latin typeface="Helvetica World"/>
                <a:ea typeface="Helvetica World"/>
                <a:cs typeface="Helvetica World"/>
                <a:sym typeface="Helvetica World"/>
              </a:rPr>
              <a:t>i</a:t>
            </a:r>
            <a:r>
              <a:rPr lang="en-US" sz="2600">
                <a:solidFill>
                  <a:srgbClr val="FFFFFF"/>
                </a:solidFill>
                <a:latin typeface="Helvetica World"/>
                <a:ea typeface="Helvetica World"/>
                <a:cs typeface="Helvetica World"/>
                <a:sym typeface="Helvetica World"/>
              </a:rPr>
              <a:t>ng</a:t>
            </a:r>
            <a:r>
              <a:rPr lang="en-US" sz="2600">
                <a:solidFill>
                  <a:srgbClr val="FFFFFF"/>
                </a:solidFill>
                <a:latin typeface="Helvetica World"/>
                <a:ea typeface="Helvetica World"/>
                <a:cs typeface="Helvetica World"/>
                <a:sym typeface="Helvetica World"/>
              </a:rPr>
              <a:t> </a:t>
            </a:r>
            <a:r>
              <a:rPr lang="en-US" sz="2600">
                <a:solidFill>
                  <a:srgbClr val="FFFFFF"/>
                </a:solidFill>
                <a:latin typeface="Helvetica World"/>
                <a:ea typeface="Helvetica World"/>
                <a:cs typeface="Helvetica World"/>
                <a:sym typeface="Helvetica World"/>
              </a:rPr>
              <a:t>L</a:t>
            </a:r>
            <a:r>
              <a:rPr lang="en-US" sz="2600">
                <a:solidFill>
                  <a:srgbClr val="FFFFFF"/>
                </a:solidFill>
                <a:latin typeface="Helvetica World"/>
                <a:ea typeface="Helvetica World"/>
                <a:cs typeface="Helvetica World"/>
                <a:sym typeface="Helvetica World"/>
              </a:rPr>
              <a:t>a</a:t>
            </a:r>
            <a:r>
              <a:rPr lang="en-US" sz="2600">
                <a:solidFill>
                  <a:srgbClr val="FFFFFF"/>
                </a:solidFill>
                <a:latin typeface="Helvetica World"/>
                <a:ea typeface="Helvetica World"/>
                <a:cs typeface="Helvetica World"/>
                <a:sym typeface="Helvetica World"/>
              </a:rPr>
              <a:t>b</a:t>
            </a:r>
            <a:r>
              <a:rPr lang="en-US" sz="2600">
                <a:solidFill>
                  <a:srgbClr val="FFFFFF"/>
                </a:solidFill>
                <a:latin typeface="Helvetica World"/>
                <a:ea typeface="Helvetica World"/>
                <a:cs typeface="Helvetica World"/>
                <a:sym typeface="Helvetica World"/>
              </a:rPr>
              <a:t>e</a:t>
            </a:r>
            <a:r>
              <a:rPr lang="en-US" sz="2600">
                <a:solidFill>
                  <a:srgbClr val="FFFFFF"/>
                </a:solidFill>
                <a:latin typeface="Helvetica World"/>
                <a:ea typeface="Helvetica World"/>
                <a:cs typeface="Helvetica World"/>
                <a:sym typeface="Helvetica World"/>
              </a:rPr>
              <a:t>l</a:t>
            </a:r>
            <a:r>
              <a:rPr lang="en-US" sz="2600">
                <a:solidFill>
                  <a:srgbClr val="FFFFFF"/>
                </a:solidFill>
                <a:latin typeface="Helvetica World"/>
                <a:ea typeface="Helvetica World"/>
                <a:cs typeface="Helvetica World"/>
                <a:sym typeface="Helvetica World"/>
              </a:rPr>
              <a:t> En</a:t>
            </a:r>
            <a:r>
              <a:rPr lang="en-US" sz="2600">
                <a:solidFill>
                  <a:srgbClr val="FFFFFF"/>
                </a:solidFill>
                <a:latin typeface="Helvetica World"/>
                <a:ea typeface="Helvetica World"/>
                <a:cs typeface="Helvetica World"/>
                <a:sym typeface="Helvetica World"/>
              </a:rPr>
              <a:t>cod</a:t>
            </a:r>
            <a:r>
              <a:rPr lang="en-US" sz="2600">
                <a:solidFill>
                  <a:srgbClr val="FFFFFF"/>
                </a:solidFill>
                <a:latin typeface="Helvetica World"/>
                <a:ea typeface="Helvetica World"/>
                <a:cs typeface="Helvetica World"/>
                <a:sym typeface="Helvetica World"/>
              </a:rPr>
              <a:t>ing</a:t>
            </a:r>
            <a:r>
              <a:rPr lang="en-US" sz="2600">
                <a:solidFill>
                  <a:srgbClr val="FFFFFF"/>
                </a:solidFill>
                <a:latin typeface="Helvetica World"/>
                <a:ea typeface="Helvetica World"/>
                <a:cs typeface="Helvetica World"/>
                <a:sym typeface="Helvetica World"/>
              </a:rPr>
              <a:t> to make them suitable for ML models, which typically require numerical input.</a:t>
            </a:r>
          </a:p>
          <a:p>
            <a:pPr algn="l">
              <a:lnSpc>
                <a:spcPts val="3640"/>
              </a:lnSpc>
            </a:pPr>
          </a:p>
          <a:p>
            <a:pPr algn="l" marL="561341" indent="-280670" lvl="1">
              <a:lnSpc>
                <a:spcPts val="3640"/>
              </a:lnSpc>
              <a:buFont typeface="Arial"/>
              <a:buChar char="•"/>
            </a:pPr>
            <a:r>
              <a:rPr lang="en-US" sz="2600">
                <a:solidFill>
                  <a:srgbClr val="FFFFFF"/>
                </a:solidFill>
                <a:latin typeface="Helvetica World"/>
                <a:ea typeface="Helvetica World"/>
                <a:cs typeface="Helvetica World"/>
                <a:sym typeface="Helvetica World"/>
              </a:rPr>
              <a:t>Key encoded features include:</a:t>
            </a:r>
          </a:p>
          <a:p>
            <a:pPr algn="l" marL="1122681" indent="-374227" lvl="2">
              <a:lnSpc>
                <a:spcPts val="3640"/>
              </a:lnSpc>
              <a:buFont typeface="Arial"/>
              <a:buChar char="⚬"/>
            </a:pPr>
            <a:r>
              <a:rPr lang="en-US" sz="2600">
                <a:solidFill>
                  <a:srgbClr val="FFFFFF"/>
                </a:solidFill>
                <a:latin typeface="Helvetica World"/>
                <a:ea typeface="Helvetica World"/>
                <a:cs typeface="Helvetica World"/>
                <a:sym typeface="Helvetica World"/>
              </a:rPr>
              <a:t>P</a:t>
            </a:r>
            <a:r>
              <a:rPr lang="en-US" sz="2600">
                <a:solidFill>
                  <a:srgbClr val="FFFFFF"/>
                </a:solidFill>
                <a:latin typeface="Helvetica World"/>
                <a:ea typeface="Helvetica World"/>
                <a:cs typeface="Helvetica World"/>
                <a:sym typeface="Helvetica World"/>
              </a:rPr>
              <a:t>roto (protocol)</a:t>
            </a:r>
          </a:p>
          <a:p>
            <a:pPr algn="l" marL="1122681" indent="-374227" lvl="2">
              <a:lnSpc>
                <a:spcPts val="3640"/>
              </a:lnSpc>
              <a:buFont typeface="Arial"/>
              <a:buChar char="⚬"/>
            </a:pPr>
            <a:r>
              <a:rPr lang="en-US" sz="2600">
                <a:solidFill>
                  <a:srgbClr val="FFFFFF"/>
                </a:solidFill>
                <a:latin typeface="Helvetica World"/>
                <a:ea typeface="Helvetica World"/>
                <a:cs typeface="Helvetica World"/>
                <a:sym typeface="Helvetica World"/>
              </a:rPr>
              <a:t>Dir (direction)</a:t>
            </a:r>
          </a:p>
          <a:p>
            <a:pPr algn="l" marL="1122681" indent="-374227" lvl="2">
              <a:lnSpc>
                <a:spcPts val="3640"/>
              </a:lnSpc>
              <a:buFont typeface="Arial"/>
              <a:buChar char="⚬"/>
            </a:pPr>
            <a:r>
              <a:rPr lang="en-US" sz="2600">
                <a:solidFill>
                  <a:srgbClr val="FFFFFF"/>
                </a:solidFill>
                <a:latin typeface="Helvetica World"/>
                <a:ea typeface="Helvetica World"/>
                <a:cs typeface="Helvetica World"/>
                <a:sym typeface="Helvetica World"/>
              </a:rPr>
              <a:t>State (connection state)</a:t>
            </a:r>
          </a:p>
          <a:p>
            <a:pPr algn="l">
              <a:lnSpc>
                <a:spcPts val="3640"/>
              </a:lnSpc>
            </a:pPr>
          </a:p>
          <a:p>
            <a:pPr algn="l">
              <a:lnSpc>
                <a:spcPts val="3640"/>
              </a:lnSpc>
            </a:pPr>
            <a:r>
              <a:rPr lang="en-US" sz="2600" b="true">
                <a:solidFill>
                  <a:srgbClr val="FFFFFF"/>
                </a:solidFill>
                <a:latin typeface="Helvetica World Bold"/>
                <a:ea typeface="Helvetica World Bold"/>
                <a:cs typeface="Helvetica World Bold"/>
                <a:sym typeface="Helvetica World Bold"/>
              </a:rPr>
              <a:t>3) Feature Selection:</a:t>
            </a:r>
            <a:r>
              <a:rPr lang="en-US" sz="2600">
                <a:solidFill>
                  <a:srgbClr val="FFFFFF"/>
                </a:solidFill>
                <a:latin typeface="Helvetica World"/>
                <a:ea typeface="Helvetica World"/>
                <a:cs typeface="Helvetica World"/>
                <a:sym typeface="Helvetica World"/>
              </a:rPr>
              <a:t> The Label column was removed as it duplicated information already captured in the attack_type target variable, helping to avoid redundancy.</a:t>
            </a:r>
          </a:p>
          <a:p>
            <a:pPr algn="l">
              <a:lnSpc>
                <a:spcPts val="3640"/>
              </a:lnSpc>
            </a:pPr>
          </a:p>
          <a:p>
            <a:pPr algn="l">
              <a:lnSpc>
                <a:spcPts val="3640"/>
              </a:lnSpc>
            </a:pPr>
          </a:p>
          <a:p>
            <a:pPr algn="l">
              <a:lnSpc>
                <a:spcPts val="3640"/>
              </a:lnSpc>
            </a:pPr>
          </a:p>
          <a:p>
            <a:pPr algn="l">
              <a:lnSpc>
                <a:spcPts val="3640"/>
              </a:lnSpc>
            </a:pPr>
          </a:p>
        </p:txBody>
      </p:sp>
      <p:sp>
        <p:nvSpPr>
          <p:cNvPr name="Freeform 6" id="6"/>
          <p:cNvSpPr/>
          <p:nvPr/>
        </p:nvSpPr>
        <p:spPr>
          <a:xfrm flipH="false" flipV="false" rot="0">
            <a:off x="119548" y="2170557"/>
            <a:ext cx="6019228" cy="5650551"/>
          </a:xfrm>
          <a:custGeom>
            <a:avLst/>
            <a:gdLst/>
            <a:ahLst/>
            <a:cxnLst/>
            <a:rect r="r" b="b" t="t" l="l"/>
            <a:pathLst>
              <a:path h="5650551" w="6019228">
                <a:moveTo>
                  <a:pt x="0" y="0"/>
                </a:moveTo>
                <a:lnTo>
                  <a:pt x="6019229" y="0"/>
                </a:lnTo>
                <a:lnTo>
                  <a:pt x="6019229" y="5650551"/>
                </a:lnTo>
                <a:lnTo>
                  <a:pt x="0" y="56505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614580"/>
            <a:ext cx="5047094" cy="5529120"/>
          </a:xfrm>
          <a:custGeom>
            <a:avLst/>
            <a:gdLst/>
            <a:ahLst/>
            <a:cxnLst/>
            <a:rect r="r" b="b" t="t" l="l"/>
            <a:pathLst>
              <a:path h="5529120" w="5047094">
                <a:moveTo>
                  <a:pt x="0" y="0"/>
                </a:moveTo>
                <a:lnTo>
                  <a:pt x="5047094" y="0"/>
                </a:lnTo>
                <a:lnTo>
                  <a:pt x="5047094" y="5529121"/>
                </a:lnTo>
                <a:lnTo>
                  <a:pt x="0" y="5529121"/>
                </a:lnTo>
                <a:lnTo>
                  <a:pt x="0" y="0"/>
                </a:lnTo>
                <a:close/>
              </a:path>
            </a:pathLst>
          </a:custGeom>
          <a:blipFill>
            <a:blip r:embed="rId4"/>
            <a:stretch>
              <a:fillRect l="0" t="0" r="0" b="0"/>
            </a:stretch>
          </a:blipFill>
        </p:spPr>
      </p:sp>
      <p:sp>
        <p:nvSpPr>
          <p:cNvPr name="TextBox 4" id="4"/>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08</a:t>
            </a:r>
          </a:p>
        </p:txBody>
      </p:sp>
      <p:sp>
        <p:nvSpPr>
          <p:cNvPr name="TextBox 5" id="5"/>
          <p:cNvSpPr txBox="true"/>
          <p:nvPr/>
        </p:nvSpPr>
        <p:spPr>
          <a:xfrm rot="0">
            <a:off x="6573603" y="1074248"/>
            <a:ext cx="6842975"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TRAINING &amp; EVALUATION</a:t>
            </a:r>
          </a:p>
        </p:txBody>
      </p:sp>
      <p:sp>
        <p:nvSpPr>
          <p:cNvPr name="TextBox 6" id="6"/>
          <p:cNvSpPr txBox="true"/>
          <p:nvPr/>
        </p:nvSpPr>
        <p:spPr>
          <a:xfrm rot="0">
            <a:off x="6573603" y="3167572"/>
            <a:ext cx="2220819" cy="420370"/>
          </a:xfrm>
          <a:prstGeom prst="rect">
            <a:avLst/>
          </a:prstGeom>
        </p:spPr>
        <p:txBody>
          <a:bodyPr anchor="t" rtlCol="false" tIns="0" lIns="0" bIns="0" rIns="0">
            <a:spAutoFit/>
          </a:bodyPr>
          <a:lstStyle/>
          <a:p>
            <a:pPr algn="l">
              <a:lnSpc>
                <a:spcPts val="3079"/>
              </a:lnSpc>
              <a:spcBef>
                <a:spcPct val="0"/>
              </a:spcBef>
            </a:pPr>
            <a:r>
              <a:rPr lang="en-US" b="true" sz="2199">
                <a:solidFill>
                  <a:srgbClr val="7AFFF5"/>
                </a:solidFill>
                <a:latin typeface="Helvetica World Bold"/>
                <a:ea typeface="Helvetica World Bold"/>
                <a:cs typeface="Helvetica World Bold"/>
                <a:sym typeface="Helvetica World Bold"/>
              </a:rPr>
              <a:t>Models Trained</a:t>
            </a:r>
          </a:p>
        </p:txBody>
      </p:sp>
      <p:sp>
        <p:nvSpPr>
          <p:cNvPr name="TextBox 7" id="7"/>
          <p:cNvSpPr txBox="true"/>
          <p:nvPr/>
        </p:nvSpPr>
        <p:spPr>
          <a:xfrm rot="0">
            <a:off x="9165889" y="3166701"/>
            <a:ext cx="8465406" cy="1668145"/>
          </a:xfrm>
          <a:prstGeom prst="rect">
            <a:avLst/>
          </a:prstGeom>
        </p:spPr>
        <p:txBody>
          <a:bodyPr anchor="t" rtlCol="false" tIns="0" lIns="0" bIns="0" rIns="0">
            <a:spAutoFit/>
          </a:bodyPr>
          <a:lstStyle/>
          <a:p>
            <a:pPr algn="l">
              <a:lnSpc>
                <a:spcPts val="3079"/>
              </a:lnSpc>
            </a:pPr>
            <a:r>
              <a:rPr lang="en-US" sz="2199" b="true">
                <a:solidFill>
                  <a:srgbClr val="FFFFFF"/>
                </a:solidFill>
                <a:latin typeface="Helvetica World Bold"/>
                <a:ea typeface="Helvetica World Bold"/>
                <a:cs typeface="Helvetica World Bold"/>
                <a:sym typeface="Helvetica World Bold"/>
              </a:rPr>
              <a:t>1-Logistic Regression  2-Random Forest  3-Gradient Boosting 4-SVM 5-Neural Network (Multi-layer Perceptron classifier) 6-Neural Network (Deep Learning)</a:t>
            </a:r>
          </a:p>
          <a:p>
            <a:pPr algn="l">
              <a:lnSpc>
                <a:spcPts val="3079"/>
              </a:lnSpc>
              <a:spcBef>
                <a:spcPct val="0"/>
              </a:spcBef>
            </a:pPr>
          </a:p>
        </p:txBody>
      </p:sp>
      <p:sp>
        <p:nvSpPr>
          <p:cNvPr name="TextBox 8" id="8"/>
          <p:cNvSpPr txBox="true"/>
          <p:nvPr/>
        </p:nvSpPr>
        <p:spPr>
          <a:xfrm rot="0">
            <a:off x="6573603" y="5224230"/>
            <a:ext cx="2107169" cy="810895"/>
          </a:xfrm>
          <a:prstGeom prst="rect">
            <a:avLst/>
          </a:prstGeom>
        </p:spPr>
        <p:txBody>
          <a:bodyPr anchor="t" rtlCol="false" tIns="0" lIns="0" bIns="0" rIns="0">
            <a:spAutoFit/>
          </a:bodyPr>
          <a:lstStyle/>
          <a:p>
            <a:pPr algn="l">
              <a:lnSpc>
                <a:spcPts val="3079"/>
              </a:lnSpc>
            </a:pPr>
            <a:r>
              <a:rPr lang="en-US" sz="2199" b="true">
                <a:solidFill>
                  <a:srgbClr val="7AFFF5"/>
                </a:solidFill>
                <a:latin typeface="Helvetica World Bold"/>
                <a:ea typeface="Helvetica World Bold"/>
                <a:cs typeface="Helvetica World Bold"/>
                <a:sym typeface="Helvetica World Bold"/>
              </a:rPr>
              <a:t>Train-Test Split</a:t>
            </a:r>
          </a:p>
          <a:p>
            <a:pPr algn="l">
              <a:lnSpc>
                <a:spcPts val="3079"/>
              </a:lnSpc>
              <a:spcBef>
                <a:spcPct val="0"/>
              </a:spcBef>
            </a:pPr>
          </a:p>
        </p:txBody>
      </p:sp>
      <p:sp>
        <p:nvSpPr>
          <p:cNvPr name="TextBox 9" id="9"/>
          <p:cNvSpPr txBox="true"/>
          <p:nvPr/>
        </p:nvSpPr>
        <p:spPr>
          <a:xfrm rot="0">
            <a:off x="8814576" y="5224230"/>
            <a:ext cx="6259316" cy="810895"/>
          </a:xfrm>
          <a:prstGeom prst="rect">
            <a:avLst/>
          </a:prstGeom>
        </p:spPr>
        <p:txBody>
          <a:bodyPr anchor="t" rtlCol="false" tIns="0" lIns="0" bIns="0" rIns="0">
            <a:spAutoFit/>
          </a:bodyPr>
          <a:lstStyle/>
          <a:p>
            <a:pPr algn="l">
              <a:lnSpc>
                <a:spcPts val="3079"/>
              </a:lnSpc>
            </a:pPr>
            <a:r>
              <a:rPr lang="en-US" sz="2199" b="true">
                <a:solidFill>
                  <a:srgbClr val="FFFFFF"/>
                </a:solidFill>
                <a:latin typeface="Helvetica World Bold"/>
                <a:ea typeface="Helvetica World Bold"/>
                <a:cs typeface="Helvetica World Bold"/>
                <a:sym typeface="Helvetica World Bold"/>
              </a:rPr>
              <a:t>70% training &amp; 30% testing </a:t>
            </a:r>
          </a:p>
          <a:p>
            <a:pPr algn="l">
              <a:lnSpc>
                <a:spcPts val="3079"/>
              </a:lnSpc>
              <a:spcBef>
                <a:spcPct val="0"/>
              </a:spcBef>
            </a:pPr>
          </a:p>
        </p:txBody>
      </p:sp>
      <p:sp>
        <p:nvSpPr>
          <p:cNvPr name="TextBox 10" id="10"/>
          <p:cNvSpPr txBox="true"/>
          <p:nvPr/>
        </p:nvSpPr>
        <p:spPr>
          <a:xfrm rot="0">
            <a:off x="6573603" y="6576733"/>
            <a:ext cx="2107169" cy="1239520"/>
          </a:xfrm>
          <a:prstGeom prst="rect">
            <a:avLst/>
          </a:prstGeom>
        </p:spPr>
        <p:txBody>
          <a:bodyPr anchor="t" rtlCol="false" tIns="0" lIns="0" bIns="0" rIns="0">
            <a:spAutoFit/>
          </a:bodyPr>
          <a:lstStyle/>
          <a:p>
            <a:pPr algn="l">
              <a:lnSpc>
                <a:spcPts val="3079"/>
              </a:lnSpc>
            </a:pPr>
            <a:r>
              <a:rPr lang="en-US" sz="2199" b="true">
                <a:solidFill>
                  <a:srgbClr val="7AFFF5"/>
                </a:solidFill>
                <a:latin typeface="Helvetica World Bold"/>
                <a:ea typeface="Helvetica World Bold"/>
                <a:cs typeface="Helvetica World Bold"/>
                <a:sym typeface="Helvetica World Bold"/>
              </a:rPr>
              <a:t>Evaluation Metrics</a:t>
            </a:r>
          </a:p>
          <a:p>
            <a:pPr algn="l">
              <a:lnSpc>
                <a:spcPts val="3079"/>
              </a:lnSpc>
              <a:spcBef>
                <a:spcPct val="0"/>
              </a:spcBef>
            </a:pPr>
          </a:p>
        </p:txBody>
      </p:sp>
      <p:sp>
        <p:nvSpPr>
          <p:cNvPr name="TextBox 11" id="11"/>
          <p:cNvSpPr txBox="true"/>
          <p:nvPr/>
        </p:nvSpPr>
        <p:spPr>
          <a:xfrm rot="0">
            <a:off x="8814576" y="6576733"/>
            <a:ext cx="6259316" cy="1668145"/>
          </a:xfrm>
          <a:prstGeom prst="rect">
            <a:avLst/>
          </a:prstGeom>
        </p:spPr>
        <p:txBody>
          <a:bodyPr anchor="t" rtlCol="false" tIns="0" lIns="0" bIns="0" rIns="0">
            <a:spAutoFit/>
          </a:bodyPr>
          <a:lstStyle/>
          <a:p>
            <a:pPr algn="l">
              <a:lnSpc>
                <a:spcPts val="3079"/>
              </a:lnSpc>
            </a:pPr>
            <a:r>
              <a:rPr lang="en-US" sz="2199" b="true">
                <a:solidFill>
                  <a:srgbClr val="FFFFFF"/>
                </a:solidFill>
                <a:latin typeface="Helvetica World Bold"/>
                <a:ea typeface="Helvetica World Bold"/>
                <a:cs typeface="Helvetica World Bold"/>
                <a:sym typeface="Helvetica World Bold"/>
              </a:rPr>
              <a:t>-Primary: F1-score (weighted and macro)</a:t>
            </a:r>
          </a:p>
          <a:p>
            <a:pPr algn="l">
              <a:lnSpc>
                <a:spcPts val="3079"/>
              </a:lnSpc>
            </a:pPr>
            <a:r>
              <a:rPr lang="en-US" sz="2199" b="true">
                <a:solidFill>
                  <a:srgbClr val="FFFFFF"/>
                </a:solidFill>
                <a:latin typeface="Helvetica World Bold"/>
                <a:ea typeface="Helvetica World Bold"/>
                <a:cs typeface="Helvetica World Bold"/>
                <a:sym typeface="Helvetica World Bold"/>
              </a:rPr>
              <a:t>2-Secondary: Precision, recall, confusion matrices.</a:t>
            </a:r>
          </a:p>
          <a:p>
            <a:pPr algn="l">
              <a:lnSpc>
                <a:spcPts val="3079"/>
              </a:lnSpc>
              <a:spcBef>
                <a:spcPct val="0"/>
              </a:spcBef>
            </a:pPr>
          </a:p>
        </p:txBody>
      </p:sp>
      <p:sp>
        <p:nvSpPr>
          <p:cNvPr name="TextBox 12" id="12"/>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028700" y="1063347"/>
            <a:ext cx="286386" cy="227886"/>
          </a:xfrm>
          <a:custGeom>
            <a:avLst/>
            <a:gdLst/>
            <a:ahLst/>
            <a:cxnLst/>
            <a:rect r="r" b="b" t="t" l="l"/>
            <a:pathLst>
              <a:path h="227886" w="286386">
                <a:moveTo>
                  <a:pt x="0" y="0"/>
                </a:moveTo>
                <a:lnTo>
                  <a:pt x="286386" y="0"/>
                </a:lnTo>
                <a:lnTo>
                  <a:pt x="286386" y="227886"/>
                </a:lnTo>
                <a:lnTo>
                  <a:pt x="0" y="2278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93371" y="2848900"/>
            <a:ext cx="11597868" cy="5175549"/>
          </a:xfrm>
          <a:custGeom>
            <a:avLst/>
            <a:gdLst/>
            <a:ahLst/>
            <a:cxnLst/>
            <a:rect r="r" b="b" t="t" l="l"/>
            <a:pathLst>
              <a:path h="5175549" w="11597868">
                <a:moveTo>
                  <a:pt x="0" y="0"/>
                </a:moveTo>
                <a:lnTo>
                  <a:pt x="11597867" y="0"/>
                </a:lnTo>
                <a:lnTo>
                  <a:pt x="11597867" y="5175548"/>
                </a:lnTo>
                <a:lnTo>
                  <a:pt x="0" y="5175548"/>
                </a:lnTo>
                <a:lnTo>
                  <a:pt x="0" y="0"/>
                </a:lnTo>
                <a:close/>
              </a:path>
            </a:pathLst>
          </a:custGeom>
          <a:blipFill>
            <a:blip r:embed="rId4"/>
            <a:stretch>
              <a:fillRect l="0" t="0" r="0" b="0"/>
            </a:stretch>
          </a:blipFill>
        </p:spPr>
      </p:sp>
      <p:sp>
        <p:nvSpPr>
          <p:cNvPr name="TextBox 4" id="4"/>
          <p:cNvSpPr txBox="true"/>
          <p:nvPr/>
        </p:nvSpPr>
        <p:spPr>
          <a:xfrm rot="0">
            <a:off x="15497378" y="8634514"/>
            <a:ext cx="1761922" cy="632841"/>
          </a:xfrm>
          <a:prstGeom prst="rect">
            <a:avLst/>
          </a:prstGeom>
        </p:spPr>
        <p:txBody>
          <a:bodyPr anchor="t" rtlCol="false" tIns="0" lIns="0" bIns="0" rIns="0">
            <a:spAutoFit/>
          </a:bodyPr>
          <a:lstStyle/>
          <a:p>
            <a:pPr algn="r">
              <a:lnSpc>
                <a:spcPts val="4752"/>
              </a:lnSpc>
            </a:pPr>
            <a:r>
              <a:rPr lang="en-US" sz="4800">
                <a:solidFill>
                  <a:srgbClr val="7AFFF5"/>
                </a:solidFill>
                <a:latin typeface="Norwester"/>
                <a:ea typeface="Norwester"/>
                <a:cs typeface="Norwester"/>
                <a:sym typeface="Norwester"/>
              </a:rPr>
              <a:t>09</a:t>
            </a:r>
          </a:p>
        </p:txBody>
      </p:sp>
      <p:sp>
        <p:nvSpPr>
          <p:cNvPr name="TextBox 5" id="5"/>
          <p:cNvSpPr txBox="true"/>
          <p:nvPr/>
        </p:nvSpPr>
        <p:spPr>
          <a:xfrm rot="0">
            <a:off x="7806150" y="1605534"/>
            <a:ext cx="2675700" cy="739902"/>
          </a:xfrm>
          <a:prstGeom prst="rect">
            <a:avLst/>
          </a:prstGeom>
        </p:spPr>
        <p:txBody>
          <a:bodyPr anchor="t" rtlCol="false" tIns="0" lIns="0" bIns="0" rIns="0">
            <a:spAutoFit/>
          </a:bodyPr>
          <a:lstStyle/>
          <a:p>
            <a:pPr algn="l">
              <a:lnSpc>
                <a:spcPts val="5544"/>
              </a:lnSpc>
            </a:pPr>
            <a:r>
              <a:rPr lang="en-US" sz="5600">
                <a:solidFill>
                  <a:srgbClr val="7AFFF5"/>
                </a:solidFill>
                <a:latin typeface="Norwester"/>
                <a:ea typeface="Norwester"/>
                <a:cs typeface="Norwester"/>
                <a:sym typeface="Norwester"/>
              </a:rPr>
              <a:t>RESULTS</a:t>
            </a:r>
          </a:p>
        </p:txBody>
      </p:sp>
      <p:sp>
        <p:nvSpPr>
          <p:cNvPr name="TextBox 6" id="6"/>
          <p:cNvSpPr txBox="true"/>
          <p:nvPr/>
        </p:nvSpPr>
        <p:spPr>
          <a:xfrm rot="0">
            <a:off x="3493371" y="8491639"/>
            <a:ext cx="11860796" cy="681355"/>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This table summarizes the performance of various machine learning models for a classification task using four key metrics: F1 (Weighted), F1 (Macro), Precision, and Recall.</a:t>
            </a:r>
          </a:p>
        </p:txBody>
      </p:sp>
      <p:sp>
        <p:nvSpPr>
          <p:cNvPr name="TextBox 7" id="7"/>
          <p:cNvSpPr txBox="true"/>
          <p:nvPr/>
        </p:nvSpPr>
        <p:spPr>
          <a:xfrm rot="0">
            <a:off x="1546320" y="981075"/>
            <a:ext cx="2208725" cy="341630"/>
          </a:xfrm>
          <a:prstGeom prst="rect">
            <a:avLst/>
          </a:prstGeom>
        </p:spPr>
        <p:txBody>
          <a:bodyPr anchor="t" rtlCol="false" tIns="0" lIns="0" bIns="0" rIns="0">
            <a:spAutoFit/>
          </a:bodyPr>
          <a:lstStyle/>
          <a:p>
            <a:pPr algn="l">
              <a:lnSpc>
                <a:spcPts val="2519"/>
              </a:lnSpc>
              <a:spcBef>
                <a:spcPct val="0"/>
              </a:spcBef>
            </a:pPr>
            <a:r>
              <a:rPr lang="en-US" b="true" sz="1799">
                <a:solidFill>
                  <a:srgbClr val="FFFFFF"/>
                </a:solidFill>
                <a:latin typeface="Helvetica World Bold"/>
                <a:ea typeface="Helvetica World Bold"/>
                <a:cs typeface="Helvetica World Bold"/>
                <a:sym typeface="Helvetica World Bold"/>
              </a:rPr>
              <a:t>SE495 Project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DAGm40VHHU4</dc:identifier>
  <dcterms:modified xsi:type="dcterms:W3CDTF">2011-08-01T06:04:30Z</dcterms:modified>
  <cp:revision>1</cp:revision>
  <dc:title>SE495 Project</dc:title>
</cp:coreProperties>
</file>