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8" name="Rectangle 25">
            <a:extLst>
              <a:ext uri="{FF2B5EF4-FFF2-40B4-BE49-F238E27FC236}">
                <a16:creationId xmlns:a16="http://schemas.microsoft.com/office/drawing/2014/main" id="{27076DBE-ABFD-4D6E-B8C0-299F3C24E6DA}"/>
              </a:ext>
            </a:extLst>
          </p:cNvPr>
          <p:cNvSpPr>
            <a:spLocks noChangeArrowheads="1"/>
          </p:cNvSpPr>
          <p:nvPr/>
        </p:nvSpPr>
        <p:spPr bwMode="auto">
          <a:xfrm>
            <a:off x="-18311" y="-2555"/>
            <a:ext cx="12192000" cy="6860555"/>
          </a:xfrm>
          <a:prstGeom prst="rect">
            <a:avLst/>
          </a:prstGeom>
          <a:solidFill>
            <a:srgbClr val="182C65"/>
          </a:solidFill>
          <a:ln w="3175">
            <a:solidFill>
              <a:schemeClr val="tx2"/>
            </a:solidFill>
            <a:miter lim="800000"/>
            <a:headEnd/>
            <a:tailEnd/>
          </a:ln>
        </p:spPr>
        <p:txBody>
          <a:bodyPr wrap="none" lIns="57126" tIns="28563" rIns="57126" bIns="28563" anchor="ctr"/>
          <a:lstStyle/>
          <a:p>
            <a:endParaRPr lang="en-US" sz="1900"/>
          </a:p>
        </p:txBody>
      </p:sp>
      <p:sp>
        <p:nvSpPr>
          <p:cNvPr id="39" name="Rectangle 38">
            <a:extLst>
              <a:ext uri="{FF2B5EF4-FFF2-40B4-BE49-F238E27FC236}">
                <a16:creationId xmlns:a16="http://schemas.microsoft.com/office/drawing/2014/main" id="{09C2E890-F230-49DD-A923-F50E1A744CC0}"/>
              </a:ext>
            </a:extLst>
          </p:cNvPr>
          <p:cNvSpPr/>
          <p:nvPr/>
        </p:nvSpPr>
        <p:spPr>
          <a:xfrm>
            <a:off x="75386" y="865062"/>
            <a:ext cx="12036714" cy="5910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84" name="Shape 84"/>
          <p:cNvSpPr txBox="1"/>
          <p:nvPr/>
        </p:nvSpPr>
        <p:spPr>
          <a:xfrm>
            <a:off x="2549371" y="-26143"/>
            <a:ext cx="7093258"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i="0" u="none" strike="noStrike" cap="none" dirty="0">
                <a:solidFill>
                  <a:schemeClr val="bg1"/>
                </a:solidFill>
                <a:latin typeface="Calibri"/>
                <a:ea typeface="Calibri"/>
                <a:cs typeface="Calibri"/>
                <a:sym typeface="Calibri"/>
              </a:rPr>
              <a:t>DRAFT: Exploratory Analysis of Lead in Public School Drinking Water in New York State</a:t>
            </a:r>
            <a:endParaRPr dirty="0">
              <a:solidFill>
                <a:schemeClr val="bg1"/>
              </a:solidFill>
            </a:endParaRPr>
          </a:p>
          <a:p>
            <a:pPr marL="0" marR="0" lvl="0" indent="0" algn="ctr" rtl="0">
              <a:spcBef>
                <a:spcPts val="0"/>
              </a:spcBef>
              <a:spcAft>
                <a:spcPts val="0"/>
              </a:spcAft>
              <a:buNone/>
            </a:pPr>
            <a:r>
              <a:rPr lang="en-US" sz="1400" i="0" u="none" strike="noStrike" cap="none" dirty="0">
                <a:solidFill>
                  <a:schemeClr val="bg1"/>
                </a:solidFill>
                <a:latin typeface="Calibri"/>
                <a:ea typeface="Calibri"/>
                <a:cs typeface="Calibri"/>
                <a:sym typeface="Calibri"/>
              </a:rPr>
              <a:t>Ramy Jaber – MS in Data Science, Data Science Institute at Columbia University</a:t>
            </a:r>
            <a:endParaRPr sz="1800" i="0" u="none" strike="noStrike" cap="none" dirty="0">
              <a:solidFill>
                <a:schemeClr val="bg1"/>
              </a:solidFill>
              <a:latin typeface="Calibri"/>
              <a:ea typeface="Calibri"/>
              <a:cs typeface="Calibri"/>
              <a:sym typeface="Calibri"/>
            </a:endParaRPr>
          </a:p>
        </p:txBody>
      </p:sp>
      <p:sp>
        <p:nvSpPr>
          <p:cNvPr id="85" name="Shape 85"/>
          <p:cNvSpPr txBox="1"/>
          <p:nvPr/>
        </p:nvSpPr>
        <p:spPr>
          <a:xfrm>
            <a:off x="79900" y="911450"/>
            <a:ext cx="3311100" cy="1954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100" b="1" i="0" u="none" strike="noStrike" cap="none" dirty="0">
                <a:solidFill>
                  <a:schemeClr val="dk1"/>
                </a:solidFill>
                <a:latin typeface="Calibri"/>
                <a:ea typeface="Calibri"/>
                <a:cs typeface="Calibri"/>
                <a:sym typeface="Calibri"/>
              </a:rPr>
              <a:t>Abstract</a:t>
            </a:r>
            <a:endParaRPr dirty="0"/>
          </a:p>
          <a:p>
            <a:pPr marL="0" marR="0" lvl="0" indent="0" algn="just" rtl="0">
              <a:spcBef>
                <a:spcPts val="0"/>
              </a:spcBef>
              <a:spcAft>
                <a:spcPts val="0"/>
              </a:spcAft>
              <a:buNone/>
            </a:pPr>
            <a:r>
              <a:rPr lang="en-US" sz="1100" b="0" i="0" u="none" strike="noStrike" cap="none" dirty="0">
                <a:solidFill>
                  <a:schemeClr val="dk1"/>
                </a:solidFill>
                <a:latin typeface="Calibri"/>
                <a:ea typeface="Calibri"/>
                <a:cs typeface="Calibri"/>
                <a:sym typeface="Calibri"/>
              </a:rPr>
              <a:t>Following several national news stories about elevated lead levels in drinking water over the past few years, NY State Governor Andrew Cuomo issued a memorandum on September 15, 2016, requiring all public schools to test all water outlets for elevated lead levels on an annual basis, starting in the 2016-2017 school year. This research explores the results of the first year of testing, aiming to identify correlation or patterns which would assist in proactively addressing contaminated water outlets to reduce exposure to students.</a:t>
            </a:r>
            <a:endParaRPr dirty="0"/>
          </a:p>
        </p:txBody>
      </p:sp>
      <p:grpSp>
        <p:nvGrpSpPr>
          <p:cNvPr id="86" name="Shape 86"/>
          <p:cNvGrpSpPr/>
          <p:nvPr/>
        </p:nvGrpSpPr>
        <p:grpSpPr>
          <a:xfrm>
            <a:off x="282575" y="4124679"/>
            <a:ext cx="2565215" cy="2571235"/>
            <a:chOff x="311150" y="3492500"/>
            <a:chExt cx="2565215" cy="2571235"/>
          </a:xfrm>
        </p:grpSpPr>
        <p:grpSp>
          <p:nvGrpSpPr>
            <p:cNvPr id="87" name="Shape 87"/>
            <p:cNvGrpSpPr/>
            <p:nvPr/>
          </p:nvGrpSpPr>
          <p:grpSpPr>
            <a:xfrm>
              <a:off x="415306" y="3492500"/>
              <a:ext cx="2461059" cy="2178048"/>
              <a:chOff x="245493" y="4483100"/>
              <a:chExt cx="2461059" cy="2178048"/>
            </a:xfrm>
          </p:grpSpPr>
          <p:grpSp>
            <p:nvGrpSpPr>
              <p:cNvPr id="88" name="Shape 88"/>
              <p:cNvGrpSpPr/>
              <p:nvPr/>
            </p:nvGrpSpPr>
            <p:grpSpPr>
              <a:xfrm>
                <a:off x="245493" y="4483100"/>
                <a:ext cx="2461059" cy="2178048"/>
                <a:chOff x="836043" y="4457700"/>
                <a:chExt cx="2461059" cy="2178048"/>
              </a:xfrm>
            </p:grpSpPr>
            <p:pic>
              <p:nvPicPr>
                <p:cNvPr id="89" name="Shape 89" descr="https://lh4.googleusercontent.com/SNR290nvabMRT9Ep0tS5WLsvGpfzYa0lPJM_fYipSz4OUWNyN8L3gNrTG4DsApcqqC-Yj7XvCvnMX1RfM9ahX-dya0zN6STVR0b-rMMZECY3_qIo4oqzC2cNQtPdkSFXNQhK_4XY_2M"/>
                <p:cNvPicPr preferRelativeResize="0"/>
                <p:nvPr/>
              </p:nvPicPr>
              <p:blipFill rotWithShape="1">
                <a:blip r:embed="rId3">
                  <a:alphaModFix/>
                </a:blip>
                <a:srcRect l="12470" t="14772" r="30610"/>
                <a:stretch/>
              </p:blipFill>
              <p:spPr>
                <a:xfrm>
                  <a:off x="844549" y="4457700"/>
                  <a:ext cx="2452553" cy="2073727"/>
                </a:xfrm>
                <a:prstGeom prst="rect">
                  <a:avLst/>
                </a:prstGeom>
                <a:noFill/>
                <a:ln>
                  <a:noFill/>
                </a:ln>
              </p:spPr>
            </p:pic>
            <p:pic>
              <p:nvPicPr>
                <p:cNvPr id="90" name="Shape 90" descr="https://lh4.googleusercontent.com/50WXWPA4srzXTYpTBsUf6R9px2xtO0-bOiJELrbLu3LK6XqCxjoYyHwX9a_auCbwqjYcifGZ1XTaR301pS86aHlO9sSB6S6uPoesGC1GtbO23SoHAyhueujb4AQjaGQFvrq6zZeCQoU"/>
                <p:cNvPicPr preferRelativeResize="0"/>
                <p:nvPr/>
              </p:nvPicPr>
              <p:blipFill rotWithShape="1">
                <a:blip r:embed="rId4">
                  <a:alphaModFix/>
                </a:blip>
                <a:srcRect t="6314" r="10952"/>
                <a:stretch/>
              </p:blipFill>
              <p:spPr>
                <a:xfrm>
                  <a:off x="836043" y="5807527"/>
                  <a:ext cx="1394052" cy="828221"/>
                </a:xfrm>
                <a:prstGeom prst="rect">
                  <a:avLst/>
                </a:prstGeom>
                <a:noFill/>
                <a:ln w="9525" cap="flat" cmpd="sng">
                  <a:solidFill>
                    <a:schemeClr val="dk2"/>
                  </a:solidFill>
                  <a:prstDash val="solid"/>
                  <a:round/>
                  <a:headEnd type="none" w="sm" len="sm"/>
                  <a:tailEnd type="none" w="sm" len="sm"/>
                </a:ln>
              </p:spPr>
            </p:pic>
            <p:cxnSp>
              <p:nvCxnSpPr>
                <p:cNvPr id="91" name="Shape 91"/>
                <p:cNvCxnSpPr/>
                <p:nvPr/>
              </p:nvCxnSpPr>
              <p:spPr>
                <a:xfrm rot="10800000">
                  <a:off x="2238601" y="5807526"/>
                  <a:ext cx="320449" cy="251484"/>
                </a:xfrm>
                <a:prstGeom prst="straightConnector1">
                  <a:avLst/>
                </a:prstGeom>
                <a:noFill/>
                <a:ln w="9525" cap="flat" cmpd="sng">
                  <a:solidFill>
                    <a:schemeClr val="dk2"/>
                  </a:solidFill>
                  <a:prstDash val="solid"/>
                  <a:miter lim="800000"/>
                  <a:headEnd type="none" w="sm" len="sm"/>
                  <a:tailEnd type="none" w="sm" len="sm"/>
                </a:ln>
              </p:spPr>
            </p:cxnSp>
            <p:cxnSp>
              <p:nvCxnSpPr>
                <p:cNvPr id="92" name="Shape 92"/>
                <p:cNvCxnSpPr/>
                <p:nvPr/>
              </p:nvCxnSpPr>
              <p:spPr>
                <a:xfrm flipH="1">
                  <a:off x="2238601" y="6325959"/>
                  <a:ext cx="510950" cy="309789"/>
                </a:xfrm>
                <a:prstGeom prst="straightConnector1">
                  <a:avLst/>
                </a:prstGeom>
                <a:noFill/>
                <a:ln w="9525" cap="flat" cmpd="sng">
                  <a:solidFill>
                    <a:schemeClr val="dk2"/>
                  </a:solidFill>
                  <a:prstDash val="solid"/>
                  <a:miter lim="800000"/>
                  <a:headEnd type="none" w="sm" len="sm"/>
                  <a:tailEnd type="none" w="sm" len="sm"/>
                </a:ln>
              </p:spPr>
            </p:cxnSp>
            <p:sp>
              <p:nvSpPr>
                <p:cNvPr id="93" name="Shape 93"/>
                <p:cNvSpPr/>
                <p:nvPr/>
              </p:nvSpPr>
              <p:spPr>
                <a:xfrm>
                  <a:off x="2540519" y="6088164"/>
                  <a:ext cx="438150" cy="237796"/>
                </a:xfrm>
                <a:prstGeom prst="rect">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94" name="Shape 94"/>
              <p:cNvPicPr preferRelativeResize="0"/>
              <p:nvPr/>
            </p:nvPicPr>
            <p:blipFill rotWithShape="1">
              <a:blip r:embed="rId5">
                <a:alphaModFix/>
              </a:blip>
              <a:srcRect/>
              <a:stretch/>
            </p:blipFill>
            <p:spPr>
              <a:xfrm>
                <a:off x="312737" y="4561463"/>
                <a:ext cx="865387" cy="261937"/>
              </a:xfrm>
              <a:prstGeom prst="rect">
                <a:avLst/>
              </a:prstGeom>
              <a:noFill/>
              <a:ln>
                <a:noFill/>
              </a:ln>
            </p:spPr>
          </p:pic>
        </p:grpSp>
        <p:sp>
          <p:nvSpPr>
            <p:cNvPr id="95" name="Shape 95"/>
            <p:cNvSpPr txBox="1"/>
            <p:nvPr/>
          </p:nvSpPr>
          <p:spPr>
            <a:xfrm>
              <a:off x="311150" y="5694403"/>
              <a:ext cx="2565215"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00" b="0" i="0" u="none" strike="noStrike" cap="none">
                  <a:solidFill>
                    <a:schemeClr val="dk1"/>
                  </a:solidFill>
                  <a:latin typeface="Calibri"/>
                  <a:ea typeface="Calibri"/>
                  <a:cs typeface="Calibri"/>
                  <a:sym typeface="Calibri"/>
                </a:rPr>
                <a:t>Figure 1. Percent of water outlets over threshold shown by zip code</a:t>
              </a:r>
              <a:endParaRPr/>
            </a:p>
          </p:txBody>
        </p:sp>
      </p:grpSp>
      <p:sp>
        <p:nvSpPr>
          <p:cNvPr id="96" name="Shape 96"/>
          <p:cNvSpPr txBox="1"/>
          <p:nvPr/>
        </p:nvSpPr>
        <p:spPr>
          <a:xfrm>
            <a:off x="79900" y="3014500"/>
            <a:ext cx="3206100" cy="938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100" b="1" i="0" u="none" strike="noStrike" cap="none">
                <a:solidFill>
                  <a:schemeClr val="dk1"/>
                </a:solidFill>
                <a:latin typeface="Calibri"/>
                <a:ea typeface="Calibri"/>
                <a:cs typeface="Calibri"/>
                <a:sym typeface="Calibri"/>
              </a:rPr>
              <a:t>First Look</a:t>
            </a:r>
            <a:endParaRPr/>
          </a:p>
          <a:p>
            <a:pPr marL="0" marR="0" lvl="0" indent="0" algn="just" rtl="0">
              <a:spcBef>
                <a:spcPts val="0"/>
              </a:spcBef>
              <a:spcAft>
                <a:spcPts val="0"/>
              </a:spcAft>
              <a:buNone/>
            </a:pPr>
            <a:r>
              <a:rPr lang="en-US" sz="1100" b="0" i="0" u="none" strike="noStrike" cap="none">
                <a:solidFill>
                  <a:schemeClr val="dk1"/>
                </a:solidFill>
                <a:latin typeface="Calibri"/>
                <a:ea typeface="Calibri"/>
                <a:cs typeface="Calibri"/>
                <a:sym typeface="Calibri"/>
              </a:rPr>
              <a:t>Grouping results by zip code shows that high risk (dark) neighborhoods reside near low risk (light) neighborhoods. High risk regions are more likely near high population areas such as Buffalo and Albany.</a:t>
            </a:r>
            <a:endParaRPr/>
          </a:p>
        </p:txBody>
      </p:sp>
      <p:sp>
        <p:nvSpPr>
          <p:cNvPr id="97" name="Shape 97"/>
          <p:cNvSpPr txBox="1"/>
          <p:nvPr/>
        </p:nvSpPr>
        <p:spPr>
          <a:xfrm>
            <a:off x="8667565" y="870845"/>
            <a:ext cx="3444600" cy="2123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100" b="1" i="0" u="none" strike="noStrike" cap="none" dirty="0">
                <a:solidFill>
                  <a:schemeClr val="dk1"/>
                </a:solidFill>
                <a:latin typeface="Calibri"/>
                <a:ea typeface="Calibri"/>
                <a:cs typeface="Calibri"/>
                <a:sym typeface="Calibri"/>
              </a:rPr>
              <a:t>Background</a:t>
            </a:r>
            <a:endParaRPr dirty="0"/>
          </a:p>
          <a:p>
            <a:pPr marL="0" marR="0" lvl="0" indent="0" algn="just" rtl="0">
              <a:spcBef>
                <a:spcPts val="0"/>
              </a:spcBef>
              <a:spcAft>
                <a:spcPts val="0"/>
              </a:spcAft>
              <a:buNone/>
            </a:pPr>
            <a:r>
              <a:rPr lang="en-US" sz="1100" b="0" i="0" u="none" strike="noStrike" cap="none" dirty="0">
                <a:solidFill>
                  <a:schemeClr val="dk1"/>
                </a:solidFill>
                <a:latin typeface="Calibri"/>
                <a:ea typeface="Calibri"/>
                <a:cs typeface="Calibri"/>
                <a:sym typeface="Calibri"/>
              </a:rPr>
              <a:t>New York State’s water system provides water for over 19Million residents, with many systems of varying size serving between 500 and 10 Million people. Although many of the water sources throughout the state (especially those that service NYC) are known to be contaminant free, harmful metals such as copper and lead can enter the water system through the use of outdated plumbing and groundwater contamination. Lead is a neurotoxin particularly harmful to the developing brain and nervous system of children under 6 years old. </a:t>
            </a:r>
            <a:endParaRPr dirty="0"/>
          </a:p>
        </p:txBody>
      </p:sp>
      <p:sp>
        <p:nvSpPr>
          <p:cNvPr id="98" name="Shape 98"/>
          <p:cNvSpPr txBox="1"/>
          <p:nvPr/>
        </p:nvSpPr>
        <p:spPr>
          <a:xfrm>
            <a:off x="8669044" y="4393734"/>
            <a:ext cx="3444600" cy="2292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100" b="1" i="0" u="none" strike="noStrike" cap="none">
                <a:solidFill>
                  <a:schemeClr val="dk1"/>
                </a:solidFill>
                <a:latin typeface="Calibri"/>
                <a:ea typeface="Calibri"/>
                <a:cs typeface="Calibri"/>
                <a:sym typeface="Calibri"/>
              </a:rPr>
              <a:t>Data and References</a:t>
            </a:r>
            <a:endParaRPr/>
          </a:p>
          <a:p>
            <a:pPr marL="0" marR="0" lvl="0" indent="0" algn="l" rtl="0">
              <a:spcBef>
                <a:spcPts val="0"/>
              </a:spcBef>
              <a:spcAft>
                <a:spcPts val="0"/>
              </a:spcAft>
              <a:buNone/>
            </a:pPr>
            <a:r>
              <a:rPr lang="en-US" sz="1100" b="0" i="0" u="none" strike="noStrike" cap="none">
                <a:solidFill>
                  <a:schemeClr val="dk1"/>
                </a:solidFill>
                <a:latin typeface="Calibri"/>
                <a:ea typeface="Calibri"/>
                <a:cs typeface="Calibri"/>
                <a:sym typeface="Calibri"/>
              </a:rPr>
              <a:t>Lead Testing in School Drinking Water Sampling and</a:t>
            </a:r>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      Results  - NY Open Data (data.ny.gov )</a:t>
            </a:r>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School Building Report Cards – survey of schools</a:t>
            </a:r>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     buildings and infrastructure systems (i.e. plumbing)</a:t>
            </a:r>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Student Enrollment Demographics – economic status</a:t>
            </a:r>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      http://www.p12.nysed.gov </a:t>
            </a:r>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Drinking Water Systems in New York The Challenges of</a:t>
            </a:r>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     Aging Infrastructure, Office of Comptroller, NY State, </a:t>
            </a:r>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     February 2017</a:t>
            </a:r>
            <a:endParaRPr/>
          </a:p>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99" name="Shape 99"/>
          <p:cNvSpPr txBox="1"/>
          <p:nvPr/>
        </p:nvSpPr>
        <p:spPr>
          <a:xfrm>
            <a:off x="3419168" y="925965"/>
            <a:ext cx="2636700" cy="20004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Calibri"/>
                <a:ea typeface="Calibri"/>
                <a:cs typeface="Calibri"/>
                <a:sym typeface="Calibri"/>
              </a:rPr>
              <a:t>Findings</a:t>
            </a:r>
            <a:endParaRPr sz="1200"/>
          </a:p>
          <a:p>
            <a:pPr marL="0" marR="0" lvl="0" indent="0" algn="just" rtl="0">
              <a:spcBef>
                <a:spcPts val="0"/>
              </a:spcBef>
              <a:spcAft>
                <a:spcPts val="0"/>
              </a:spcAft>
              <a:buNone/>
            </a:pPr>
            <a:r>
              <a:rPr lang="en-US" sz="1100" b="1">
                <a:solidFill>
                  <a:schemeClr val="dk1"/>
                </a:solidFill>
                <a:latin typeface="Calibri"/>
                <a:ea typeface="Calibri"/>
                <a:cs typeface="Calibri"/>
                <a:sym typeface="Calibri"/>
              </a:rPr>
              <a:t>Correlation with Economic Status</a:t>
            </a:r>
            <a:endParaRPr/>
          </a:p>
          <a:p>
            <a:pPr marL="0" marR="0" lvl="0" indent="0" algn="just" rtl="0">
              <a:spcBef>
                <a:spcPts val="0"/>
              </a:spcBef>
              <a:spcAft>
                <a:spcPts val="0"/>
              </a:spcAft>
              <a:buNone/>
            </a:pPr>
            <a:r>
              <a:rPr lang="en-US" sz="1100">
                <a:solidFill>
                  <a:schemeClr val="dk1"/>
                </a:solidFill>
                <a:latin typeface="Calibri"/>
                <a:ea typeface="Calibri"/>
                <a:cs typeface="Calibri"/>
                <a:sym typeface="Calibri"/>
              </a:rPr>
              <a:t>Student enrollment reports including number of Economically Disadvantaged students per grade, jointed with the lead testing results, leads us to conclude that there is no significant correlation between economic standing of a community and the likelihood of attending a school with excessive lead level in the drinking water</a:t>
            </a:r>
            <a:endParaRPr/>
          </a:p>
          <a:p>
            <a:pPr marL="0" marR="0" lvl="0" indent="0" algn="just" rtl="0">
              <a:spcBef>
                <a:spcPts val="0"/>
              </a:spcBef>
              <a:spcAft>
                <a:spcPts val="0"/>
              </a:spcAft>
              <a:buNone/>
            </a:pPr>
            <a:endParaRPr sz="1100" b="1">
              <a:solidFill>
                <a:schemeClr val="dk1"/>
              </a:solidFill>
              <a:latin typeface="Calibri"/>
              <a:ea typeface="Calibri"/>
              <a:cs typeface="Calibri"/>
              <a:sym typeface="Calibri"/>
            </a:endParaRPr>
          </a:p>
        </p:txBody>
      </p:sp>
      <p:sp>
        <p:nvSpPr>
          <p:cNvPr id="100" name="Shape 100"/>
          <p:cNvSpPr txBox="1"/>
          <p:nvPr/>
        </p:nvSpPr>
        <p:spPr>
          <a:xfrm>
            <a:off x="5987953" y="2802219"/>
            <a:ext cx="2630452" cy="93871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100" b="1">
                <a:solidFill>
                  <a:schemeClr val="dk1"/>
                </a:solidFill>
                <a:latin typeface="Calibri"/>
                <a:ea typeface="Calibri"/>
                <a:cs typeface="Calibri"/>
                <a:sym typeface="Calibri"/>
              </a:rPr>
              <a:t>Correlation with Age of Plumbing System</a:t>
            </a:r>
            <a:endParaRPr/>
          </a:p>
          <a:p>
            <a:pPr marL="0" marR="0" lvl="0" indent="0" algn="just" rtl="0">
              <a:spcBef>
                <a:spcPts val="0"/>
              </a:spcBef>
              <a:spcAft>
                <a:spcPts val="0"/>
              </a:spcAft>
              <a:buNone/>
            </a:pPr>
            <a:r>
              <a:rPr lang="en-US" sz="1100">
                <a:solidFill>
                  <a:schemeClr val="dk1"/>
                </a:solidFill>
                <a:latin typeface="Calibri"/>
                <a:ea typeface="Calibri"/>
                <a:cs typeface="Calibri"/>
                <a:sym typeface="Calibri"/>
              </a:rPr>
              <a:t>We also conclude that the source of lead contamination is likely not a school’s plumbing system, but rather some upstream contaminant.</a:t>
            </a:r>
            <a:endParaRPr sz="1100" b="1">
              <a:solidFill>
                <a:schemeClr val="dk1"/>
              </a:solidFill>
              <a:latin typeface="Calibri"/>
              <a:ea typeface="Calibri"/>
              <a:cs typeface="Calibri"/>
              <a:sym typeface="Calibri"/>
            </a:endParaRPr>
          </a:p>
        </p:txBody>
      </p:sp>
      <p:pic>
        <p:nvPicPr>
          <p:cNvPr id="101" name="Shape 101" descr="A close up of a map  Description generated with very high confidence"/>
          <p:cNvPicPr preferRelativeResize="0"/>
          <p:nvPr/>
        </p:nvPicPr>
        <p:blipFill rotWithShape="1">
          <a:blip r:embed="rId6">
            <a:alphaModFix/>
          </a:blip>
          <a:srcRect l="4670" b="3825"/>
          <a:stretch/>
        </p:blipFill>
        <p:spPr>
          <a:xfrm>
            <a:off x="6233563" y="3875032"/>
            <a:ext cx="2212876" cy="2208137"/>
          </a:xfrm>
          <a:prstGeom prst="rect">
            <a:avLst/>
          </a:prstGeom>
          <a:noFill/>
          <a:ln>
            <a:noFill/>
          </a:ln>
        </p:spPr>
      </p:pic>
      <p:sp>
        <p:nvSpPr>
          <p:cNvPr id="102" name="Shape 102"/>
          <p:cNvSpPr txBox="1"/>
          <p:nvPr/>
        </p:nvSpPr>
        <p:spPr>
          <a:xfrm>
            <a:off x="3105150" y="4554075"/>
            <a:ext cx="3123900" cy="1423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100" b="1">
                <a:solidFill>
                  <a:schemeClr val="dk1"/>
                </a:solidFill>
                <a:latin typeface="Calibri"/>
                <a:ea typeface="Calibri"/>
                <a:cs typeface="Calibri"/>
                <a:sym typeface="Calibri"/>
              </a:rPr>
              <a:t>Considering Groundwater Contamination</a:t>
            </a:r>
            <a:endParaRPr/>
          </a:p>
          <a:p>
            <a:pPr marL="0" marR="0" lvl="0" indent="0" algn="just" rtl="0">
              <a:spcBef>
                <a:spcPts val="0"/>
              </a:spcBef>
              <a:spcAft>
                <a:spcPts val="0"/>
              </a:spcAft>
              <a:buNone/>
            </a:pPr>
            <a:r>
              <a:rPr lang="en-US" sz="1100">
                <a:solidFill>
                  <a:schemeClr val="dk1"/>
                </a:solidFill>
                <a:latin typeface="Calibri"/>
                <a:ea typeface="Calibri"/>
                <a:cs typeface="Calibri"/>
                <a:sym typeface="Calibri"/>
              </a:rPr>
              <a:t>The EPA of NY State monitors and publishes results of water contamination in groundwater, wells, surface water, etc. </a:t>
            </a:r>
            <a:endParaRPr/>
          </a:p>
          <a:p>
            <a:pPr marL="0" marR="0" lvl="0" indent="0" algn="just" rtl="0">
              <a:spcBef>
                <a:spcPts val="0"/>
              </a:spcBef>
              <a:spcAft>
                <a:spcPts val="0"/>
              </a:spcAft>
              <a:buNone/>
            </a:pPr>
            <a:r>
              <a:rPr lang="en-US" sz="1100">
                <a:solidFill>
                  <a:schemeClr val="dk1"/>
                </a:solidFill>
                <a:latin typeface="Calibri"/>
                <a:ea typeface="Calibri"/>
                <a:cs typeface="Calibri"/>
                <a:sym typeface="Calibri"/>
              </a:rPr>
              <a:t>The map on the right shows that the 25 schools (    ) with most elevated lead levels, do not  coreside with the natural water testing sites (    ) with highest lead levels. </a:t>
            </a:r>
            <a:endParaRPr/>
          </a:p>
        </p:txBody>
      </p:sp>
      <p:sp>
        <p:nvSpPr>
          <p:cNvPr id="103" name="Shape 103"/>
          <p:cNvSpPr/>
          <p:nvPr/>
        </p:nvSpPr>
        <p:spPr>
          <a:xfrm>
            <a:off x="5970889" y="5324179"/>
            <a:ext cx="106800" cy="100800"/>
          </a:xfrm>
          <a:prstGeom prst="triangle">
            <a:avLst>
              <a:gd name="adj" fmla="val 50000"/>
            </a:avLst>
          </a:prstGeom>
          <a:solidFill>
            <a:srgbClr val="170DE9"/>
          </a:solidFill>
          <a:ln w="12700" cap="flat" cmpd="sng">
            <a:solidFill>
              <a:srgbClr val="170DE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Shape 104"/>
          <p:cNvSpPr txBox="1"/>
          <p:nvPr/>
        </p:nvSpPr>
        <p:spPr>
          <a:xfrm>
            <a:off x="3048001" y="5981700"/>
            <a:ext cx="5546100" cy="794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100" b="1">
                <a:solidFill>
                  <a:schemeClr val="dk1"/>
                </a:solidFill>
                <a:latin typeface="Calibri"/>
                <a:ea typeface="Calibri"/>
                <a:cs typeface="Calibri"/>
                <a:sym typeface="Calibri"/>
              </a:rPr>
              <a:t>Conclusion and Continuing Work</a:t>
            </a:r>
            <a:endParaRPr/>
          </a:p>
          <a:p>
            <a:pPr marL="0" marR="0" lvl="0" indent="0" algn="just" rtl="0">
              <a:spcBef>
                <a:spcPts val="0"/>
              </a:spcBef>
              <a:spcAft>
                <a:spcPts val="0"/>
              </a:spcAft>
              <a:buNone/>
            </a:pPr>
            <a:r>
              <a:rPr lang="en-US" sz="1100">
                <a:solidFill>
                  <a:schemeClr val="dk1"/>
                </a:solidFill>
                <a:latin typeface="Calibri"/>
                <a:ea typeface="Calibri"/>
                <a:cs typeface="Calibri"/>
                <a:sym typeface="Calibri"/>
              </a:rPr>
              <a:t>To date, we have not found hard evidence of a causal effect with elevated lead levels in school drinking water. Over the next months we will continue the feature engineering process, followed by machine learning to study the joint effect of several features on the lead results</a:t>
            </a:r>
            <a:endParaRPr/>
          </a:p>
        </p:txBody>
      </p:sp>
      <p:sp>
        <p:nvSpPr>
          <p:cNvPr id="105" name="Shape 105"/>
          <p:cNvSpPr txBox="1"/>
          <p:nvPr/>
        </p:nvSpPr>
        <p:spPr>
          <a:xfrm>
            <a:off x="8602298" y="2841458"/>
            <a:ext cx="3444600" cy="1785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100" b="1">
                <a:solidFill>
                  <a:schemeClr val="dk1"/>
                </a:solidFill>
                <a:latin typeface="Calibri"/>
                <a:ea typeface="Calibri"/>
                <a:cs typeface="Calibri"/>
                <a:sym typeface="Calibri"/>
              </a:rPr>
              <a:t>Process</a:t>
            </a:r>
            <a:endParaRPr/>
          </a:p>
          <a:p>
            <a:pPr marL="171450" marR="0" lvl="0" indent="-171450" algn="just" rtl="0">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Research online for existing literature and initiatives around lead in NY State and nationwide. </a:t>
            </a:r>
            <a:endParaRPr/>
          </a:p>
          <a:p>
            <a:pPr marL="171450" marR="0" lvl="0" indent="-171450" algn="just" rtl="0">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Search for relevant data sets</a:t>
            </a:r>
            <a:endParaRPr/>
          </a:p>
          <a:p>
            <a:pPr marL="171450" marR="0" lvl="0" indent="-171450" algn="just" rtl="0">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Data Cleaning – Entity resolution to match data points across data sources</a:t>
            </a:r>
            <a:endParaRPr/>
          </a:p>
          <a:p>
            <a:pPr marL="171450" marR="0" lvl="0" indent="-171450" algn="just" rtl="0">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Feature Engineering – Organize and define new features based on raw data to calculate correlation</a:t>
            </a:r>
            <a:endParaRPr/>
          </a:p>
          <a:p>
            <a:pPr marL="171450" marR="0" lvl="0" indent="-171450" algn="just" rtl="0">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Correlation study</a:t>
            </a:r>
            <a:endParaRPr/>
          </a:p>
          <a:p>
            <a:pPr marL="171450" marR="0" lvl="0" indent="-101600" algn="just" rtl="0">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p:txBody>
      </p:sp>
      <p:sp>
        <p:nvSpPr>
          <p:cNvPr id="106" name="Shape 106"/>
          <p:cNvSpPr/>
          <p:nvPr/>
        </p:nvSpPr>
        <p:spPr>
          <a:xfrm>
            <a:off x="5585130" y="5643083"/>
            <a:ext cx="130500" cy="146100"/>
          </a:xfrm>
          <a:prstGeom prst="ellipse">
            <a:avLst/>
          </a:prstGeom>
          <a:solidFill>
            <a:srgbClr val="F5BA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Shape 107"/>
          <p:cNvSpPr txBox="1"/>
          <p:nvPr/>
        </p:nvSpPr>
        <p:spPr>
          <a:xfrm>
            <a:off x="8747399" y="6189715"/>
            <a:ext cx="3444600" cy="600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100" b="1">
                <a:solidFill>
                  <a:schemeClr val="dk1"/>
                </a:solidFill>
                <a:latin typeface="Calibri"/>
                <a:ea typeface="Calibri"/>
                <a:cs typeface="Calibri"/>
                <a:sym typeface="Calibri"/>
              </a:rPr>
              <a:t>Acknowledgements</a:t>
            </a:r>
            <a:endParaRPr/>
          </a:p>
          <a:p>
            <a:pPr marL="0" marR="0" lvl="0" indent="0" algn="just" rtl="0">
              <a:spcBef>
                <a:spcPts val="0"/>
              </a:spcBef>
              <a:spcAft>
                <a:spcPts val="0"/>
              </a:spcAft>
              <a:buNone/>
            </a:pPr>
            <a:r>
              <a:rPr lang="en-US" sz="1100">
                <a:solidFill>
                  <a:schemeClr val="dk1"/>
                </a:solidFill>
                <a:latin typeface="Calibri"/>
                <a:ea typeface="Calibri"/>
                <a:cs typeface="Calibri"/>
                <a:sym typeface="Calibri"/>
              </a:rPr>
              <a:t>Thank you to The Earth Institute at Columbia University for providing support for this research </a:t>
            </a:r>
            <a:endParaRPr/>
          </a:p>
        </p:txBody>
      </p:sp>
      <p:pic>
        <p:nvPicPr>
          <p:cNvPr id="108" name="Shape 108"/>
          <p:cNvPicPr preferRelativeResize="0"/>
          <p:nvPr/>
        </p:nvPicPr>
        <p:blipFill>
          <a:blip r:embed="rId7">
            <a:alphaModFix/>
          </a:blip>
          <a:stretch>
            <a:fillRect/>
          </a:stretch>
        </p:blipFill>
        <p:spPr>
          <a:xfrm>
            <a:off x="3238004" y="2701525"/>
            <a:ext cx="2776296" cy="1954500"/>
          </a:xfrm>
          <a:prstGeom prst="rect">
            <a:avLst/>
          </a:prstGeom>
          <a:noFill/>
          <a:ln>
            <a:noFill/>
          </a:ln>
        </p:spPr>
      </p:pic>
      <p:pic>
        <p:nvPicPr>
          <p:cNvPr id="109" name="Shape 109"/>
          <p:cNvPicPr preferRelativeResize="0"/>
          <p:nvPr/>
        </p:nvPicPr>
        <p:blipFill>
          <a:blip r:embed="rId8">
            <a:alphaModFix/>
          </a:blip>
          <a:stretch>
            <a:fillRect/>
          </a:stretch>
        </p:blipFill>
        <p:spPr>
          <a:xfrm>
            <a:off x="5954225" y="957200"/>
            <a:ext cx="2630400" cy="1851810"/>
          </a:xfrm>
          <a:prstGeom prst="rect">
            <a:avLst/>
          </a:prstGeom>
          <a:noFill/>
          <a:ln>
            <a:noFill/>
          </a:ln>
        </p:spPr>
      </p:pic>
      <p:pic>
        <p:nvPicPr>
          <p:cNvPr id="28" name="Picture 27">
            <a:extLst>
              <a:ext uri="{FF2B5EF4-FFF2-40B4-BE49-F238E27FC236}">
                <a16:creationId xmlns:a16="http://schemas.microsoft.com/office/drawing/2014/main" id="{F6800317-78D3-4738-A6ED-17FD9E950A18}"/>
              </a:ext>
            </a:extLst>
          </p:cNvPr>
          <p:cNvPicPr>
            <a:picLocks noChangeAspect="1"/>
          </p:cNvPicPr>
          <p:nvPr/>
        </p:nvPicPr>
        <p:blipFill>
          <a:blip r:embed="rId9">
            <a:biLevel thresh="25000"/>
          </a:blip>
          <a:stretch>
            <a:fillRect/>
          </a:stretch>
        </p:blipFill>
        <p:spPr>
          <a:xfrm>
            <a:off x="72417" y="84848"/>
            <a:ext cx="2742993" cy="470417"/>
          </a:xfrm>
          <a:prstGeom prst="rect">
            <a:avLst/>
          </a:prstGeom>
        </p:spPr>
      </p:pic>
      <p:grpSp>
        <p:nvGrpSpPr>
          <p:cNvPr id="40" name="Group 39">
            <a:extLst>
              <a:ext uri="{FF2B5EF4-FFF2-40B4-BE49-F238E27FC236}">
                <a16:creationId xmlns:a16="http://schemas.microsoft.com/office/drawing/2014/main" id="{6F22027B-568B-4AF8-8C34-009FFB956457}"/>
              </a:ext>
            </a:extLst>
          </p:cNvPr>
          <p:cNvGrpSpPr/>
          <p:nvPr/>
        </p:nvGrpSpPr>
        <p:grpSpPr>
          <a:xfrm>
            <a:off x="9839956" y="135828"/>
            <a:ext cx="2136406" cy="555537"/>
            <a:chOff x="4649684" y="1544831"/>
            <a:chExt cx="3712424" cy="965355"/>
          </a:xfrm>
        </p:grpSpPr>
        <p:pic>
          <p:nvPicPr>
            <p:cNvPr id="41" name="Picture 40">
              <a:extLst>
                <a:ext uri="{FF2B5EF4-FFF2-40B4-BE49-F238E27FC236}">
                  <a16:creationId xmlns:a16="http://schemas.microsoft.com/office/drawing/2014/main" id="{0892ED24-72B0-4021-8633-72FF98CA5621}"/>
                </a:ext>
              </a:extLst>
            </p:cNvPr>
            <p:cNvPicPr>
              <a:picLocks noChangeAspect="1"/>
            </p:cNvPicPr>
            <p:nvPr/>
          </p:nvPicPr>
          <p:blipFill rotWithShape="1">
            <a:blip r:embed="rId10">
              <a:biLevel thresh="25000"/>
            </a:blip>
            <a:srcRect r="46929"/>
            <a:stretch/>
          </p:blipFill>
          <p:spPr>
            <a:xfrm>
              <a:off x="5646988" y="1576865"/>
              <a:ext cx="2715120" cy="455553"/>
            </a:xfrm>
            <a:prstGeom prst="rect">
              <a:avLst/>
            </a:prstGeom>
          </p:spPr>
        </p:pic>
        <p:pic>
          <p:nvPicPr>
            <p:cNvPr id="42" name="Picture 41">
              <a:extLst>
                <a:ext uri="{FF2B5EF4-FFF2-40B4-BE49-F238E27FC236}">
                  <a16:creationId xmlns:a16="http://schemas.microsoft.com/office/drawing/2014/main" id="{5ED83852-B32D-4EC9-AD95-C673ADD62C4A}"/>
                </a:ext>
              </a:extLst>
            </p:cNvPr>
            <p:cNvPicPr>
              <a:picLocks noChangeAspect="1"/>
            </p:cNvPicPr>
            <p:nvPr/>
          </p:nvPicPr>
          <p:blipFill rotWithShape="1">
            <a:blip r:embed="rId10">
              <a:biLevel thresh="25000"/>
            </a:blip>
            <a:srcRect l="53071"/>
            <a:stretch/>
          </p:blipFill>
          <p:spPr>
            <a:xfrm>
              <a:off x="5617548" y="2042991"/>
              <a:ext cx="2462305" cy="467195"/>
            </a:xfrm>
            <a:prstGeom prst="rect">
              <a:avLst/>
            </a:prstGeom>
          </p:spPr>
        </p:pic>
        <p:pic>
          <p:nvPicPr>
            <p:cNvPr id="43" name="Picture 42">
              <a:extLst>
                <a:ext uri="{FF2B5EF4-FFF2-40B4-BE49-F238E27FC236}">
                  <a16:creationId xmlns:a16="http://schemas.microsoft.com/office/drawing/2014/main" id="{9F0EC551-A7C9-4F78-BEC7-31F00355D096}"/>
                </a:ext>
              </a:extLst>
            </p:cNvPr>
            <p:cNvPicPr>
              <a:picLocks noChangeAspect="1"/>
            </p:cNvPicPr>
            <p:nvPr/>
          </p:nvPicPr>
          <p:blipFill>
            <a:blip r:embed="rId11"/>
            <a:stretch>
              <a:fillRect/>
            </a:stretch>
          </p:blipFill>
          <p:spPr>
            <a:xfrm>
              <a:off x="4649684" y="1544831"/>
              <a:ext cx="961266" cy="961266"/>
            </a:xfrm>
            <a:prstGeom prst="rect">
              <a:avLst/>
            </a:prstGeom>
          </p:spPr>
        </p:pic>
      </p:grpSp>
      <p:sp>
        <p:nvSpPr>
          <p:cNvPr id="44" name="Line 43">
            <a:extLst>
              <a:ext uri="{FF2B5EF4-FFF2-40B4-BE49-F238E27FC236}">
                <a16:creationId xmlns:a16="http://schemas.microsoft.com/office/drawing/2014/main" id="{2C509E0D-60D9-4B2D-8A85-3B718B960EE9}"/>
              </a:ext>
            </a:extLst>
          </p:cNvPr>
          <p:cNvSpPr>
            <a:spLocks noChangeShapeType="1"/>
          </p:cNvSpPr>
          <p:nvPr/>
        </p:nvSpPr>
        <p:spPr bwMode="auto">
          <a:xfrm>
            <a:off x="79835" y="887163"/>
            <a:ext cx="12032265" cy="0"/>
          </a:xfrm>
          <a:prstGeom prst="line">
            <a:avLst/>
          </a:prstGeom>
          <a:noFill/>
          <a:ln w="76200">
            <a:solidFill>
              <a:srgbClr val="9BDD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57126" tIns="28563" rIns="57126" bIns="28563"/>
          <a:lstStyle/>
          <a:p>
            <a:pPr>
              <a:defRPr/>
            </a:pPr>
            <a:endParaRPr lang="en-US" sz="1900">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611</Words>
  <Application>Microsoft Office PowerPoint</Application>
  <PresentationFormat>Widescreen</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Ramy Jaber</cp:lastModifiedBy>
  <cp:revision>1</cp:revision>
  <dcterms:modified xsi:type="dcterms:W3CDTF">2018-04-10T22:06:23Z</dcterms:modified>
</cp:coreProperties>
</file>