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1" r:id="rId8"/>
    <p:sldId id="259" r:id="rId9"/>
    <p:sldId id="260" r:id="rId10"/>
    <p:sldId id="262" r:id="rId11"/>
    <p:sldId id="266" r:id="rId1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856"/>
    <a:srgbClr val="DD1B16"/>
    <a:srgbClr val="006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5662-94FC-9EB6-946C-B899D9B1C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ABC41-919C-4BAF-7C89-8465073CA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12BBE-1928-95EB-DE23-0134415E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ABC9-59D9-4BD0-81B3-0E9B876DBD6D}" type="datetimeFigureOut">
              <a:rPr lang="ar-EG" smtClean="0"/>
              <a:t>20/06/1445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A04F6-9F51-AAEE-9173-9A68D62F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AE765-A74D-6DB7-BC5C-B30CE9A5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0589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E996-F524-C0B0-027B-FB059002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2E34F-B3A6-DAE7-9574-4F5639995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B7AD9-8835-C20E-B09E-B273A107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ABC9-59D9-4BD0-81B3-0E9B876DBD6D}" type="datetimeFigureOut">
              <a:rPr lang="ar-EG" smtClean="0"/>
              <a:t>20/06/1445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ADCE8-3C7C-2A04-2728-35E580DE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B16FD-4527-7E68-9DE3-A862C79F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870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980EB-D7B5-3436-2904-6D6FA20FB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53F2E-DD2A-B5CC-A47A-5E8B10335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FEE2-365E-7404-868A-5477E931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ABC9-59D9-4BD0-81B3-0E9B876DBD6D}" type="datetimeFigureOut">
              <a:rPr lang="ar-EG" smtClean="0"/>
              <a:t>20/06/1445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623E-3013-F04A-4347-B9F6DBC3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F7A37-7579-2714-2768-46190EAF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2525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E90C-E407-F33D-AF1C-9777AFC7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B7DC-9944-B561-2898-3BF910202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C4B2F-DDF3-3210-47FB-5A10CDBC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ABC9-59D9-4BD0-81B3-0E9B876DBD6D}" type="datetimeFigureOut">
              <a:rPr lang="ar-EG" smtClean="0"/>
              <a:t>20/06/1445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D84F-7B8C-7CCA-A968-1ED28092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0EF5A-35E1-09A9-22A6-7D4DDDAA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83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36E8-1BA6-210A-1DF1-A5AD5A37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8BEF5-7816-832C-9394-16F0E76A4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82AB5-A796-1122-FE03-A4B2989E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ABC9-59D9-4BD0-81B3-0E9B876DBD6D}" type="datetimeFigureOut">
              <a:rPr lang="ar-EG" smtClean="0"/>
              <a:t>20/06/1445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828D6-ECB2-0201-2C7C-57ED9049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E1BB3-BB8F-DF9D-3A78-83EC0110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040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F855-AB6D-67E2-B3CC-91EB01B0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8C63-4373-0D84-B8AA-333BE4E26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181C0-A6DF-A95B-BAB3-8B42FC305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7E790-3F43-B0AF-F676-DD338A2B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ABC9-59D9-4BD0-81B3-0E9B876DBD6D}" type="datetimeFigureOut">
              <a:rPr lang="ar-EG" smtClean="0"/>
              <a:t>20/06/1445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1A52-F18E-19B5-667B-6E14905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BBC3-5E3D-6066-E25B-4A52B5FF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6498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0BBA-EFBF-6E5B-643A-56FA1D23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D4572-EEDF-E9FB-93FF-05DAF0F98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6B9F0-C3E2-B58E-327B-8947EDE3D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65A14-F587-1521-A709-4A50C98CD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1242C-9CBA-3E88-C7CD-B917F2FD3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45ACD-4A24-2ACB-6F38-08BFF01B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ABC9-59D9-4BD0-81B3-0E9B876DBD6D}" type="datetimeFigureOut">
              <a:rPr lang="ar-EG" smtClean="0"/>
              <a:t>20/06/1445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DD0EA-17CA-73BE-95E9-F649014C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54CD3-585F-6FA0-4858-B95C15DD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6962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3DF7-1D93-2D8B-F43A-98CD049C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20D07-7262-FA65-A6C3-7C6ADE1D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ABC9-59D9-4BD0-81B3-0E9B876DBD6D}" type="datetimeFigureOut">
              <a:rPr lang="ar-EG" smtClean="0"/>
              <a:t>20/06/1445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E78D8-13FA-7F01-0609-568DC4EA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3C177-EDFE-1551-FA69-606C62F7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222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53DDB-3AF9-FE63-3243-9DFBC944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ABC9-59D9-4BD0-81B3-0E9B876DBD6D}" type="datetimeFigureOut">
              <a:rPr lang="ar-EG" smtClean="0"/>
              <a:t>20/06/1445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7EB01-6454-68ED-FE0B-FCEE4353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BC0EB-AA44-E18B-63B2-D06CFAE4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D4D84-8925-6E04-58FC-171D32F55E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812" y="-67731"/>
            <a:ext cx="10490193" cy="6993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5FE91D-DE9F-9DFD-F334-2CCDA17A8E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233" y="6001098"/>
            <a:ext cx="1303167" cy="86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2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EEBF-3DC2-6BEA-CC77-652D6877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E427-B09C-EB77-EDA1-C582055C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08185-D968-D428-24E9-11281648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614DB-20C9-0033-34C4-83D66D0B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ABC9-59D9-4BD0-81B3-0E9B876DBD6D}" type="datetimeFigureOut">
              <a:rPr lang="ar-EG" smtClean="0"/>
              <a:t>20/06/1445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391F-48A6-4255-B594-68D9BDC8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D6CC8-9375-9441-DFC4-B857C6DB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1617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768A-6764-F301-1DAF-90282E52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C50B8-3857-1FB9-89B9-CFB6A80CB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2D5A9-7375-6210-D7E2-E6362297D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728DD-F6D8-41C0-AD36-92B6FFAB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ABC9-59D9-4BD0-81B3-0E9B876DBD6D}" type="datetimeFigureOut">
              <a:rPr lang="ar-EG" smtClean="0"/>
              <a:t>20/06/1445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DDF94-F500-2E49-B056-650D2993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74A3-F6AD-56BD-77EE-161B0A57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6180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D3CA3-DC95-5C9B-534A-238FE127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072C1-264A-DF08-E88B-D198DD172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68138-3E64-8350-AB7A-A8EC97ACA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ABC9-59D9-4BD0-81B3-0E9B876DBD6D}" type="datetimeFigureOut">
              <a:rPr lang="ar-EG" smtClean="0"/>
              <a:t>20/06/1445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5FEC-E2B5-DD06-7DA3-185B56BA8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35088-C505-C875-1E74-24601FD9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6834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9CF8513-4E10-B91E-E402-7ADFF491CF4D}"/>
              </a:ext>
            </a:extLst>
          </p:cNvPr>
          <p:cNvGrpSpPr/>
          <p:nvPr/>
        </p:nvGrpSpPr>
        <p:grpSpPr>
          <a:xfrm>
            <a:off x="254642" y="3142313"/>
            <a:ext cx="5131143" cy="3033120"/>
            <a:chOff x="-1250047" y="3405672"/>
            <a:chExt cx="6923326" cy="440845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EB112-BFD0-C638-16A3-4603C513D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0047" y="3405672"/>
              <a:ext cx="6612687" cy="440845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CF7DB5-892E-8D7A-5993-57226469B5A8}"/>
                </a:ext>
              </a:extLst>
            </p:cNvPr>
            <p:cNvSpPr txBox="1"/>
            <p:nvPr/>
          </p:nvSpPr>
          <p:spPr>
            <a:xfrm>
              <a:off x="-1122294" y="5047227"/>
              <a:ext cx="6795573" cy="15503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6600" dirty="0">
                  <a:solidFill>
                    <a:srgbClr val="C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erlin Sans FB Demi" panose="020E0802020502020306" pitchFamily="34" charset="0"/>
                </a:rPr>
                <a:t>NTI</a:t>
              </a:r>
              <a:endParaRPr lang="en-US" sz="1000" dirty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 sz="2400" dirty="0">
                  <a:solidFill>
                    <a:srgbClr val="FF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erlin Sans FB Demi" panose="020E0802020502020306" pitchFamily="34" charset="0"/>
                </a:rPr>
                <a:t>2024</a:t>
              </a:r>
              <a:endParaRPr lang="ar-EG" sz="1000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66AA5A6-B016-56DA-4BA4-019E263DB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476" y="2509310"/>
            <a:ext cx="6523036" cy="43486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B5E3888-F7BB-3C1F-7775-4B0B9DB6D66B}"/>
              </a:ext>
            </a:extLst>
          </p:cNvPr>
          <p:cNvSpPr txBox="1"/>
          <p:nvPr/>
        </p:nvSpPr>
        <p:spPr>
          <a:xfrm>
            <a:off x="3399149" y="381336"/>
            <a:ext cx="4940300" cy="17702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15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MEAN</a:t>
            </a:r>
            <a:endParaRPr lang="en-US" sz="1600" dirty="0">
              <a:solidFill>
                <a:schemeClr val="accent5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pPr algn="ctr">
              <a:lnSpc>
                <a:spcPct val="70000"/>
              </a:lnSpc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stack</a:t>
            </a:r>
            <a:endParaRPr lang="ar-EG" sz="1600" dirty="0">
              <a:solidFill>
                <a:schemeClr val="accent5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3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49DDB-410B-4E6A-921F-2325CD6C7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77" y="24714"/>
            <a:ext cx="2677936" cy="1182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3AB559-44E4-18DA-5B91-3309FA1FD67B}"/>
              </a:ext>
            </a:extLst>
          </p:cNvPr>
          <p:cNvSpPr txBox="1"/>
          <p:nvPr/>
        </p:nvSpPr>
        <p:spPr>
          <a:xfrm>
            <a:off x="880080" y="1478621"/>
            <a:ext cx="10203930" cy="36625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Node.js developers depend on </a:t>
            </a:r>
            <a:r>
              <a:rPr lang="en-US" sz="3200" b="1" dirty="0" err="1"/>
              <a:t>npm</a:t>
            </a:r>
            <a:r>
              <a:rPr lang="en-US" sz="2400" dirty="0"/>
              <a:t> to access the ingredients (packages) they need to build amazing applications .</a:t>
            </a:r>
          </a:p>
          <a:p>
            <a:r>
              <a:rPr lang="en-US" sz="2400" dirty="0"/>
              <a:t>What is </a:t>
            </a:r>
            <a:r>
              <a:rPr lang="en-US" sz="3200" b="1" dirty="0" err="1"/>
              <a:t>npm</a:t>
            </a:r>
            <a:r>
              <a:rPr lang="en-US" sz="2400" dirty="0"/>
              <a:t>?</a:t>
            </a:r>
          </a:p>
          <a:p>
            <a:pPr marL="568325" indent="-285750">
              <a:buFont typeface="Arial" panose="020B0604020202020204" pitchFamily="34" charset="0"/>
              <a:buChar char="•"/>
            </a:pPr>
            <a:r>
              <a:rPr lang="en-US" sz="2400" dirty="0"/>
              <a:t>Stands for </a:t>
            </a:r>
            <a:r>
              <a:rPr lang="en-US" sz="2400" b="1" dirty="0"/>
              <a:t>N</a:t>
            </a:r>
            <a:r>
              <a:rPr lang="en-US" sz="2400" dirty="0"/>
              <a:t>ode </a:t>
            </a:r>
            <a:r>
              <a:rPr lang="en-US" sz="2400" b="1" dirty="0"/>
              <a:t>P</a:t>
            </a:r>
            <a:r>
              <a:rPr lang="en-US" sz="2400" dirty="0"/>
              <a:t>ackage </a:t>
            </a:r>
            <a:r>
              <a:rPr lang="en-US" sz="2400" b="1" dirty="0"/>
              <a:t>M</a:t>
            </a:r>
            <a:r>
              <a:rPr lang="en-US" sz="2400" dirty="0"/>
              <a:t>anager.</a:t>
            </a:r>
          </a:p>
          <a:p>
            <a:pPr marL="568325" indent="-285750">
              <a:buFont typeface="Arial" panose="020B0604020202020204" pitchFamily="34" charset="0"/>
              <a:buChar char="•"/>
            </a:pPr>
            <a:r>
              <a:rPr lang="en-US" sz="2400" dirty="0"/>
              <a:t>A massive online repository of open-source JavaScript packages and modules.</a:t>
            </a:r>
          </a:p>
          <a:p>
            <a:pPr marL="568325" indent="-285750">
              <a:buFont typeface="Arial" panose="020B0604020202020204" pitchFamily="34" charset="0"/>
              <a:buChar char="•"/>
            </a:pPr>
            <a:r>
              <a:rPr lang="en-US" sz="2400" dirty="0"/>
              <a:t>Offers thousands of pre-written code libraries and tools for various purposes.</a:t>
            </a:r>
          </a:p>
          <a:p>
            <a:pPr marL="568325" indent="-285750">
              <a:buFont typeface="Arial" panose="020B0604020202020204" pitchFamily="34" charset="0"/>
              <a:buChar char="•"/>
            </a:pPr>
            <a:r>
              <a:rPr lang="en-US" sz="2400" dirty="0"/>
              <a:t>Simplifies code reuse, dependency management, and project development.</a:t>
            </a:r>
          </a:p>
        </p:txBody>
      </p:sp>
    </p:spTree>
    <p:extLst>
      <p:ext uri="{BB962C8B-B14F-4D97-AF65-F5344CB8AC3E}">
        <p14:creationId xmlns:p14="http://schemas.microsoft.com/office/powerpoint/2010/main" val="357827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9B89B4-5D07-E455-76C3-8DBB80758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3142313"/>
            <a:ext cx="4900916" cy="30331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CF7DB5-892E-8D7A-5993-57226469B5A8}"/>
              </a:ext>
            </a:extLst>
          </p:cNvPr>
          <p:cNvSpPr txBox="1"/>
          <p:nvPr/>
        </p:nvSpPr>
        <p:spPr>
          <a:xfrm>
            <a:off x="225726" y="4021386"/>
            <a:ext cx="5643573" cy="6560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3600" dirty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Thank you</a:t>
            </a:r>
            <a:endParaRPr lang="en-US" sz="400" dirty="0">
              <a:solidFill>
                <a:srgbClr val="C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pPr algn="ctr">
              <a:lnSpc>
                <a:spcPct val="70000"/>
              </a:lnSpc>
            </a:pPr>
            <a:endParaRPr lang="ar-EG" sz="4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703B7-6DEC-4C0E-6573-F514B6B0D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476" y="2509310"/>
            <a:ext cx="6523036" cy="4348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252289-C73B-0140-5C34-88A0B40758D4}"/>
              </a:ext>
            </a:extLst>
          </p:cNvPr>
          <p:cNvSpPr txBox="1"/>
          <p:nvPr/>
        </p:nvSpPr>
        <p:spPr>
          <a:xfrm>
            <a:off x="306699" y="4400467"/>
            <a:ext cx="5562600" cy="11633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80000"/>
              </a:lnSpc>
            </a:pPr>
            <a:endParaRPr lang="en-US" sz="1100" dirty="0">
              <a:solidFill>
                <a:schemeClr val="accent5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Eng.</a:t>
            </a:r>
          </a:p>
          <a:p>
            <a:pPr algn="ctr">
              <a:lnSpc>
                <a:spcPct val="80000"/>
              </a:lnSpc>
            </a:pPr>
            <a:r>
              <a:rPr lang="en-US" sz="4800" dirty="0" err="1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Ramy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 Kamal</a:t>
            </a:r>
            <a:endParaRPr lang="ar-EG" sz="1100" dirty="0">
              <a:solidFill>
                <a:schemeClr val="accent5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2D4C9-4FFC-D630-EDEA-A9EF26AA88F1}"/>
              </a:ext>
            </a:extLst>
          </p:cNvPr>
          <p:cNvSpPr txBox="1"/>
          <p:nvPr/>
        </p:nvSpPr>
        <p:spPr>
          <a:xfrm>
            <a:off x="3399149" y="381336"/>
            <a:ext cx="4940300" cy="17702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15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MEAN</a:t>
            </a:r>
            <a:endParaRPr lang="en-US" sz="1600" dirty="0">
              <a:solidFill>
                <a:schemeClr val="accent5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pPr algn="ctr">
              <a:lnSpc>
                <a:spcPct val="70000"/>
              </a:lnSpc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stack</a:t>
            </a:r>
            <a:endParaRPr lang="ar-EG" sz="1600" dirty="0">
              <a:solidFill>
                <a:schemeClr val="accent5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277B8A-D6EB-366B-77BB-79B41647C711}"/>
              </a:ext>
            </a:extLst>
          </p:cNvPr>
          <p:cNvSpPr txBox="1"/>
          <p:nvPr/>
        </p:nvSpPr>
        <p:spPr>
          <a:xfrm>
            <a:off x="3240478" y="335151"/>
            <a:ext cx="6051550" cy="16823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15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MEAN</a:t>
            </a:r>
            <a:endParaRPr lang="en-US" sz="1600" dirty="0">
              <a:solidFill>
                <a:schemeClr val="accent5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pPr algn="ctr">
              <a:lnSpc>
                <a:spcPct val="70000"/>
              </a:lnSpc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stack</a:t>
            </a:r>
            <a:endParaRPr lang="ar-EG" sz="1600" dirty="0">
              <a:solidFill>
                <a:schemeClr val="accent5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FC653E-622C-5C59-AB76-E9DBBB04CA5B}"/>
              </a:ext>
            </a:extLst>
          </p:cNvPr>
          <p:cNvGrpSpPr/>
          <p:nvPr/>
        </p:nvGrpSpPr>
        <p:grpSpPr>
          <a:xfrm>
            <a:off x="4914565" y="2695175"/>
            <a:ext cx="2579806" cy="2504208"/>
            <a:chOff x="4139514" y="1865870"/>
            <a:chExt cx="3373394" cy="327454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795A0C2-08A7-5917-4B5D-60AFDDCB86DE}"/>
                </a:ext>
              </a:extLst>
            </p:cNvPr>
            <p:cNvGrpSpPr/>
            <p:nvPr/>
          </p:nvGrpSpPr>
          <p:grpSpPr>
            <a:xfrm>
              <a:off x="4409303" y="2568790"/>
              <a:ext cx="2833816" cy="1868701"/>
              <a:chOff x="4459590" y="2494650"/>
              <a:chExt cx="2833816" cy="186870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3933578-721A-B5EE-56BA-8F784C97A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59590" y="2494650"/>
                <a:ext cx="2833816" cy="62543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DA53D1C-8542-B14B-3BE7-580E7D7DF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59590" y="3112487"/>
                <a:ext cx="2833816" cy="1250864"/>
              </a:xfrm>
              <a:prstGeom prst="rect">
                <a:avLst/>
              </a:prstGeom>
            </p:spPr>
          </p:pic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76DCB64-282B-B1CD-75CD-20ED55687867}"/>
                </a:ext>
              </a:extLst>
            </p:cNvPr>
            <p:cNvSpPr/>
            <p:nvPr/>
          </p:nvSpPr>
          <p:spPr>
            <a:xfrm>
              <a:off x="4139514" y="1865870"/>
              <a:ext cx="3373394" cy="3274541"/>
            </a:xfrm>
            <a:prstGeom prst="roundRect">
              <a:avLst/>
            </a:prstGeom>
            <a:noFill/>
            <a:ln w="7620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6C2422-179E-D16A-021A-9D4821D73A87}"/>
              </a:ext>
            </a:extLst>
          </p:cNvPr>
          <p:cNvGrpSpPr/>
          <p:nvPr/>
        </p:nvGrpSpPr>
        <p:grpSpPr>
          <a:xfrm>
            <a:off x="941868" y="2695175"/>
            <a:ext cx="2579806" cy="2504208"/>
            <a:chOff x="384438" y="1963309"/>
            <a:chExt cx="3373394" cy="32745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C4D086-EEC5-2647-BD0C-ECD49D703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346" y="2568790"/>
              <a:ext cx="2063578" cy="2063578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E82CFCA-23F2-E631-340B-3D16BB46004C}"/>
                </a:ext>
              </a:extLst>
            </p:cNvPr>
            <p:cNvSpPr/>
            <p:nvPr/>
          </p:nvSpPr>
          <p:spPr>
            <a:xfrm>
              <a:off x="384438" y="1963309"/>
              <a:ext cx="3373394" cy="3274541"/>
            </a:xfrm>
            <a:prstGeom prst="roundRect">
              <a:avLst/>
            </a:prstGeom>
            <a:noFill/>
            <a:ln w="7620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55B3E9-40EF-0555-E576-12B846F74073}"/>
              </a:ext>
            </a:extLst>
          </p:cNvPr>
          <p:cNvGrpSpPr/>
          <p:nvPr/>
        </p:nvGrpSpPr>
        <p:grpSpPr>
          <a:xfrm>
            <a:off x="8887262" y="2695175"/>
            <a:ext cx="2579806" cy="2504208"/>
            <a:chOff x="8329832" y="1865870"/>
            <a:chExt cx="3373394" cy="32745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6A7E14E-3519-7ECA-CC20-8AA3D23D6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491" y="2428102"/>
              <a:ext cx="2150076" cy="2150076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E609A17-4E4B-F028-D0D6-4CD58170D5D5}"/>
                </a:ext>
              </a:extLst>
            </p:cNvPr>
            <p:cNvSpPr/>
            <p:nvPr/>
          </p:nvSpPr>
          <p:spPr>
            <a:xfrm>
              <a:off x="8329832" y="1865870"/>
              <a:ext cx="3373394" cy="3274541"/>
            </a:xfrm>
            <a:prstGeom prst="roundRect">
              <a:avLst/>
            </a:prstGeom>
            <a:noFill/>
            <a:ln w="7620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648EEE-06E0-1645-8FC8-D0B4A856BA1B}"/>
              </a:ext>
            </a:extLst>
          </p:cNvPr>
          <p:cNvCxnSpPr>
            <a:cxnSpLocks/>
          </p:cNvCxnSpPr>
          <p:nvPr/>
        </p:nvCxnSpPr>
        <p:spPr>
          <a:xfrm>
            <a:off x="3571102" y="3521312"/>
            <a:ext cx="13036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1ACA06-66D7-AA98-8916-79EA352DBADA}"/>
              </a:ext>
            </a:extLst>
          </p:cNvPr>
          <p:cNvCxnSpPr>
            <a:cxnSpLocks/>
          </p:cNvCxnSpPr>
          <p:nvPr/>
        </p:nvCxnSpPr>
        <p:spPr>
          <a:xfrm flipH="1">
            <a:off x="3546388" y="4421207"/>
            <a:ext cx="13036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299066-5F5B-F0F6-0D42-372B7CFD090E}"/>
              </a:ext>
            </a:extLst>
          </p:cNvPr>
          <p:cNvCxnSpPr>
            <a:cxnSpLocks/>
          </p:cNvCxnSpPr>
          <p:nvPr/>
        </p:nvCxnSpPr>
        <p:spPr>
          <a:xfrm>
            <a:off x="7558910" y="3521312"/>
            <a:ext cx="13036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AC46CA-8CE0-D325-EE00-4D50C1708E45}"/>
              </a:ext>
            </a:extLst>
          </p:cNvPr>
          <p:cNvCxnSpPr>
            <a:cxnSpLocks/>
          </p:cNvCxnSpPr>
          <p:nvPr/>
        </p:nvCxnSpPr>
        <p:spPr>
          <a:xfrm flipH="1">
            <a:off x="7534196" y="4421207"/>
            <a:ext cx="13036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58BD32-23C2-6070-BCBB-DFBF8FEA4A2E}"/>
              </a:ext>
            </a:extLst>
          </p:cNvPr>
          <p:cNvSpPr txBox="1"/>
          <p:nvPr/>
        </p:nvSpPr>
        <p:spPr>
          <a:xfrm>
            <a:off x="524908" y="5358582"/>
            <a:ext cx="3191302" cy="5505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70000"/>
              </a:lnSpc>
            </a:pPr>
            <a:endParaRPr lang="en-US" sz="1400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ct val="70000"/>
              </a:lnSpc>
            </a:pPr>
            <a:r>
              <a:rPr lang="en-US" sz="2800" dirty="0">
                <a:solidFill>
                  <a:srgbClr val="DD1B16"/>
                </a:solidFill>
                <a:latin typeface="Berlin Sans FB Demi" panose="020E0802020502020306" pitchFamily="34" charset="0"/>
              </a:rPr>
              <a:t>FRONT END</a:t>
            </a:r>
            <a:endParaRPr lang="ar-EG" sz="1400" dirty="0">
              <a:solidFill>
                <a:srgbClr val="DD1B1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5C2BA1-7695-3542-05E5-49569B07727B}"/>
              </a:ext>
            </a:extLst>
          </p:cNvPr>
          <p:cNvSpPr txBox="1"/>
          <p:nvPr/>
        </p:nvSpPr>
        <p:spPr>
          <a:xfrm>
            <a:off x="4608816" y="5358582"/>
            <a:ext cx="3191302" cy="5505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70000"/>
              </a:lnSpc>
            </a:pPr>
            <a:endParaRPr lang="en-US" sz="1400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ct val="70000"/>
              </a:lnSpc>
            </a:pPr>
            <a:r>
              <a:rPr lang="en-US" sz="2800" dirty="0">
                <a:solidFill>
                  <a:srgbClr val="73B856"/>
                </a:solidFill>
                <a:latin typeface="Berlin Sans FB Demi" panose="020E0802020502020306" pitchFamily="34" charset="0"/>
              </a:rPr>
              <a:t>BACK END</a:t>
            </a:r>
            <a:endParaRPr lang="ar-EG" sz="1400" dirty="0">
              <a:solidFill>
                <a:srgbClr val="73B85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F3F841-98C0-1044-9799-5CFC6CB7B99C}"/>
              </a:ext>
            </a:extLst>
          </p:cNvPr>
          <p:cNvSpPr txBox="1"/>
          <p:nvPr/>
        </p:nvSpPr>
        <p:spPr>
          <a:xfrm>
            <a:off x="8581514" y="5358582"/>
            <a:ext cx="3191302" cy="5505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70000"/>
              </a:lnSpc>
            </a:pPr>
            <a:endParaRPr lang="en-US" sz="1400" dirty="0">
              <a:solidFill>
                <a:schemeClr val="accent6">
                  <a:lumMod val="50000"/>
                </a:schemeClr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ct val="70000"/>
              </a:lnSpc>
            </a:pPr>
            <a:r>
              <a:rPr lang="en-US" sz="2800" dirty="0">
                <a:solidFill>
                  <a:srgbClr val="00684A"/>
                </a:solidFill>
                <a:latin typeface="Berlin Sans FB Demi" panose="020E0802020502020306" pitchFamily="34" charset="0"/>
              </a:rPr>
              <a:t>DATABASE</a:t>
            </a:r>
            <a:endParaRPr lang="ar-EG" sz="1400" dirty="0">
              <a:solidFill>
                <a:srgbClr val="00684A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500F4-479E-CBF6-8600-5AB404F90D39}"/>
              </a:ext>
            </a:extLst>
          </p:cNvPr>
          <p:cNvSpPr txBox="1"/>
          <p:nvPr/>
        </p:nvSpPr>
        <p:spPr>
          <a:xfrm>
            <a:off x="9292281" y="261010"/>
            <a:ext cx="2745956" cy="9142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60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MEAN</a:t>
            </a:r>
            <a:endParaRPr lang="en-US" sz="900" dirty="0">
              <a:solidFill>
                <a:schemeClr val="accent5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stack</a:t>
            </a:r>
            <a:endParaRPr lang="ar-EG" sz="900" dirty="0">
              <a:solidFill>
                <a:schemeClr val="accent5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149DDB-410B-4E6A-921F-2325CD6C7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8383" y="909512"/>
            <a:ext cx="3111152" cy="3111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8BCD89-A8EA-8B73-DBC0-F6C5E6EABFB6}"/>
              </a:ext>
            </a:extLst>
          </p:cNvPr>
          <p:cNvSpPr txBox="1"/>
          <p:nvPr/>
        </p:nvSpPr>
        <p:spPr>
          <a:xfrm>
            <a:off x="1361994" y="3731741"/>
            <a:ext cx="1020393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MongoDB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 is a popular open-source, </a:t>
            </a:r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NoSQL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 database. It makes a good choice for applications with evolving data structures and complex data relationships.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253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500F4-479E-CBF6-8600-5AB404F90D39}"/>
              </a:ext>
            </a:extLst>
          </p:cNvPr>
          <p:cNvSpPr txBox="1"/>
          <p:nvPr/>
        </p:nvSpPr>
        <p:spPr>
          <a:xfrm>
            <a:off x="9292281" y="261010"/>
            <a:ext cx="2745956" cy="9142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60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MEAN</a:t>
            </a:r>
            <a:endParaRPr lang="en-US" sz="900" dirty="0">
              <a:solidFill>
                <a:schemeClr val="accent5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stack</a:t>
            </a:r>
            <a:endParaRPr lang="ar-EG" sz="900" dirty="0">
              <a:solidFill>
                <a:schemeClr val="accent5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149DDB-410B-4E6A-921F-2325CD6C7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999" y="1805416"/>
            <a:ext cx="5977920" cy="13193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8BCD89-A8EA-8B73-DBC0-F6C5E6EABFB6}"/>
              </a:ext>
            </a:extLst>
          </p:cNvPr>
          <p:cNvSpPr txBox="1"/>
          <p:nvPr/>
        </p:nvSpPr>
        <p:spPr>
          <a:xfrm>
            <a:off x="605481" y="3731741"/>
            <a:ext cx="11096368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Express.js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 is a flexible and minimalist web framework for </a:t>
            </a:r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Node.js 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that helps you build </a:t>
            </a:r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web applications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 and </a:t>
            </a:r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APIs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 efficiently.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924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500F4-479E-CBF6-8600-5AB404F90D39}"/>
              </a:ext>
            </a:extLst>
          </p:cNvPr>
          <p:cNvSpPr txBox="1"/>
          <p:nvPr/>
        </p:nvSpPr>
        <p:spPr>
          <a:xfrm>
            <a:off x="9292281" y="261010"/>
            <a:ext cx="2745956" cy="9142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60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MEAN</a:t>
            </a:r>
            <a:endParaRPr lang="en-US" sz="900" dirty="0">
              <a:solidFill>
                <a:schemeClr val="accent5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stack</a:t>
            </a:r>
            <a:endParaRPr lang="ar-EG" sz="900" dirty="0">
              <a:solidFill>
                <a:schemeClr val="accent5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149DDB-410B-4E6A-921F-2325CD6C7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3161" y="1090145"/>
            <a:ext cx="2641596" cy="2641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8BCD89-A8EA-8B73-DBC0-F6C5E6EABFB6}"/>
              </a:ext>
            </a:extLst>
          </p:cNvPr>
          <p:cNvSpPr txBox="1"/>
          <p:nvPr/>
        </p:nvSpPr>
        <p:spPr>
          <a:xfrm>
            <a:off x="1361994" y="3731741"/>
            <a:ext cx="9450168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Angular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 is a development </a:t>
            </a:r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framework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 used for building single-page applications (</a:t>
            </a:r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SPAs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) using HTML and </a:t>
            </a:r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TypeScript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. It's a popular choice for web developers due to its robust features, scalability.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648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500F4-479E-CBF6-8600-5AB404F90D39}"/>
              </a:ext>
            </a:extLst>
          </p:cNvPr>
          <p:cNvSpPr txBox="1"/>
          <p:nvPr/>
        </p:nvSpPr>
        <p:spPr>
          <a:xfrm>
            <a:off x="9292281" y="261010"/>
            <a:ext cx="2745956" cy="9142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60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MEAN</a:t>
            </a:r>
            <a:endParaRPr lang="en-US" sz="900" dirty="0">
              <a:solidFill>
                <a:schemeClr val="accent5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stack</a:t>
            </a:r>
            <a:endParaRPr lang="ar-EG" sz="900" dirty="0">
              <a:solidFill>
                <a:schemeClr val="accent5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149DDB-410B-4E6A-921F-2325CD6C7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92" y="1462095"/>
            <a:ext cx="4544534" cy="2005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8BCD89-A8EA-8B73-DBC0-F6C5E6EABFB6}"/>
              </a:ext>
            </a:extLst>
          </p:cNvPr>
          <p:cNvSpPr txBox="1"/>
          <p:nvPr/>
        </p:nvSpPr>
        <p:spPr>
          <a:xfrm>
            <a:off x="1361994" y="3731741"/>
            <a:ext cx="1020393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effectLst/>
              </a:rPr>
              <a:t>Node.js</a:t>
            </a:r>
            <a:r>
              <a:rPr lang="en-US" sz="3200" b="0" dirty="0">
                <a:effectLst/>
              </a:rPr>
              <a:t> is a powerful JavaScript </a:t>
            </a:r>
            <a:r>
              <a:rPr lang="en-US" sz="3200" b="1" dirty="0">
                <a:effectLst/>
              </a:rPr>
              <a:t>runtime</a:t>
            </a:r>
            <a:r>
              <a:rPr lang="en-US" sz="3200" b="0" dirty="0">
                <a:effectLst/>
              </a:rPr>
              <a:t> environment that allows you to run JavaScript code </a:t>
            </a:r>
            <a:r>
              <a:rPr lang="en-US" sz="3200" b="1" dirty="0">
                <a:effectLst/>
              </a:rPr>
              <a:t>outside</a:t>
            </a:r>
            <a:r>
              <a:rPr lang="en-US" sz="3200" b="0" dirty="0">
                <a:effectLst/>
              </a:rPr>
              <a:t> of a web browser.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637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49DDB-410B-4E6A-921F-2325CD6C7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77" y="24714"/>
            <a:ext cx="2677936" cy="1182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3AB559-44E4-18DA-5B91-3309FA1FD67B}"/>
              </a:ext>
            </a:extLst>
          </p:cNvPr>
          <p:cNvSpPr txBox="1"/>
          <p:nvPr/>
        </p:nvSpPr>
        <p:spPr>
          <a:xfrm>
            <a:off x="534090" y="1577475"/>
            <a:ext cx="1089591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V8</a:t>
            </a:r>
            <a:r>
              <a:rPr lang="en-US" sz="2800" dirty="0"/>
              <a:t> is Google's open-source, high-performance JavaScript engine, written in C++. It's the core of both Chrome and Node.js, responsible for: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Parsing JavaScript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Executing JavaScript code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003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49DDB-410B-4E6A-921F-2325CD6C7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77" y="24714"/>
            <a:ext cx="2677936" cy="1182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3AB559-44E4-18DA-5B91-3309FA1FD67B}"/>
              </a:ext>
            </a:extLst>
          </p:cNvPr>
          <p:cNvSpPr txBox="1"/>
          <p:nvPr/>
        </p:nvSpPr>
        <p:spPr>
          <a:xfrm>
            <a:off x="880080" y="1342696"/>
            <a:ext cx="10203930" cy="40178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2200" b="0" i="0" dirty="0">
                <a:solidFill>
                  <a:srgbClr val="1F1F1F"/>
                </a:solidFill>
                <a:effectLst/>
                <a:latin typeface="Google Sans"/>
              </a:rPr>
              <a:t>It's widely used for building:</a:t>
            </a:r>
          </a:p>
          <a:p>
            <a:pPr marL="173038" indent="1730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F1F1F"/>
                </a:solidFill>
                <a:latin typeface="Google Sans"/>
              </a:rPr>
              <a:t>Web applications</a:t>
            </a:r>
            <a:r>
              <a:rPr lang="en-US" sz="2200" dirty="0">
                <a:solidFill>
                  <a:srgbClr val="1F1F1F"/>
                </a:solidFill>
                <a:latin typeface="Google Sans"/>
              </a:rPr>
              <a:t>: </a:t>
            </a:r>
            <a:r>
              <a:rPr lang="en-US" sz="2200" b="1" dirty="0">
                <a:solidFill>
                  <a:srgbClr val="1F1F1F"/>
                </a:solidFill>
                <a:latin typeface="Google Sans"/>
              </a:rPr>
              <a:t>server-side</a:t>
            </a:r>
            <a:r>
              <a:rPr lang="en-US" sz="2200" dirty="0">
                <a:solidFill>
                  <a:srgbClr val="1F1F1F"/>
                </a:solidFill>
                <a:latin typeface="Google Sans"/>
              </a:rPr>
              <a:t> logic, </a:t>
            </a:r>
            <a:r>
              <a:rPr lang="en-US" sz="2200" b="1" dirty="0">
                <a:solidFill>
                  <a:srgbClr val="1F1F1F"/>
                </a:solidFill>
                <a:latin typeface="Google Sans"/>
              </a:rPr>
              <a:t>RESTful</a:t>
            </a:r>
            <a:r>
              <a:rPr lang="en-US" sz="2200" dirty="0">
                <a:solidFill>
                  <a:srgbClr val="1F1F1F"/>
                </a:solidFill>
                <a:latin typeface="Google Sans"/>
              </a:rPr>
              <a:t> APIs</a:t>
            </a:r>
          </a:p>
          <a:p>
            <a:pPr marL="173038" indent="1730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F1F1F"/>
                </a:solidFill>
                <a:latin typeface="Google Sans"/>
              </a:rPr>
              <a:t>Real-time applications</a:t>
            </a:r>
            <a:r>
              <a:rPr lang="en-US" sz="2200" dirty="0">
                <a:solidFill>
                  <a:srgbClr val="1F1F1F"/>
                </a:solidFill>
                <a:latin typeface="Google Sans"/>
              </a:rPr>
              <a:t>: chat apps, live dashboards, collaboration tools</a:t>
            </a:r>
          </a:p>
          <a:p>
            <a:pPr marL="173038" indent="1730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F1F1F"/>
                </a:solidFill>
                <a:latin typeface="Google Sans"/>
              </a:rPr>
              <a:t>Data streaming services</a:t>
            </a:r>
            <a:r>
              <a:rPr lang="en-US" sz="2200" dirty="0">
                <a:solidFill>
                  <a:srgbClr val="1F1F1F"/>
                </a:solidFill>
                <a:latin typeface="Google Sans"/>
              </a:rPr>
              <a:t>: video/audio streaming, file transfer</a:t>
            </a:r>
          </a:p>
          <a:p>
            <a:pPr marL="173038" indent="1730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F1F1F"/>
                </a:solidFill>
                <a:latin typeface="Google Sans"/>
              </a:rPr>
              <a:t>Command-line tools and automation scripts</a:t>
            </a:r>
            <a:r>
              <a:rPr lang="en-US" sz="2200" dirty="0">
                <a:solidFill>
                  <a:srgbClr val="1F1F1F"/>
                </a:solidFill>
                <a:latin typeface="Google Sans"/>
              </a:rPr>
              <a:t>: build tools, task runners, testing frameworks</a:t>
            </a:r>
          </a:p>
          <a:p>
            <a:pPr marL="173038" indent="1730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F1F1F"/>
                </a:solidFill>
                <a:latin typeface="Google Sans"/>
              </a:rPr>
              <a:t>Microservices architecture</a:t>
            </a:r>
            <a:r>
              <a:rPr lang="en-US" sz="2200" dirty="0">
                <a:solidFill>
                  <a:srgbClr val="1F1F1F"/>
                </a:solidFill>
                <a:latin typeface="Google Sans"/>
              </a:rPr>
              <a:t>: building scalable, modular applications</a:t>
            </a:r>
          </a:p>
          <a:p>
            <a:pPr marL="173038" indent="1730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F1F1F"/>
                </a:solidFill>
                <a:latin typeface="Google Sans"/>
              </a:rPr>
              <a:t>IoT (Internet of Things)</a:t>
            </a:r>
            <a:r>
              <a:rPr lang="en-US" sz="2200" dirty="0">
                <a:solidFill>
                  <a:srgbClr val="1F1F1F"/>
                </a:solidFill>
                <a:latin typeface="Google Sans"/>
              </a:rPr>
              <a:t>: device communication and data processing</a:t>
            </a:r>
          </a:p>
          <a:p>
            <a:pPr marL="111125" indent="284163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83742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49DDB-410B-4E6A-921F-2325CD6C7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77" y="24714"/>
            <a:ext cx="2677936" cy="11820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CB928B-B1F4-0F67-320A-7D8B3FD09366}"/>
              </a:ext>
            </a:extLst>
          </p:cNvPr>
          <p:cNvSpPr txBox="1"/>
          <p:nvPr/>
        </p:nvSpPr>
        <p:spPr>
          <a:xfrm>
            <a:off x="938696" y="1271249"/>
            <a:ext cx="11007120" cy="27375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Key features:</a:t>
            </a:r>
          </a:p>
          <a:p>
            <a:pPr marL="111125" indent="284163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F1F1F"/>
                </a:solidFill>
                <a:latin typeface="Google Sans"/>
              </a:rPr>
              <a:t>JavaScript on the server: </a:t>
            </a:r>
            <a:r>
              <a:rPr lang="en-US" sz="2200" dirty="0">
                <a:solidFill>
                  <a:srgbClr val="1F1F1F"/>
                </a:solidFill>
                <a:latin typeface="Google Sans"/>
              </a:rPr>
              <a:t>Use the same language for frontend and backend</a:t>
            </a:r>
          </a:p>
          <a:p>
            <a:pPr marL="111125" indent="284163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F1F1F"/>
                </a:solidFill>
                <a:latin typeface="Google Sans"/>
              </a:rPr>
              <a:t>Event-driven, non-blocking I/O: </a:t>
            </a:r>
            <a:r>
              <a:rPr lang="en-US" sz="2200" dirty="0">
                <a:solidFill>
                  <a:srgbClr val="1F1F1F"/>
                </a:solidFill>
                <a:latin typeface="Google Sans"/>
              </a:rPr>
              <a:t>Efficiently handles many concurrent connections</a:t>
            </a:r>
          </a:p>
          <a:p>
            <a:pPr marL="111125" indent="284163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F1F1F"/>
                </a:solidFill>
                <a:latin typeface="Google Sans"/>
              </a:rPr>
              <a:t>Asynchronous programming: </a:t>
            </a:r>
            <a:r>
              <a:rPr lang="en-US" sz="2200" dirty="0">
                <a:solidFill>
                  <a:srgbClr val="1F1F1F"/>
                </a:solidFill>
                <a:latin typeface="Google Sans"/>
              </a:rPr>
              <a:t>Keeps apps responsive with non-blocking I/O operations</a:t>
            </a:r>
          </a:p>
          <a:p>
            <a:pPr marL="111125" indent="284163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1F1F1F"/>
                </a:solidFill>
                <a:latin typeface="Google Sans"/>
              </a:rPr>
              <a:t>npm</a:t>
            </a:r>
            <a:r>
              <a:rPr lang="en-US" sz="2200" b="1" dirty="0">
                <a:solidFill>
                  <a:srgbClr val="1F1F1F"/>
                </a:solidFill>
                <a:latin typeface="Google Sans"/>
              </a:rPr>
              <a:t> (Node Package Manager): </a:t>
            </a:r>
            <a:r>
              <a:rPr lang="en-US" sz="2200" dirty="0">
                <a:solidFill>
                  <a:srgbClr val="1F1F1F"/>
                </a:solidFill>
                <a:latin typeface="Google Sans"/>
              </a:rPr>
              <a:t>Access a massive ecosystem of reusable packages</a:t>
            </a:r>
          </a:p>
          <a:p>
            <a:pPr marL="111125" indent="284163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F1F1F"/>
                </a:solidFill>
                <a:latin typeface="Google Sans"/>
              </a:rPr>
              <a:t>Cross-platform compatibility: </a:t>
            </a:r>
            <a:r>
              <a:rPr lang="en-US" sz="2200" dirty="0">
                <a:solidFill>
                  <a:srgbClr val="1F1F1F"/>
                </a:solidFill>
                <a:latin typeface="Google Sans"/>
              </a:rPr>
              <a:t>Runs on Windows, macOS, Linux, and more</a:t>
            </a:r>
          </a:p>
        </p:txBody>
      </p:sp>
    </p:spTree>
    <p:extLst>
      <p:ext uri="{BB962C8B-B14F-4D97-AF65-F5344CB8AC3E}">
        <p14:creationId xmlns:p14="http://schemas.microsoft.com/office/powerpoint/2010/main" val="77279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364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Berlin Sans FB Demi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fatma Elshahawy</dc:creator>
  <cp:lastModifiedBy>fatma Elshahawy</cp:lastModifiedBy>
  <cp:revision>13</cp:revision>
  <dcterms:created xsi:type="dcterms:W3CDTF">2023-12-29T06:58:26Z</dcterms:created>
  <dcterms:modified xsi:type="dcterms:W3CDTF">2024-01-01T16:06:56Z</dcterms:modified>
</cp:coreProperties>
</file>