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4" r:id="rId4"/>
    <p:sldId id="259" r:id="rId5"/>
    <p:sldId id="260" r:id="rId6"/>
    <p:sldId id="261" r:id="rId7"/>
    <p:sldId id="286" r:id="rId8"/>
    <p:sldId id="287" r:id="rId9"/>
    <p:sldId id="289" r:id="rId10"/>
    <p:sldId id="288" r:id="rId11"/>
    <p:sldId id="262" r:id="rId12"/>
    <p:sldId id="290" r:id="rId13"/>
  </p:sldIdLst>
  <p:sldSz cx="18288000" cy="10287000"/>
  <p:notesSz cx="6858000" cy="9144000"/>
  <p:embeddedFontLst>
    <p:embeddedFont>
      <p:font typeface="Montserrat" panose="00000500000000000000" pitchFamily="2" charset="0"/>
      <p:regular r:id="rId15"/>
      <p:bold r:id="rId16"/>
      <p:boldItalic r:id="rId17"/>
    </p:embeddedFont>
    <p:embeddedFont>
      <p:font typeface="Montserrat Light" panose="000004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uJAUaXl9BXm624TfL5RxDxFa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953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18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14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04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42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744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Logo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lue Background - White Logo">
  <p:cSld name="CUSTOM_1">
    <p:bg>
      <p:bgPr>
        <a:solidFill>
          <a:srgbClr val="1A1AE8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g80530d03b2_0_25"/>
          <p:cNvPicPr preferRelativeResize="0"/>
          <p:nvPr/>
        </p:nvPicPr>
        <p:blipFill rotWithShape="1">
          <a:blip r:embed="rId2">
            <a:alphaModFix/>
          </a:blip>
          <a:srcRect t="30653" b="30653"/>
          <a:stretch/>
        </p:blipFill>
        <p:spPr>
          <a:xfrm>
            <a:off x="7963522" y="9607407"/>
            <a:ext cx="2360964" cy="47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 Logo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80530d03b2_0_20"/>
          <p:cNvPicPr preferRelativeResize="0"/>
          <p:nvPr/>
        </p:nvPicPr>
        <p:blipFill rotWithShape="1">
          <a:blip r:embed="rId2">
            <a:alphaModFix/>
          </a:blip>
          <a:srcRect t="30653" b="30653"/>
          <a:stretch/>
        </p:blipFill>
        <p:spPr>
          <a:xfrm>
            <a:off x="7975264" y="9600637"/>
            <a:ext cx="2337471" cy="47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1509350" y="6112550"/>
            <a:ext cx="2278200" cy="2295900"/>
          </a:xfrm>
          <a:prstGeom prst="rect">
            <a:avLst/>
          </a:prstGeom>
          <a:solidFill>
            <a:srgbClr val="1A1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 l="27813" t="32425" r="50567"/>
          <a:stretch/>
        </p:blipFill>
        <p:spPr>
          <a:xfrm>
            <a:off x="-433725" y="-330000"/>
            <a:ext cx="2552701" cy="109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-1147731" y="-438150"/>
            <a:ext cx="2552700" cy="1116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221635" y="2509378"/>
            <a:ext cx="2885229" cy="684975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5">
            <a:alphaModFix/>
          </a:blip>
          <a:srcRect t="32266" b="32263"/>
          <a:stretch/>
        </p:blipFill>
        <p:spPr>
          <a:xfrm>
            <a:off x="14246306" y="1028700"/>
            <a:ext cx="3267102" cy="60645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2368075" y="4569950"/>
            <a:ext cx="11419500" cy="365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Session2</a:t>
            </a:r>
            <a:endParaRPr sz="11000" b="1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368079" y="8791258"/>
            <a:ext cx="8994686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Eng. Ramy Ibrahim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+20 10 928 128 48– ramymibrahim@yahoo.com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368078" y="952500"/>
            <a:ext cx="38961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JS</a:t>
            </a:r>
            <a:r>
              <a:rPr lang="en-US" sz="36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Crash</a:t>
            </a:r>
            <a:r>
              <a:rPr lang="en-US" sz="3600" b="0" i="0" u="none" strike="noStrike" cap="none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4" name="Google Shape;84;p6"/>
          <p:cNvSpPr txBox="1"/>
          <p:nvPr/>
        </p:nvSpPr>
        <p:spPr>
          <a:xfrm>
            <a:off x="777600" y="155793"/>
            <a:ext cx="1113330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Dynamic vs Static type</a:t>
            </a:r>
            <a:endParaRPr sz="700" dirty="0"/>
          </a:p>
        </p:txBody>
      </p:sp>
      <p:pic>
        <p:nvPicPr>
          <p:cNvPr id="7170" name="Picture 2" descr="Static vs Dynamic Types - Intro to Computer Science - YouTube">
            <a:extLst>
              <a:ext uri="{FF2B5EF4-FFF2-40B4-BE49-F238E27FC236}">
                <a16:creationId xmlns:a16="http://schemas.microsoft.com/office/drawing/2014/main" id="{3C13363D-EEA4-4C93-835F-9608E7F8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4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l="31758" r="51477"/>
          <a:stretch/>
        </p:blipFill>
        <p:spPr>
          <a:xfrm rot="5400000">
            <a:off x="7945886" y="112590"/>
            <a:ext cx="2396228" cy="2034881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 txBox="1"/>
          <p:nvPr/>
        </p:nvSpPr>
        <p:spPr>
          <a:xfrm>
            <a:off x="3084903" y="3481588"/>
            <a:ext cx="12118194" cy="127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What is JavaScript</a:t>
            </a:r>
            <a:endParaRPr lang="en-US" dirty="0"/>
          </a:p>
        </p:txBody>
      </p:sp>
      <p:sp>
        <p:nvSpPr>
          <p:cNvPr id="94" name="Google Shape;94;p7"/>
          <p:cNvSpPr/>
          <p:nvPr/>
        </p:nvSpPr>
        <p:spPr>
          <a:xfrm>
            <a:off x="7975355" y="5076044"/>
            <a:ext cx="2337272" cy="490728"/>
          </a:xfrm>
          <a:custGeom>
            <a:avLst/>
            <a:gdLst/>
            <a:ahLst/>
            <a:cxnLst/>
            <a:rect l="l" t="t" r="r" b="b"/>
            <a:pathLst>
              <a:path w="1947727" h="408940" extrusionOk="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4">
            <a:alphaModFix/>
          </a:blip>
          <a:srcRect t="30653" b="30653"/>
          <a:stretch/>
        </p:blipFill>
        <p:spPr>
          <a:xfrm>
            <a:off x="7693664" y="9426620"/>
            <a:ext cx="2900673" cy="58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4" name="Google Shape;84;p6"/>
          <p:cNvSpPr txBox="1"/>
          <p:nvPr/>
        </p:nvSpPr>
        <p:spPr>
          <a:xfrm>
            <a:off x="777600" y="155793"/>
            <a:ext cx="12455074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ECMA Script</a:t>
            </a:r>
            <a:endParaRPr sz="700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42D706F-D0AD-4DC9-AF6D-AAF3736B5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9300" y="3852863"/>
            <a:ext cx="66294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0394FB8-092B-44AE-AC49-6FE64734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7" y="1893433"/>
            <a:ext cx="9924506" cy="386428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3AB531-4779-43D0-B1DF-24CAF290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23325"/>
              </p:ext>
            </p:extLst>
          </p:nvPr>
        </p:nvGraphicFramePr>
        <p:xfrm>
          <a:off x="12762410" y="2320470"/>
          <a:ext cx="3679372" cy="627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>
                  <a:extLst>
                    <a:ext uri="{9D8B030D-6E8A-4147-A177-3AD203B41FA5}">
                      <a16:colId xmlns:a16="http://schemas.microsoft.com/office/drawing/2014/main" val="2000739916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535701353"/>
                    </a:ext>
                  </a:extLst>
                </a:gridCol>
              </a:tblGrid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87559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17020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19438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77844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28796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50367"/>
                  </a:ext>
                </a:extLst>
              </a:tr>
              <a:tr h="89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872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D3A4D7-D99B-4C9C-AC7C-541EBB6F3424}"/>
              </a:ext>
            </a:extLst>
          </p:cNvPr>
          <p:cNvSpPr txBox="1"/>
          <p:nvPr/>
        </p:nvSpPr>
        <p:spPr>
          <a:xfrm>
            <a:off x="2076994" y="7720149"/>
            <a:ext cx="494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European Computer Manufacturers Association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53899A62-5FCB-4149-82C0-FD555BDA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508" y="7283632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89350" y="3802625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3435968" y="1371378"/>
            <a:ext cx="11637675" cy="7907310"/>
            <a:chOff x="147767" y="1024500"/>
            <a:chExt cx="15516900" cy="10543082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147767" y="1024500"/>
              <a:ext cx="15516900" cy="1670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5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62" b="1" dirty="0">
                  <a:solidFill>
                    <a:srgbClr val="E8EEF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Course </a:t>
              </a:r>
              <a:r>
                <a:rPr lang="en-US" sz="6462" b="1" i="0" u="none" strike="noStrike" cap="none" dirty="0">
                  <a:solidFill>
                    <a:srgbClr val="E8EEF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OUTLINES</a:t>
              </a:r>
              <a:endParaRPr dirty="0"/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594610" y="2765171"/>
              <a:ext cx="14303400" cy="8802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Basic concepts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Basic Programming Concepts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JS Basic Syntax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Control Statements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Objects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Arrays</a:t>
              </a:r>
            </a:p>
            <a:p>
              <a:pPr algn="ctr">
                <a:lnSpc>
                  <a:spcPct val="150012"/>
                </a:lnSpc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DOM &amp; BOM</a:t>
              </a:r>
            </a:p>
            <a:p>
              <a:pPr algn="ctr">
                <a:lnSpc>
                  <a:spcPct val="150012"/>
                </a:lnSpc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Variable Scope and Hoisting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OOP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Prototypes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Closures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Call backs and Async programming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Adv topic</a:t>
              </a: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71100" y="3262871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How web works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What is Client ?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What is Server ?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Browser Components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Dynamic vs Static type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Interpretation vs Compilation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What is JavaScript ?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JS as Backend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Hello world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Variables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Data types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Primitive vs Reference types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Script tag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Make it = 2 Task</a:t>
            </a:r>
          </a:p>
        </p:txBody>
      </p:sp>
      <p:grpSp>
        <p:nvGrpSpPr>
          <p:cNvPr id="29" name="Google Shape;29;p2"/>
          <p:cNvGrpSpPr/>
          <p:nvPr/>
        </p:nvGrpSpPr>
        <p:grpSpPr>
          <a:xfrm>
            <a:off x="3435968" y="1371387"/>
            <a:ext cx="11637675" cy="1813325"/>
            <a:chOff x="147767" y="1024512"/>
            <a:chExt cx="15516900" cy="2417767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147767" y="1024512"/>
              <a:ext cx="15516900" cy="1670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5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62" b="1" dirty="0">
                  <a:solidFill>
                    <a:srgbClr val="E8EEF1"/>
                  </a:solidFill>
                  <a:latin typeface="Montserrat"/>
                  <a:sym typeface="Montserrat"/>
                </a:rPr>
                <a:t>Today’s outlines</a:t>
              </a:r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594610" y="2765171"/>
              <a:ext cx="14303400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200" b="1" dirty="0">
                <a:solidFill>
                  <a:srgbClr val="E8EEF1"/>
                </a:solidFill>
                <a:latin typeface="Montserrat"/>
                <a:sym typeface="Montserrat"/>
              </a:endParaRP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5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"/>
          <p:cNvGrpSpPr/>
          <p:nvPr/>
        </p:nvGrpSpPr>
        <p:grpSpPr>
          <a:xfrm>
            <a:off x="1443453" y="5028576"/>
            <a:ext cx="11538658" cy="2710827"/>
            <a:chOff x="0" y="-66675"/>
            <a:chExt cx="15384878" cy="3614438"/>
          </a:xfrm>
        </p:grpSpPr>
        <p:sp>
          <p:nvSpPr>
            <p:cNvPr id="64" name="Google Shape;64;p4"/>
            <p:cNvSpPr txBox="1"/>
            <p:nvPr/>
          </p:nvSpPr>
          <p:spPr>
            <a:xfrm>
              <a:off x="0" y="-66675"/>
              <a:ext cx="15384878" cy="1478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 b="1" i="0" u="none" strike="noStrike" cap="none" dirty="0">
                  <a:solidFill>
                    <a:srgbClr val="E8BE0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web works</a:t>
              </a:r>
              <a:endParaRPr dirty="0">
                <a:solidFill>
                  <a:srgbClr val="E8BE02"/>
                </a:solidFill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0" y="2624433"/>
              <a:ext cx="153848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rgbClr val="E8EEF1"/>
                  </a:solidFill>
                  <a:latin typeface="Montserrat Light"/>
                  <a:sym typeface="Montserrat Light"/>
                </a:rPr>
                <a:t>The complete story</a:t>
              </a:r>
              <a:endParaRPr lang="en-US" dirty="0"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0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 rot="10800000">
            <a:off x="1540109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 simplified diagram of a static web server.">
            <a:extLst>
              <a:ext uri="{FF2B5EF4-FFF2-40B4-BE49-F238E27FC236}">
                <a16:creationId xmlns:a16="http://schemas.microsoft.com/office/drawing/2014/main" id="{03D5E5D3-BE97-4EA3-9538-DD2DA6C3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53" y="1776841"/>
            <a:ext cx="9144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 – Server architecture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Protocols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1133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How web works</a:t>
            </a:r>
            <a:endParaRPr sz="700" dirty="0"/>
          </a:p>
        </p:txBody>
      </p:sp>
      <p:sp>
        <p:nvSpPr>
          <p:cNvPr id="76" name="Google Shape;76;p5"/>
          <p:cNvSpPr txBox="1"/>
          <p:nvPr/>
        </p:nvSpPr>
        <p:spPr>
          <a:xfrm>
            <a:off x="11673725" y="0"/>
            <a:ext cx="6177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Complete story</a:t>
            </a:r>
            <a:endParaRPr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This is a diagram of a simple web server with step numbers for each of step of the client-server interaction.">
            <a:extLst>
              <a:ext uri="{FF2B5EF4-FFF2-40B4-BE49-F238E27FC236}">
                <a16:creationId xmlns:a16="http://schemas.microsoft.com/office/drawing/2014/main" id="{C68A7C4C-21A3-4F3F-94EB-96E3DED8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42" y="2636248"/>
            <a:ext cx="116776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84" name="Google Shape;84;p6"/>
          <p:cNvSpPr txBox="1"/>
          <p:nvPr/>
        </p:nvSpPr>
        <p:spPr>
          <a:xfrm>
            <a:off x="777600" y="155793"/>
            <a:ext cx="1113330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Client / Server</a:t>
            </a:r>
            <a:endParaRPr sz="700" dirty="0"/>
          </a:p>
        </p:txBody>
      </p:sp>
      <p:pic>
        <p:nvPicPr>
          <p:cNvPr id="3074" name="Picture 2" descr="How to convert Client/Server Applications to the Web – 中国军政新闻历史分析">
            <a:extLst>
              <a:ext uri="{FF2B5EF4-FFF2-40B4-BE49-F238E27FC236}">
                <a16:creationId xmlns:a16="http://schemas.microsoft.com/office/drawing/2014/main" id="{89CDA4BD-D060-4391-80BD-FF958EB6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47" y="1358098"/>
            <a:ext cx="14219029" cy="775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"/>
          <p:cNvGrpSpPr/>
          <p:nvPr/>
        </p:nvGrpSpPr>
        <p:grpSpPr>
          <a:xfrm>
            <a:off x="1443453" y="5028576"/>
            <a:ext cx="11538658" cy="2341495"/>
            <a:chOff x="0" y="-66675"/>
            <a:chExt cx="15384878" cy="3121995"/>
          </a:xfrm>
        </p:grpSpPr>
        <p:sp>
          <p:nvSpPr>
            <p:cNvPr id="64" name="Google Shape;64;p4"/>
            <p:cNvSpPr txBox="1"/>
            <p:nvPr/>
          </p:nvSpPr>
          <p:spPr>
            <a:xfrm>
              <a:off x="0" y="-66675"/>
              <a:ext cx="15384878" cy="1478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 b="1" i="0" u="none" strike="noStrike" cap="none" dirty="0">
                  <a:solidFill>
                    <a:srgbClr val="E8BE0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Browser Components</a:t>
              </a:r>
              <a:endParaRPr dirty="0">
                <a:solidFill>
                  <a:srgbClr val="E8BE02"/>
                </a:solidFill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0" y="2624433"/>
              <a:ext cx="1538487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0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 rot="10800000">
            <a:off x="1540109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Too much Browser Privacy could impact Security, says Researcher">
            <a:extLst>
              <a:ext uri="{FF2B5EF4-FFF2-40B4-BE49-F238E27FC236}">
                <a16:creationId xmlns:a16="http://schemas.microsoft.com/office/drawing/2014/main" id="{1F29BC09-BBD1-4346-B65B-46916ADF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03" y="1874848"/>
            <a:ext cx="4414164" cy="269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23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84" name="Google Shape;84;p6"/>
          <p:cNvSpPr txBox="1"/>
          <p:nvPr/>
        </p:nvSpPr>
        <p:spPr>
          <a:xfrm>
            <a:off x="777600" y="155793"/>
            <a:ext cx="1113330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Browser Components</a:t>
            </a:r>
            <a:endParaRPr sz="700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D594E916-9714-4AD3-80AA-4ABB532B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86" y="2352491"/>
            <a:ext cx="8520793" cy="577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8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0" y="0"/>
            <a:ext cx="18294323" cy="1169708"/>
          </a:xfrm>
          <a:custGeom>
            <a:avLst/>
            <a:gdLst/>
            <a:ahLst/>
            <a:cxnLst/>
            <a:rect l="l" t="t" r="r" b="b"/>
            <a:pathLst>
              <a:path w="5189879" h="421137" extrusionOk="0">
                <a:moveTo>
                  <a:pt x="0" y="0"/>
                </a:moveTo>
                <a:lnTo>
                  <a:pt x="5189879" y="0"/>
                </a:lnTo>
                <a:lnTo>
                  <a:pt x="5189879" y="421137"/>
                </a:lnTo>
                <a:lnTo>
                  <a:pt x="0" y="421137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4" name="Google Shape;84;p6"/>
          <p:cNvSpPr txBox="1"/>
          <p:nvPr/>
        </p:nvSpPr>
        <p:spPr>
          <a:xfrm>
            <a:off x="777600" y="155793"/>
            <a:ext cx="12455074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Compilation vs. Interpretation</a:t>
            </a:r>
            <a:endParaRPr sz="700" dirty="0"/>
          </a:p>
        </p:txBody>
      </p:sp>
      <p:pic>
        <p:nvPicPr>
          <p:cNvPr id="8196" name="Picture 4" descr="Compilation vs. Interpretation - YouTube">
            <a:extLst>
              <a:ext uri="{FF2B5EF4-FFF2-40B4-BE49-F238E27FC236}">
                <a16:creationId xmlns:a16="http://schemas.microsoft.com/office/drawing/2014/main" id="{2AA80E83-E031-4CD2-874D-60312B82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8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159</Words>
  <Application>Microsoft Office PowerPoint</Application>
  <PresentationFormat>Custom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 Light</vt:lpstr>
      <vt:lpstr>Arial</vt:lpstr>
      <vt:lpstr>Open Sans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Ramy Ibrahim</cp:lastModifiedBy>
  <cp:revision>19</cp:revision>
  <dcterms:created xsi:type="dcterms:W3CDTF">2006-08-16T00:00:00Z</dcterms:created>
  <dcterms:modified xsi:type="dcterms:W3CDTF">2022-11-13T18:55:20Z</dcterms:modified>
</cp:coreProperties>
</file>