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67" r:id="rId4"/>
    <p:sldId id="268" r:id="rId5"/>
    <p:sldId id="382" r:id="rId6"/>
    <p:sldId id="383" r:id="rId7"/>
    <p:sldId id="384" r:id="rId8"/>
    <p:sldId id="402" r:id="rId9"/>
    <p:sldId id="385" r:id="rId10"/>
    <p:sldId id="271" r:id="rId11"/>
    <p:sldId id="269" r:id="rId12"/>
    <p:sldId id="386" r:id="rId13"/>
    <p:sldId id="387" r:id="rId14"/>
    <p:sldId id="283" r:id="rId15"/>
    <p:sldId id="284" r:id="rId16"/>
    <p:sldId id="288" r:id="rId17"/>
    <p:sldId id="289" r:id="rId18"/>
    <p:sldId id="294" r:id="rId19"/>
    <p:sldId id="296" r:id="rId20"/>
    <p:sldId id="388" r:id="rId21"/>
    <p:sldId id="389" r:id="rId22"/>
    <p:sldId id="390" r:id="rId23"/>
    <p:sldId id="391" r:id="rId24"/>
    <p:sldId id="392" r:id="rId25"/>
    <p:sldId id="393" r:id="rId26"/>
    <p:sldId id="395" r:id="rId27"/>
    <p:sldId id="396" r:id="rId28"/>
    <p:sldId id="397" r:id="rId29"/>
    <p:sldId id="394" r:id="rId30"/>
    <p:sldId id="398" r:id="rId31"/>
    <p:sldId id="399" r:id="rId32"/>
    <p:sldId id="400" r:id="rId33"/>
    <p:sldId id="401" r:id="rId34"/>
  </p:sldIdLst>
  <p:sldSz cx="18288000" cy="10287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Montserrat Bold" panose="00000800000000000000" charset="0"/>
      <p:regular r:id="rId44"/>
      <p:bold r:id="rId45"/>
      <p:italic r:id="rId46"/>
      <p:boldItalic r:id="rId47"/>
    </p:embeddedFont>
    <p:embeddedFont>
      <p:font typeface="Montserrat Classic" panose="020B0604020202020204" charset="0"/>
      <p:regular r:id="rId48"/>
      <p:bold r:id="rId49"/>
      <p:italic r:id="rId50"/>
      <p:boldItalic r:id="rId51"/>
    </p:embeddedFont>
    <p:embeddedFont>
      <p:font typeface="Montserrat Extra-Bold" panose="020B0604020202020204" charset="0"/>
      <p:regular r:id="rId52"/>
      <p:bold r:id="rId53"/>
    </p:embeddedFont>
    <p:embeddedFont>
      <p:font typeface="Montserrat Extra-Bold Bold" panose="020B0604020202020204" charset="0"/>
      <p:regular r:id="rId54"/>
      <p:bold r:id="rId55"/>
    </p:embeddedFont>
    <p:embeddedFont>
      <p:font typeface="Montserrat Italics" panose="020B0604020202020204" charset="0"/>
      <p:regular r:id="rId56"/>
      <p:bold r:id="rId57"/>
      <p:italic r:id="rId58"/>
      <p:boldItalic r:id="rId59"/>
    </p:embeddedFont>
    <p:embeddedFont>
      <p:font typeface="Montserrat Semi-Bold Bold" panose="020B0604020202020204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6" autoAdjust="0"/>
  </p:normalViewPr>
  <p:slideViewPr>
    <p:cSldViewPr>
      <p:cViewPr varScale="1">
        <p:scale>
          <a:sx n="58" d="100"/>
          <a:sy n="58" d="100"/>
        </p:scale>
        <p:origin x="5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DA67-7214-4F19-8286-CBED022F30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1A1A-6424-43A3-BBF9-AAAE7B2F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131746"/>
            <a:ext cx="6620059" cy="1023229"/>
          </a:xfrm>
          <a:prstGeom prst="rect">
            <a:avLst/>
          </a:prstGeom>
          <a:solidFill>
            <a:srgbClr val="F7DF1E"/>
          </a:solidFill>
        </p:spPr>
      </p:sp>
      <p:sp>
        <p:nvSpPr>
          <p:cNvPr id="3" name="TextBox 3"/>
          <p:cNvSpPr txBox="1"/>
          <p:nvPr/>
        </p:nvSpPr>
        <p:spPr>
          <a:xfrm>
            <a:off x="454966" y="948345"/>
            <a:ext cx="11297942" cy="573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21"/>
              </a:lnSpc>
            </a:pPr>
            <a:r>
              <a:rPr lang="en-US" sz="15072" dirty="0">
                <a:solidFill>
                  <a:srgbClr val="17161C"/>
                </a:solidFill>
                <a:latin typeface="Montserrat Extra-Bold"/>
              </a:rPr>
              <a:t>PHP 8 &amp; Laravel 9 </a:t>
            </a:r>
          </a:p>
          <a:p>
            <a:pPr>
              <a:lnSpc>
                <a:spcPts val="14921"/>
              </a:lnSpc>
            </a:pPr>
            <a:r>
              <a:rPr lang="en-US" sz="15072" dirty="0">
                <a:solidFill>
                  <a:srgbClr val="17161C"/>
                </a:solidFill>
                <a:latin typeface="Montserrat Extra-Bold"/>
              </a:rPr>
              <a:t>Part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9729" y="7325047"/>
            <a:ext cx="5941072" cy="636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89"/>
              </a:lnSpc>
            </a:pPr>
            <a:r>
              <a:rPr lang="en-US" sz="4662" dirty="0">
                <a:solidFill>
                  <a:srgbClr val="17161C"/>
                </a:solidFill>
                <a:latin typeface="Montserrat"/>
              </a:rPr>
              <a:t>By: Ramy Ibrahim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39"/>
          <a:stretch>
            <a:fillRect/>
          </a:stretch>
        </p:blipFill>
        <p:spPr>
          <a:xfrm>
            <a:off x="14941112" y="1180059"/>
            <a:ext cx="2839407" cy="2597365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0" y="-867"/>
            <a:ext cx="18288002" cy="450526"/>
          </a:xfrm>
          <a:custGeom>
            <a:avLst/>
            <a:gdLst/>
            <a:ahLst/>
            <a:cxnLst/>
            <a:rect l="l" t="t" r="r" b="b"/>
            <a:pathLst>
              <a:path w="7771570" h="191453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BCDCFC91-2E1C-2619-4DDF-04812F2261AD}"/>
              </a:ext>
            </a:extLst>
          </p:cNvPr>
          <p:cNvSpPr/>
          <p:nvPr/>
        </p:nvSpPr>
        <p:spPr>
          <a:xfrm>
            <a:off x="-1" y="787633"/>
            <a:ext cx="3429001" cy="1431967"/>
          </a:xfrm>
          <a:prstGeom prst="rect">
            <a:avLst/>
          </a:prstGeom>
          <a:solidFill>
            <a:srgbClr val="1A1AE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9921D03-14F7-D534-5089-288BFB8916AB}"/>
              </a:ext>
            </a:extLst>
          </p:cNvPr>
          <p:cNvSpPr txBox="1"/>
          <p:nvPr/>
        </p:nvSpPr>
        <p:spPr>
          <a:xfrm>
            <a:off x="444593" y="1133680"/>
            <a:ext cx="2984407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6"/>
              </a:lnSpc>
            </a:pPr>
            <a:r>
              <a:rPr lang="en-US" sz="7529" dirty="0">
                <a:solidFill>
                  <a:srgbClr val="FFFFFF"/>
                </a:solidFill>
                <a:latin typeface="Montserrat Semi-Bold Bold"/>
              </a:rPr>
              <a:t>MVC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7E9DDB-9B00-AADF-72FA-B3488F26007D}"/>
              </a:ext>
            </a:extLst>
          </p:cNvPr>
          <p:cNvSpPr/>
          <p:nvPr/>
        </p:nvSpPr>
        <p:spPr>
          <a:xfrm>
            <a:off x="3657600" y="4457700"/>
            <a:ext cx="1828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61EE0-5E5B-3597-118A-DAE11B6665CA}"/>
              </a:ext>
            </a:extLst>
          </p:cNvPr>
          <p:cNvSpPr/>
          <p:nvPr/>
        </p:nvSpPr>
        <p:spPr>
          <a:xfrm>
            <a:off x="7053262" y="6181725"/>
            <a:ext cx="3581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CAC5E4-2377-10CB-9D53-E791EA63A27E}"/>
              </a:ext>
            </a:extLst>
          </p:cNvPr>
          <p:cNvSpPr/>
          <p:nvPr/>
        </p:nvSpPr>
        <p:spPr>
          <a:xfrm>
            <a:off x="12192000" y="4419600"/>
            <a:ext cx="3581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6B2EA-72F6-710B-A4CB-73BA4B6476D8}"/>
              </a:ext>
            </a:extLst>
          </p:cNvPr>
          <p:cNvSpPr/>
          <p:nvPr/>
        </p:nvSpPr>
        <p:spPr>
          <a:xfrm>
            <a:off x="7086600" y="2590800"/>
            <a:ext cx="3581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7F8C4C-001A-F1E2-AD76-BA4E372EA45A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5218578" y="5953638"/>
            <a:ext cx="1834684" cy="95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2DC0AF-F051-2DE6-DC18-08E5F0C9EA88}"/>
              </a:ext>
            </a:extLst>
          </p:cNvPr>
          <p:cNvSpPr txBox="1"/>
          <p:nvPr/>
        </p:nvSpPr>
        <p:spPr>
          <a:xfrm rot="1657743">
            <a:off x="5257509" y="60256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F3DECF-063C-A841-A14B-CEDFB28CDFF7}"/>
              </a:ext>
            </a:extLst>
          </p:cNvPr>
          <p:cNvCxnSpPr>
            <a:cxnSpLocks/>
          </p:cNvCxnSpPr>
          <p:nvPr/>
        </p:nvCxnSpPr>
        <p:spPr>
          <a:xfrm rot="17125465">
            <a:off x="10489012" y="5696975"/>
            <a:ext cx="1834684" cy="95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F4C88F-9332-26C3-575B-96B3FD79AD2B}"/>
              </a:ext>
            </a:extLst>
          </p:cNvPr>
          <p:cNvSpPr txBox="1"/>
          <p:nvPr/>
        </p:nvSpPr>
        <p:spPr>
          <a:xfrm rot="18783208">
            <a:off x="10527943" y="57689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Manipulates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C44040-DB9E-955A-D5A4-5E2FDFFB0F28}"/>
              </a:ext>
            </a:extLst>
          </p:cNvPr>
          <p:cNvCxnSpPr>
            <a:cxnSpLocks/>
          </p:cNvCxnSpPr>
          <p:nvPr/>
        </p:nvCxnSpPr>
        <p:spPr>
          <a:xfrm rot="10513094">
            <a:off x="10291380" y="4010024"/>
            <a:ext cx="1834684" cy="95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248F85-608A-5AC6-B91D-CC26151704A6}"/>
              </a:ext>
            </a:extLst>
          </p:cNvPr>
          <p:cNvSpPr txBox="1"/>
          <p:nvPr/>
        </p:nvSpPr>
        <p:spPr>
          <a:xfrm rot="1365485">
            <a:off x="10330311" y="40820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Updates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F8CE3C-61E7-2484-1F03-19746D623B6C}"/>
              </a:ext>
            </a:extLst>
          </p:cNvPr>
          <p:cNvCxnSpPr>
            <a:cxnSpLocks/>
          </p:cNvCxnSpPr>
          <p:nvPr/>
        </p:nvCxnSpPr>
        <p:spPr>
          <a:xfrm rot="6822703">
            <a:off x="5322321" y="3678548"/>
            <a:ext cx="1834684" cy="95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55B707-F5EC-0FCD-D5ED-673E5B4C93AD}"/>
              </a:ext>
            </a:extLst>
          </p:cNvPr>
          <p:cNvSpPr txBox="1"/>
          <p:nvPr/>
        </p:nvSpPr>
        <p:spPr>
          <a:xfrm rot="19275094">
            <a:off x="5361252" y="37505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Sees</a:t>
            </a:r>
          </a:p>
        </p:txBody>
      </p:sp>
    </p:spTree>
    <p:extLst>
      <p:ext uri="{BB962C8B-B14F-4D97-AF65-F5344CB8AC3E}">
        <p14:creationId xmlns:p14="http://schemas.microsoft.com/office/powerpoint/2010/main" val="33463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08204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01665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MVC Frameworks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Each Language has its own Frameworks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575146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026" name="Picture 2" descr="Spring Tutorial - Beginners to Expert">
            <a:extLst>
              <a:ext uri="{FF2B5EF4-FFF2-40B4-BE49-F238E27FC236}">
                <a16:creationId xmlns:a16="http://schemas.microsoft.com/office/drawing/2014/main" id="{B618CE7B-0730-C7AB-9869-36FC28EE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55" y="3768102"/>
            <a:ext cx="46672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roving ASP.NET MVC Application Performance at MVCConf | Blog">
            <a:extLst>
              <a:ext uri="{FF2B5EF4-FFF2-40B4-BE49-F238E27FC236}">
                <a16:creationId xmlns:a16="http://schemas.microsoft.com/office/drawing/2014/main" id="{55C3EA24-6AC6-B6DD-05BD-9A8230F8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155" y="211669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jango Community | Django">
            <a:extLst>
              <a:ext uri="{FF2B5EF4-FFF2-40B4-BE49-F238E27FC236}">
                <a16:creationId xmlns:a16="http://schemas.microsoft.com/office/drawing/2014/main" id="{667D36E0-CDBB-C63D-C13A-8200D46A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095" y="4527239"/>
            <a:ext cx="36290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kePHP - Wikipedia">
            <a:extLst>
              <a:ext uri="{FF2B5EF4-FFF2-40B4-BE49-F238E27FC236}">
                <a16:creationId xmlns:a16="http://schemas.microsoft.com/office/drawing/2014/main" id="{216C89BF-910C-DCD1-52AE-D0CB40BA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04" y="6397183"/>
            <a:ext cx="3810000" cy="21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end Framework – Logos Download">
            <a:extLst>
              <a:ext uri="{FF2B5EF4-FFF2-40B4-BE49-F238E27FC236}">
                <a16:creationId xmlns:a16="http://schemas.microsoft.com/office/drawing/2014/main" id="{1576D23A-CEFC-9A54-0983-50A3F461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0" y="4382838"/>
            <a:ext cx="5483636" cy="115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laravel/laravel: Laravel is a web application framework with  expressive, elegant syntax. We've already laid the foundation for your next  big idea — freeing you to create without sweating the small">
            <a:extLst>
              <a:ext uri="{FF2B5EF4-FFF2-40B4-BE49-F238E27FC236}">
                <a16:creationId xmlns:a16="http://schemas.microsoft.com/office/drawing/2014/main" id="{E31EE997-6D92-98A6-7557-4D5874D8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583" y="6368473"/>
            <a:ext cx="6023017" cy="22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811" b="1639"/>
          <a:stretch/>
        </p:blipFill>
        <p:spPr>
          <a:xfrm>
            <a:off x="0" y="561131"/>
            <a:ext cx="742557" cy="211024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1132" y="1123950"/>
            <a:ext cx="1233526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2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13" b="0" i="0" u="none" strike="noStrike" kern="1200" cap="none" spc="0" normalizeH="0" baseline="0" noProof="0" dirty="0">
                <a:ln>
                  <a:noFill/>
                </a:ln>
                <a:solidFill>
                  <a:srgbClr val="F7DF1E"/>
                </a:solidFill>
                <a:effectLst/>
                <a:uLnTx/>
                <a:uFillTx/>
                <a:latin typeface="Montserrat Semi-Bold Bold"/>
                <a:ea typeface="+mn-ea"/>
                <a:cs typeface="+mn-cs"/>
              </a:rPr>
              <a:t>Laravel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7171" y="3203760"/>
            <a:ext cx="16441597" cy="376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Current Version is 9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First Released 2011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Command Line Interface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Migrations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337" dirty="0">
                <a:solidFill>
                  <a:srgbClr val="FFFFFF"/>
                </a:solidFill>
                <a:latin typeface="Montserrat Classic"/>
              </a:rPr>
              <a:t>Env File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1DD659C-36AD-DC6A-50EC-AA40AC176E61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  <p:pic>
        <p:nvPicPr>
          <p:cNvPr id="2050" name="Picture 2" descr="Why choose Laravel as the Best PHP Framework in 2022">
            <a:extLst>
              <a:ext uri="{FF2B5EF4-FFF2-40B4-BE49-F238E27FC236}">
                <a16:creationId xmlns:a16="http://schemas.microsoft.com/office/drawing/2014/main" id="{95B8EDC1-FED8-54BA-A2B9-A07A68AC4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5" y="561131"/>
            <a:ext cx="8905875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9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BCDCFC91-2E1C-2619-4DDF-04812F2261AD}"/>
              </a:ext>
            </a:extLst>
          </p:cNvPr>
          <p:cNvSpPr/>
          <p:nvPr/>
        </p:nvSpPr>
        <p:spPr>
          <a:xfrm>
            <a:off x="-1" y="787633"/>
            <a:ext cx="13639801" cy="1431967"/>
          </a:xfrm>
          <a:prstGeom prst="rect">
            <a:avLst/>
          </a:prstGeom>
          <a:solidFill>
            <a:srgbClr val="1A1AE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9921D03-14F7-D534-5089-288BFB8916AB}"/>
              </a:ext>
            </a:extLst>
          </p:cNvPr>
          <p:cNvSpPr txBox="1"/>
          <p:nvPr/>
        </p:nvSpPr>
        <p:spPr>
          <a:xfrm>
            <a:off x="444593" y="1133680"/>
            <a:ext cx="12966607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6"/>
              </a:lnSpc>
            </a:pPr>
            <a:r>
              <a:rPr lang="en-US" sz="7529" dirty="0">
                <a:solidFill>
                  <a:srgbClr val="FFFFFF"/>
                </a:solidFill>
                <a:latin typeface="Montserrat Semi-Bold Bold"/>
              </a:rPr>
              <a:t>Laravel Request Life-Cycle</a:t>
            </a:r>
          </a:p>
        </p:txBody>
      </p:sp>
      <p:pic>
        <p:nvPicPr>
          <p:cNvPr id="4" name="Picture 3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15372721-D4D0-809D-A01A-49AB20385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219600"/>
            <a:ext cx="14944525" cy="62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B36E0808-A6BF-898A-7F21-02E6EC854EC1}"/>
              </a:ext>
            </a:extLst>
          </p:cNvPr>
          <p:cNvSpPr/>
          <p:nvPr/>
        </p:nvSpPr>
        <p:spPr>
          <a:xfrm>
            <a:off x="795819" y="2409125"/>
            <a:ext cx="7128981" cy="3420175"/>
          </a:xfrm>
          <a:custGeom>
            <a:avLst/>
            <a:gdLst/>
            <a:ahLst/>
            <a:cxnLst/>
            <a:rect l="l" t="t" r="r" b="b"/>
            <a:pathLst>
              <a:path w="2542174" h="1100876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5E8-50AC-421C-3C63-034149D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51" y="2461088"/>
            <a:ext cx="6398449" cy="3063412"/>
          </a:xfrm>
        </p:spPr>
        <p:txBody>
          <a:bodyPr/>
          <a:lstStyle/>
          <a:p>
            <a:r>
              <a:rPr lang="en-US" dirty="0"/>
              <a:t>Business Logic can be coded in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Service Layer</a:t>
            </a:r>
          </a:p>
          <a:p>
            <a:pPr lvl="1"/>
            <a:r>
              <a:rPr lang="en-US" dirty="0"/>
              <a:t>Models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CDBEDB8-45BF-B9A0-FEDB-42D54F0AB79C}"/>
              </a:ext>
            </a:extLst>
          </p:cNvPr>
          <p:cNvSpPr/>
          <p:nvPr/>
        </p:nvSpPr>
        <p:spPr>
          <a:xfrm>
            <a:off x="0" y="787633"/>
            <a:ext cx="9144000" cy="1431967"/>
          </a:xfrm>
          <a:prstGeom prst="rect">
            <a:avLst/>
          </a:prstGeom>
          <a:solidFill>
            <a:srgbClr val="1A1AE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C34F3BF-D605-BB1B-7FAE-3FC67D4EB00A}"/>
              </a:ext>
            </a:extLst>
          </p:cNvPr>
          <p:cNvSpPr txBox="1"/>
          <p:nvPr/>
        </p:nvSpPr>
        <p:spPr>
          <a:xfrm>
            <a:off x="444593" y="1133680"/>
            <a:ext cx="8699407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6"/>
              </a:lnSpc>
            </a:pPr>
            <a:r>
              <a:rPr lang="en-US" sz="7529" dirty="0">
                <a:solidFill>
                  <a:srgbClr val="FFFFFF"/>
                </a:solidFill>
                <a:latin typeface="Montserrat Semi-Bold Bold"/>
              </a:rPr>
              <a:t>Where to put BL</a:t>
            </a:r>
          </a:p>
        </p:txBody>
      </p:sp>
    </p:spTree>
    <p:extLst>
      <p:ext uri="{BB962C8B-B14F-4D97-AF65-F5344CB8AC3E}">
        <p14:creationId xmlns:p14="http://schemas.microsoft.com/office/powerpoint/2010/main" val="386321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811" b="1639"/>
          <a:stretch/>
        </p:blipFill>
        <p:spPr>
          <a:xfrm>
            <a:off x="0" y="561131"/>
            <a:ext cx="742557" cy="211024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1132" y="1123950"/>
            <a:ext cx="1233526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2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13" b="0" i="0" u="none" strike="noStrike" kern="1200" cap="none" spc="0" normalizeH="0" baseline="0" noProof="0" dirty="0">
                <a:ln>
                  <a:noFill/>
                </a:ln>
                <a:solidFill>
                  <a:srgbClr val="F7DF1E"/>
                </a:solidFill>
                <a:effectLst/>
                <a:uLnTx/>
                <a:uFillTx/>
                <a:latin typeface="Montserrat Semi-Bold Bold"/>
                <a:ea typeface="+mn-ea"/>
                <a:cs typeface="+mn-cs"/>
              </a:rPr>
              <a:t>Laravel 9 Prerequisites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1132" y="3828554"/>
            <a:ext cx="16441597" cy="5305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PHP 8.0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37" dirty="0">
                <a:solidFill>
                  <a:srgbClr val="FFFFFF"/>
                </a:solidFill>
                <a:latin typeface="Montserrat Classic"/>
              </a:rPr>
              <a:t>Composer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Dependency Manager for PHP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Download latest compatible release of libraries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Used with many frameworks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Same as NPM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333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1DD659C-36AD-DC6A-50EC-AA40AC176E61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9845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1734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10047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Laravel Installation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XAMPP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Composer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Artisan CLI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575146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952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08204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01665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Create New App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Create Online-Store Application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575146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61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86106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83377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File Structure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5027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Where to write HTML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Where are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Models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Views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Controllers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Routes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Env Files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Config Files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1120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30302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22239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Naming Conventions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Files, Models, Views, and Controllers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079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87633"/>
            <a:ext cx="6242344" cy="1431967"/>
          </a:xfrm>
          <a:prstGeom prst="rect">
            <a:avLst/>
          </a:prstGeom>
          <a:solidFill>
            <a:srgbClr val="F7DF1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875" b="1639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5097" y="987457"/>
            <a:ext cx="4597199" cy="1232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53"/>
              </a:lnSpc>
            </a:pPr>
            <a:r>
              <a:rPr lang="en-US" sz="8928" dirty="0">
                <a:solidFill>
                  <a:srgbClr val="17161C"/>
                </a:solidFill>
                <a:latin typeface="Montserrat Semi-Bold Bold"/>
              </a:rPr>
              <a:t>Outline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4622" y="3239027"/>
            <a:ext cx="8122705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1"/>
              </a:lnSpc>
            </a:pPr>
            <a:r>
              <a:rPr lang="en-US" sz="3992" dirty="0">
                <a:solidFill>
                  <a:srgbClr val="17161C"/>
                </a:solidFill>
                <a:latin typeface="Montserrat Italics"/>
              </a:rPr>
              <a:t>Laravel Course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00" y="3867046"/>
            <a:ext cx="16954500" cy="621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1979" lvl="1" indent="-430989">
              <a:lnSpc>
                <a:spcPts val="9981"/>
              </a:lnSpc>
              <a:buFont typeface="Arial"/>
              <a:buChar char="•"/>
            </a:pPr>
            <a:r>
              <a:rPr lang="en-US" sz="3992" dirty="0">
                <a:solidFill>
                  <a:srgbClr val="17161C"/>
                </a:solidFill>
                <a:latin typeface="Montserrat Bold"/>
              </a:rPr>
              <a:t>Introduction to Frameworks and Design Patterns</a:t>
            </a:r>
          </a:p>
          <a:p>
            <a:pPr marL="861979" lvl="1" indent="-430989">
              <a:lnSpc>
                <a:spcPts val="9981"/>
              </a:lnSpc>
              <a:buFont typeface="Arial"/>
              <a:buChar char="•"/>
            </a:pPr>
            <a:r>
              <a:rPr lang="en-US" sz="3992" dirty="0">
                <a:solidFill>
                  <a:srgbClr val="17161C"/>
                </a:solidFill>
                <a:latin typeface="Montserrat Bold"/>
              </a:rPr>
              <a:t>Laravel Environment and Installation</a:t>
            </a:r>
          </a:p>
          <a:p>
            <a:pPr marL="861979" lvl="1" indent="-430989">
              <a:lnSpc>
                <a:spcPts val="9981"/>
              </a:lnSpc>
              <a:buFont typeface="Arial"/>
              <a:buChar char="•"/>
            </a:pPr>
            <a:r>
              <a:rPr lang="en-US" sz="3992" dirty="0">
                <a:solidFill>
                  <a:srgbClr val="17161C"/>
                </a:solidFill>
                <a:latin typeface="Montserrat Bold"/>
              </a:rPr>
              <a:t>Database Communication using Laravel</a:t>
            </a:r>
          </a:p>
          <a:p>
            <a:pPr marL="861979" lvl="1" indent="-430989">
              <a:lnSpc>
                <a:spcPts val="9981"/>
              </a:lnSpc>
              <a:buFont typeface="Arial"/>
              <a:buChar char="•"/>
            </a:pPr>
            <a:r>
              <a:rPr lang="en-US" sz="3992" dirty="0">
                <a:solidFill>
                  <a:srgbClr val="17161C"/>
                </a:solidFill>
                <a:latin typeface="Montserrat Bold"/>
              </a:rPr>
              <a:t>Implement Online-Store Application with Admin Panel</a:t>
            </a:r>
          </a:p>
          <a:p>
            <a:pPr marL="861979" lvl="1" indent="-430989">
              <a:lnSpc>
                <a:spcPts val="9981"/>
              </a:lnSpc>
              <a:buFont typeface="Arial"/>
              <a:buChar char="•"/>
            </a:pPr>
            <a:r>
              <a:rPr lang="en-US" sz="3992" dirty="0">
                <a:solidFill>
                  <a:srgbClr val="17161C"/>
                </a:solidFill>
                <a:latin typeface="Montserrat Bold"/>
              </a:rPr>
              <a:t>Publish and Secure Laravel Application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47953"/>
          <a:stretch/>
        </p:blipFill>
        <p:spPr>
          <a:xfrm rot="5400000">
            <a:off x="-3816487" y="3366399"/>
            <a:ext cx="9946465" cy="2832668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7C90B270-403D-5858-E9DF-DF269A8238E2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891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54864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53659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Routing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Routes Could return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View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Function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	Controller Action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4040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1734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12333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Blade Templates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Reduce Vanilla PHP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800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4876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12333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Forms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Use Helpers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CSRF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Validation with Requests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401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4876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12333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Models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Connect to database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Use Migrations</a:t>
            </a:r>
          </a:p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Eloquent Models and Relations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1298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50876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34431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Migrations and Seeding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Seeding Data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580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11252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04713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CRUD Operations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Implement Categories and Items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860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11252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04713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Input Request ID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57500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Get last inserted Id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6551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736046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685901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Old Inputs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57500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Inputs and Validation Messages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5774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8686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76519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Upload Files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57500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Use File Storage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5692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65532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55945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Sessions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Use Sessions and Flash Sessions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072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628854"/>
            <a:ext cx="3810000" cy="895216"/>
          </a:xfrm>
          <a:prstGeom prst="rect">
            <a:avLst/>
          </a:prstGeom>
          <a:solidFill>
            <a:srgbClr val="F7DF1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 flipH="1">
            <a:off x="13615355" y="-5368"/>
            <a:ext cx="4672645" cy="448573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01916" y="2258585"/>
            <a:ext cx="9913598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34"/>
              </a:lnSpc>
            </a:pPr>
            <a:r>
              <a:rPr lang="en-US" sz="7041" dirty="0">
                <a:solidFill>
                  <a:srgbClr val="17161C"/>
                </a:solidFill>
                <a:latin typeface="Montserrat Extra-Bold Bold"/>
              </a:rPr>
              <a:t>Laravel 9 Course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1916" y="4480371"/>
            <a:ext cx="6952475" cy="931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8"/>
              </a:lnSpc>
            </a:pPr>
            <a:r>
              <a:rPr lang="en-US" sz="3608" dirty="0">
                <a:solidFill>
                  <a:srgbClr val="17161C"/>
                </a:solidFill>
                <a:latin typeface="Montserrat Classic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8402" b="1639"/>
          <a:stretch/>
        </p:blipFill>
        <p:spPr>
          <a:xfrm>
            <a:off x="16078067" y="7058667"/>
            <a:ext cx="2209933" cy="28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8686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76519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Middleware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57500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The use of </a:t>
            </a:r>
            <a:r>
              <a:rPr lang="en-US" sz="4551" dirty="0" err="1">
                <a:solidFill>
                  <a:srgbClr val="17161C"/>
                </a:solidFill>
                <a:latin typeface="Montserrat Classic"/>
              </a:rPr>
              <a:t>Middlewares</a:t>
            </a:r>
            <a:endParaRPr lang="en-US" sz="4551" dirty="0">
              <a:solidFill>
                <a:srgbClr val="17161C"/>
              </a:solidFill>
              <a:latin typeface="Montserrat Classic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0460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3258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39765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Auth &amp; Authorization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57500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Protect the Admin Panel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8000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32588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39765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Testing in Laravel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57500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Test your application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58349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96012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92521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Publish Laravel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57500"/>
            <a:ext cx="14586154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Publish and </a:t>
            </a:r>
            <a:r>
              <a:rPr lang="en-US" sz="4551">
                <a:solidFill>
                  <a:srgbClr val="17161C"/>
                </a:solidFill>
                <a:latin typeface="Montserrat Classic"/>
              </a:rPr>
              <a:t>Secure Laravel Application</a:t>
            </a:r>
            <a:endParaRPr lang="en-US" sz="4551" dirty="0">
              <a:solidFill>
                <a:srgbClr val="17161C"/>
              </a:solidFill>
              <a:latin typeface="Montserrat Classic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4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38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26492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13857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Frameworks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08204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What are frameworks?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3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00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811" b="1639"/>
          <a:stretch/>
        </p:blipFill>
        <p:spPr>
          <a:xfrm>
            <a:off x="0" y="561131"/>
            <a:ext cx="742557" cy="211024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1132" y="1123950"/>
            <a:ext cx="1233526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2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713" dirty="0">
                <a:solidFill>
                  <a:srgbClr val="F7DF1E"/>
                </a:solidFill>
                <a:latin typeface="Montserrat Semi-Bold Bold"/>
              </a:rPr>
              <a:t>Web Dev Framework</a:t>
            </a:r>
            <a:endParaRPr kumimoji="0" lang="en-US" sz="7713" b="0" i="0" u="none" strike="noStrike" kern="1200" cap="none" spc="0" normalizeH="0" baseline="0" noProof="0" dirty="0">
              <a:ln>
                <a:noFill/>
              </a:ln>
              <a:solidFill>
                <a:srgbClr val="F7DF1E"/>
              </a:solidFill>
              <a:effectLst/>
              <a:uLnTx/>
              <a:uFillTx/>
              <a:latin typeface="Montserrat Semi-Bold Bold"/>
              <a:ea typeface="+mn-ea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1132" y="3828554"/>
            <a:ext cx="16441597" cy="2994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It’s a programming tool that helps developers to build robust, secure, and efficient applications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Frameworks have lots of tools, predefined functions, and helpers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Frameworks will solve a lot of pain, Remember!!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1DD659C-36AD-DC6A-50EC-AA40AC176E61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5429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811" b="1639"/>
          <a:stretch/>
        </p:blipFill>
        <p:spPr>
          <a:xfrm>
            <a:off x="0" y="561131"/>
            <a:ext cx="742557" cy="211024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1132" y="1123950"/>
            <a:ext cx="1233526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2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13" b="0" i="0" u="none" strike="noStrike" kern="1200" cap="none" spc="0" normalizeH="0" baseline="0" noProof="0" dirty="0">
                <a:ln>
                  <a:noFill/>
                </a:ln>
                <a:solidFill>
                  <a:srgbClr val="F7DF1E"/>
                </a:solidFill>
                <a:effectLst/>
                <a:uLnTx/>
                <a:uFillTx/>
                <a:latin typeface="Montserrat Semi-Bold Bold"/>
                <a:ea typeface="+mn-ea"/>
                <a:cs typeface="+mn-cs"/>
              </a:rPr>
              <a:t>Web Dev Framework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3201" y="2671371"/>
            <a:ext cx="16441597" cy="6075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Code Organization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Less Coding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Good Documentation and Supported by Community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Scalable, Maintainable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Session Management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Authentication and Authorization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Email Verification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Routing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1DD659C-36AD-DC6A-50EC-AA40AC176E61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6978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811" b="1639"/>
          <a:stretch/>
        </p:blipFill>
        <p:spPr>
          <a:xfrm>
            <a:off x="0" y="561131"/>
            <a:ext cx="742557" cy="211024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1132" y="1123950"/>
            <a:ext cx="1233526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2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13" b="0" i="0" u="none" strike="noStrike" kern="1200" cap="none" spc="0" normalizeH="0" baseline="0" noProof="0" dirty="0">
                <a:ln>
                  <a:noFill/>
                </a:ln>
                <a:solidFill>
                  <a:srgbClr val="F7DF1E"/>
                </a:solidFill>
                <a:effectLst/>
                <a:uLnTx/>
                <a:uFillTx/>
                <a:latin typeface="Montserrat Semi-Bold Bold"/>
                <a:ea typeface="+mn-ea"/>
                <a:cs typeface="+mn-cs"/>
              </a:rPr>
              <a:t>Web Dev Framework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3201" y="2671371"/>
            <a:ext cx="16441597" cy="5305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Web App and API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Storage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Easy to Test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Supported by Plugins and Libraries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Payment Gateway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Excel Sheet Import and Export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A lot more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1DD659C-36AD-DC6A-50EC-AA40AC176E61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851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787633"/>
            <a:ext cx="13792200" cy="1671281"/>
          </a:xfrm>
          <a:prstGeom prst="rect">
            <a:avLst/>
          </a:prstGeom>
          <a:solidFill>
            <a:srgbClr val="1A1AE8"/>
          </a:solidFill>
        </p:spPr>
      </p:sp>
      <p:sp>
        <p:nvSpPr>
          <p:cNvPr id="5" name="TextBox 5"/>
          <p:cNvSpPr txBox="1"/>
          <p:nvPr/>
        </p:nvSpPr>
        <p:spPr>
          <a:xfrm>
            <a:off x="501446" y="1076495"/>
            <a:ext cx="1306215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02"/>
              </a:lnSpc>
            </a:pPr>
            <a:r>
              <a:rPr lang="en-US" sz="8787" dirty="0">
                <a:solidFill>
                  <a:srgbClr val="FFFFFF"/>
                </a:solidFill>
                <a:latin typeface="Montserrat Semi-Bold Bold"/>
              </a:rPr>
              <a:t>Front-end vs Back-end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1682338"/>
            <a:ext cx="2188851" cy="3135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150" b="1639"/>
          <a:stretch/>
        </p:blipFill>
        <p:spPr>
          <a:xfrm>
            <a:off x="16099149" y="5468771"/>
            <a:ext cx="2188851" cy="31358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1446" y="2819924"/>
            <a:ext cx="108204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4551" dirty="0">
                <a:solidFill>
                  <a:srgbClr val="17161C"/>
                </a:solidFill>
                <a:latin typeface="Montserrat Classic"/>
              </a:rPr>
              <a:t>What is the difference between Front-end and Back-end Frameworks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2000"/>
          </a:blip>
          <a:srcRect t="23568" b="52438"/>
          <a:stretch/>
        </p:blipFill>
        <p:spPr>
          <a:xfrm rot="5400000">
            <a:off x="-3779978" y="3475133"/>
            <a:ext cx="9946465" cy="2386511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F7637FFD-4BD4-45E0-AE95-6E730A77EE5B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894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811" b="1639"/>
          <a:stretch/>
        </p:blipFill>
        <p:spPr>
          <a:xfrm>
            <a:off x="0" y="561131"/>
            <a:ext cx="742557" cy="211024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1132" y="1123950"/>
            <a:ext cx="1233526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2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713" b="0" i="0" u="none" strike="noStrike" kern="1200" cap="none" spc="0" normalizeH="0" baseline="0" noProof="0" dirty="0">
                <a:ln>
                  <a:noFill/>
                </a:ln>
                <a:solidFill>
                  <a:srgbClr val="F7DF1E"/>
                </a:solidFill>
                <a:effectLst/>
                <a:uLnTx/>
                <a:uFillTx/>
                <a:latin typeface="Montserrat Semi-Bold Bold"/>
                <a:ea typeface="+mn-ea"/>
                <a:cs typeface="+mn-cs"/>
              </a:rPr>
              <a:t>Model View Controller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3201" y="2671371"/>
            <a:ext cx="16441597" cy="4535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Design Pattern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View: is the UI representation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337" dirty="0">
                <a:solidFill>
                  <a:srgbClr val="FFFFFF"/>
                </a:solidFill>
                <a:latin typeface="Montserrat Classic"/>
              </a:rPr>
              <a:t>View uses model data to represent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Controller: H</a:t>
            </a:r>
            <a:r>
              <a:rPr lang="en-US" sz="3337" dirty="0" err="1">
                <a:solidFill>
                  <a:srgbClr val="FFFFFF"/>
                </a:solidFill>
                <a:latin typeface="Montserrat Classic"/>
              </a:rPr>
              <a:t>andle</a:t>
            </a: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Request Logic and Manipulates Models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337" dirty="0">
                <a:solidFill>
                  <a:srgbClr val="FFFFFF"/>
                </a:solidFill>
                <a:latin typeface="Montserrat Classic"/>
              </a:rPr>
              <a:t>Controller Can get Model Data and send it to the View</a:t>
            </a:r>
            <a:r>
              <a:rPr kumimoji="0" lang="en-US" sz="333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337" dirty="0">
                <a:solidFill>
                  <a:srgbClr val="FFFFFF"/>
                </a:solidFill>
                <a:latin typeface="Montserrat Classic"/>
              </a:rPr>
              <a:t>Model: Represents Data as Objects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A1DD659C-36AD-DC6A-50EC-AA40AC176E61}"/>
              </a:ext>
            </a:extLst>
          </p:cNvPr>
          <p:cNvSpPr/>
          <p:nvPr/>
        </p:nvSpPr>
        <p:spPr>
          <a:xfrm>
            <a:off x="0" y="10019289"/>
            <a:ext cx="18288002" cy="267712"/>
          </a:xfrm>
          <a:custGeom>
            <a:avLst/>
            <a:gdLst/>
            <a:ahLst/>
            <a:cxnLst/>
            <a:rect l="l" t="t" r="r" b="b"/>
            <a:pathLst>
              <a:path w="7771570" h="28455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4160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400</Words>
  <Application>Microsoft Office PowerPoint</Application>
  <PresentationFormat>Custom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Montserrat</vt:lpstr>
      <vt:lpstr>Montserrat Classic</vt:lpstr>
      <vt:lpstr>Montserrat Semi-Bold Bold</vt:lpstr>
      <vt:lpstr>Calibri</vt:lpstr>
      <vt:lpstr>Montserrat Bold</vt:lpstr>
      <vt:lpstr>Montserrat Italics</vt:lpstr>
      <vt:lpstr>Montserrat Extra-Bold Bold</vt:lpstr>
      <vt:lpstr>Montserrat Extra-Bold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Template with Guides</dc:title>
  <cp:lastModifiedBy>Ramy Ibrahim</cp:lastModifiedBy>
  <cp:revision>143</cp:revision>
  <dcterms:created xsi:type="dcterms:W3CDTF">2006-08-16T00:00:00Z</dcterms:created>
  <dcterms:modified xsi:type="dcterms:W3CDTF">2022-11-08T09:26:27Z</dcterms:modified>
  <dc:identifier>DAFLRY-QQyQ</dc:identifier>
</cp:coreProperties>
</file>