
<file path=[Content_Types].xml><?xml version="1.0" encoding="utf-8"?>
<Types xmlns="http://schemas.openxmlformats.org/package/2006/content-types">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93" r:id="rId20"/>
    <p:sldId id="317"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48" r:id="rId35"/>
    <p:sldId id="349" r:id="rId36"/>
    <p:sldId id="350" r:id="rId37"/>
    <p:sldId id="35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8" d="100"/>
          <a:sy n="68"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D4A09-0914-4DDB-8089-E45720F27013}"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04E2B-E2EB-4D0A-A3AD-61C815507423}" type="slidenum">
              <a:rPr lang="en-US" smtClean="0"/>
              <a:t>‹#›</a:t>
            </a:fld>
            <a:endParaRPr lang="en-US"/>
          </a:p>
        </p:txBody>
      </p:sp>
    </p:spTree>
    <p:extLst>
      <p:ext uri="{BB962C8B-B14F-4D97-AF65-F5344CB8AC3E}">
        <p14:creationId xmlns:p14="http://schemas.microsoft.com/office/powerpoint/2010/main" val="3851112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0506E-A7F8-445F-B1B0-FA69C23F78BF}" type="slidenum">
              <a:rPr lang="en-US" altLang="en-US"/>
              <a:pPr/>
              <a:t>13</a:t>
            </a:fld>
            <a:endParaRPr lang="en-US"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8319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708231-7DAE-426B-8BB1-484CE1345F89}" type="slidenum">
              <a:rPr lang="en-US" altLang="en-US"/>
              <a:pPr/>
              <a:t>37</a:t>
            </a:fld>
            <a:endParaRPr lang="en-US" alt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183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BB173-CB69-43E7-88A1-8333E0FEEEA3}" type="slidenum">
              <a:rPr lang="en-US" altLang="en-US"/>
              <a:pPr/>
              <a:t>14</a:t>
            </a:fld>
            <a:endParaRPr lang="en-US"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0267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BC54A-B8E0-4C21-B292-5A05021C3ECD}" type="slidenum">
              <a:rPr lang="en-US" altLang="en-US"/>
              <a:pPr/>
              <a:t>15</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6623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DEC6A-B664-4310-AAE3-19666A2629D4}" type="slidenum">
              <a:rPr lang="en-US" altLang="en-US"/>
              <a:pPr/>
              <a:t>16</a:t>
            </a:fld>
            <a:endParaRPr lang="en-US" alt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1628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8C3C-06A2-4693-AE1A-185D5A5F9714}" type="slidenum">
              <a:rPr lang="en-US" altLang="en-US"/>
              <a:pPr/>
              <a:t>17</a:t>
            </a:fld>
            <a:endParaRPr lang="en-US"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42511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E5C7A-E39F-4102-9C76-48B895AFB449}" type="slidenum">
              <a:rPr lang="en-US" altLang="en-US"/>
              <a:pPr/>
              <a:t>18</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pPr marL="228600" indent="-228600"/>
            <a:r>
              <a:rPr lang="en-US" altLang="en-US"/>
              <a:t>Answers: </a:t>
            </a:r>
          </a:p>
          <a:p>
            <a:pPr marL="228600" indent="-228600">
              <a:buFontTx/>
              <a:buAutoNum type="arabicPeriod"/>
            </a:pPr>
            <a:r>
              <a:rPr lang="en-US" altLang="en-US"/>
              <a:t> Gene, Organism</a:t>
            </a:r>
          </a:p>
          <a:p>
            <a:pPr marL="228600" indent="-228600">
              <a:buFontTx/>
              <a:buAutoNum type="arabicPeriod"/>
            </a:pPr>
            <a:r>
              <a:rPr lang="en-US" altLang="en-US"/>
              <a:t> Yes, the species information is repeated</a:t>
            </a:r>
          </a:p>
          <a:p>
            <a:pPr marL="228600" indent="-228600">
              <a:buFontTx/>
              <a:buAutoNum type="arabicPeriod"/>
            </a:pPr>
            <a:r>
              <a:rPr lang="en-US" altLang="en-US"/>
              <a:t> If we add another species attribute, for example “genus”, we will have to be careful to update all the records.  We don’t have one record which contains the attributes for species “human”, so when we add the genus for the human species we must add it to every human record.</a:t>
            </a:r>
          </a:p>
        </p:txBody>
      </p:sp>
    </p:spTree>
    <p:extLst>
      <p:ext uri="{BB962C8B-B14F-4D97-AF65-F5344CB8AC3E}">
        <p14:creationId xmlns:p14="http://schemas.microsoft.com/office/powerpoint/2010/main" val="196185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FF0AB-5A4D-4807-BA7B-4AE21E8F9A3D}" type="slidenum">
              <a:rPr lang="en-US" altLang="en-US"/>
              <a:pPr/>
              <a:t>34</a:t>
            </a:fld>
            <a:endParaRPr lang="en-US"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146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72407-0EA4-4F6E-BB96-871DCD69CAB2}" type="slidenum">
              <a:rPr lang="en-US" altLang="en-US"/>
              <a:pPr/>
              <a:t>35</a:t>
            </a:fld>
            <a:endParaRPr lang="en-US" alt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07721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F3541-08C2-46DF-B40A-015AE5783451}" type="slidenum">
              <a:rPr lang="en-US" altLang="en-US"/>
              <a:pPr/>
              <a:t>36</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069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1981200"/>
            <a:ext cx="5080000" cy="4572000"/>
          </a:xfrm>
        </p:spPr>
        <p:txBody>
          <a:bodyPr/>
          <a:lstStyle/>
          <a:p>
            <a:endParaRPr lang="en-US"/>
          </a:p>
        </p:txBody>
      </p:sp>
      <p:sp>
        <p:nvSpPr>
          <p:cNvPr id="4" name="Text Placeholder 3"/>
          <p:cNvSpPr>
            <a:spLocks noGrp="1"/>
          </p:cNvSpPr>
          <p:nvPr>
            <p:ph type="body" sz="half" idx="2"/>
          </p:nvPr>
        </p:nvSpPr>
        <p:spPr>
          <a:xfrm>
            <a:off x="6197600" y="1981200"/>
            <a:ext cx="50800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2580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Online Image Placeholder 2"/>
          <p:cNvSpPr>
            <a:spLocks noGrp="1"/>
          </p:cNvSpPr>
          <p:nvPr>
            <p:ph type="clipArt" sz="half" idx="1"/>
          </p:nvPr>
        </p:nvSpPr>
        <p:spPr>
          <a:xfrm>
            <a:off x="914400" y="1981200"/>
            <a:ext cx="5080000" cy="4572000"/>
          </a:xfrm>
        </p:spPr>
        <p:txBody>
          <a:bodyPr/>
          <a:lstStyle/>
          <a:p>
            <a:endParaRPr lang="en-US"/>
          </a:p>
        </p:txBody>
      </p:sp>
      <p:sp>
        <p:nvSpPr>
          <p:cNvPr id="4" name="Text Placeholder 3"/>
          <p:cNvSpPr>
            <a:spLocks noGrp="1"/>
          </p:cNvSpPr>
          <p:nvPr>
            <p:ph type="body" sz="half" idx="2"/>
          </p:nvPr>
        </p:nvSpPr>
        <p:spPr>
          <a:xfrm>
            <a:off x="6197600" y="1981200"/>
            <a:ext cx="50800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689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8737600" y="6245225"/>
            <a:ext cx="28448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09600" y="6245225"/>
            <a:ext cx="2844800" cy="476250"/>
          </a:xfrm>
        </p:spPr>
        <p:txBody>
          <a:bodyPr/>
          <a:lstStyle>
            <a:lvl1pPr>
              <a:defRPr/>
            </a:lvl1pPr>
          </a:lstStyle>
          <a:p>
            <a:fld id="{3F223E11-E6CA-45FF-9C5D-81394B17FB70}" type="slidenum">
              <a:rPr lang="ar-SA" altLang="en-US"/>
              <a:pPr/>
              <a:t>‹#›</a:t>
            </a:fld>
            <a:endParaRPr lang="en-US" altLang="en-US"/>
          </a:p>
        </p:txBody>
      </p:sp>
    </p:spTree>
    <p:extLst>
      <p:ext uri="{BB962C8B-B14F-4D97-AF65-F5344CB8AC3E}">
        <p14:creationId xmlns:p14="http://schemas.microsoft.com/office/powerpoint/2010/main" val="335841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12/11/2018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 id="2147483669" r:id="rId18"/>
    <p:sldLayoutId id="2147483670" r:id="rId19"/>
    <p:sldLayoutId id="2147483671" r:id="rId2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Microsoft_Excel_97-2003_Worksheet5.xls"/></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emf"/><Relationship Id="rId4" Type="http://schemas.openxmlformats.org/officeDocument/2006/relationships/oleObject" Target="../embeddings/Microsoft_Excel_97-2003_Worksheet6.xls"/></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Microsoft_Excel_97-2003_Worksheet8.xls"/><Relationship Id="rId5" Type="http://schemas.openxmlformats.org/officeDocument/2006/relationships/image" Target="../media/image10.emf"/><Relationship Id="rId4" Type="http://schemas.openxmlformats.org/officeDocument/2006/relationships/oleObject" Target="../embeddings/Microsoft_Excel_97-2003_Worksheet7.xls"/></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PHP  &amp; MySQL </a:t>
            </a:r>
            <a:r>
              <a:rPr lang="en-GB" dirty="0" err="1" smtClean="0"/>
              <a:t>Lec</a:t>
            </a:r>
            <a:r>
              <a:rPr lang="en-GB" dirty="0" smtClean="0"/>
              <a:t> </a:t>
            </a:r>
            <a:r>
              <a:rPr lang="en-GB" dirty="0" smtClean="0"/>
              <a:t>3,4</a:t>
            </a:r>
            <a:endParaRPr lang="en-US" dirty="0"/>
          </a:p>
        </p:txBody>
      </p:sp>
      <p:sp>
        <p:nvSpPr>
          <p:cNvPr id="3" name="Subtitle 2"/>
          <p:cNvSpPr>
            <a:spLocks noGrp="1"/>
          </p:cNvSpPr>
          <p:nvPr>
            <p:ph type="subTitle" idx="1"/>
          </p:nvPr>
        </p:nvSpPr>
        <p:spPr/>
        <p:txBody>
          <a:bodyPr/>
          <a:lstStyle/>
          <a:p>
            <a:r>
              <a:rPr lang="en-GB" dirty="0" smtClean="0"/>
              <a:t>Created By Eng. Ramy Ibrahim</a:t>
            </a:r>
          </a:p>
        </p:txBody>
      </p:sp>
    </p:spTree>
    <p:extLst>
      <p:ext uri="{BB962C8B-B14F-4D97-AF65-F5344CB8AC3E}">
        <p14:creationId xmlns:p14="http://schemas.microsoft.com/office/powerpoint/2010/main" val="43049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a:t>Relations -- One to One</a:t>
            </a:r>
          </a:p>
        </p:txBody>
      </p:sp>
      <p:sp>
        <p:nvSpPr>
          <p:cNvPr id="147459" name="Rectangle 3"/>
          <p:cNvSpPr>
            <a:spLocks noGrp="1" noChangeArrowheads="1"/>
          </p:cNvSpPr>
          <p:nvPr>
            <p:ph type="body" sz="half" idx="2"/>
          </p:nvPr>
        </p:nvSpPr>
        <p:spPr>
          <a:xfrm flipH="1" flipV="1">
            <a:off x="10287000" y="1752600"/>
            <a:ext cx="152400" cy="76200"/>
          </a:xfrm>
        </p:spPr>
        <p:txBody>
          <a:bodyPr>
            <a:normAutofit fontScale="25000" lnSpcReduction="20000"/>
          </a:bodyPr>
          <a:lstStyle/>
          <a:p>
            <a:pPr>
              <a:lnSpc>
                <a:spcPct val="90000"/>
              </a:lnSpc>
            </a:pPr>
            <a:endParaRPr lang="en-US" altLang="en-US" sz="2100"/>
          </a:p>
        </p:txBody>
      </p:sp>
      <p:graphicFrame>
        <p:nvGraphicFramePr>
          <p:cNvPr id="147460" name="Object 4"/>
          <p:cNvGraphicFramePr>
            <a:graphicFrameLocks noGrp="1" noChangeAspect="1"/>
          </p:cNvGraphicFramePr>
          <p:nvPr>
            <p:ph type="clipArt" sz="half" idx="1"/>
          </p:nvPr>
        </p:nvGraphicFramePr>
        <p:xfrm>
          <a:off x="2514600" y="2209801"/>
          <a:ext cx="7391400" cy="4024313"/>
        </p:xfrm>
        <a:graphic>
          <a:graphicData uri="http://schemas.openxmlformats.org/presentationml/2006/ole">
            <mc:AlternateContent xmlns:mc="http://schemas.openxmlformats.org/markup-compatibility/2006">
              <mc:Choice xmlns:v="urn:schemas-microsoft-com:vml" Requires="v">
                <p:oleObj spid="_x0000_s5138" name="Worksheet" r:id="rId3" imgW="2676751" imgH="1457687" progId="Excel.Sheet.8">
                  <p:embed/>
                </p:oleObj>
              </mc:Choice>
              <mc:Fallback>
                <p:oleObj name="Worksheet" r:id="rId3" imgW="2676751" imgH="145768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209801"/>
                        <a:ext cx="7391400" cy="4024313"/>
                      </a:xfrm>
                      <a:prstGeom prst="rect">
                        <a:avLst/>
                      </a:prstGeom>
                    </p:spPr>
                  </p:pic>
                </p:oleObj>
              </mc:Fallback>
            </mc:AlternateContent>
          </a:graphicData>
        </a:graphic>
      </p:graphicFrame>
      <p:sp>
        <p:nvSpPr>
          <p:cNvPr id="147461" name="Line 5"/>
          <p:cNvSpPr>
            <a:spLocks noChangeShapeType="1"/>
          </p:cNvSpPr>
          <p:nvPr/>
        </p:nvSpPr>
        <p:spPr bwMode="auto">
          <a:xfrm>
            <a:off x="5410200" y="4495800"/>
            <a:ext cx="1600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59878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a:t>Relations -- One to Many</a:t>
            </a:r>
          </a:p>
        </p:txBody>
      </p:sp>
      <p:graphicFrame>
        <p:nvGraphicFramePr>
          <p:cNvPr id="148483" name="Object 3"/>
          <p:cNvGraphicFramePr>
            <a:graphicFrameLocks noGrp="1" noChangeAspect="1"/>
          </p:cNvGraphicFramePr>
          <p:nvPr>
            <p:ph type="clipArt" sz="half" idx="1"/>
          </p:nvPr>
        </p:nvGraphicFramePr>
        <p:xfrm>
          <a:off x="2359025" y="2230439"/>
          <a:ext cx="7024688" cy="4300537"/>
        </p:xfrm>
        <a:graphic>
          <a:graphicData uri="http://schemas.openxmlformats.org/presentationml/2006/ole">
            <mc:AlternateContent xmlns:mc="http://schemas.openxmlformats.org/markup-compatibility/2006">
              <mc:Choice xmlns:v="urn:schemas-microsoft-com:vml" Requires="v">
                <p:oleObj spid="_x0000_s6162" name="Worksheet" r:id="rId3" imgW="2676751" imgH="1457687" progId="Excel.Sheet.8">
                  <p:embed/>
                </p:oleObj>
              </mc:Choice>
              <mc:Fallback>
                <p:oleObj name="Worksheet" r:id="rId3" imgW="2676751" imgH="145768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025" y="2230439"/>
                        <a:ext cx="7024688" cy="4300537"/>
                      </a:xfrm>
                      <a:prstGeom prst="rect">
                        <a:avLst/>
                      </a:prstGeom>
                    </p:spPr>
                  </p:pic>
                </p:oleObj>
              </mc:Fallback>
            </mc:AlternateContent>
          </a:graphicData>
        </a:graphic>
      </p:graphicFrame>
      <p:sp>
        <p:nvSpPr>
          <p:cNvPr id="148484" name="Rectangle 4"/>
          <p:cNvSpPr>
            <a:spLocks noGrp="1" noChangeArrowheads="1"/>
          </p:cNvSpPr>
          <p:nvPr>
            <p:ph type="body" sz="half" idx="2"/>
          </p:nvPr>
        </p:nvSpPr>
        <p:spPr>
          <a:xfrm flipH="1" flipV="1">
            <a:off x="10287000" y="1752600"/>
            <a:ext cx="152400" cy="76200"/>
          </a:xfrm>
        </p:spPr>
        <p:txBody>
          <a:bodyPr>
            <a:normAutofit fontScale="25000" lnSpcReduction="20000"/>
          </a:bodyPr>
          <a:lstStyle/>
          <a:p>
            <a:pPr>
              <a:lnSpc>
                <a:spcPct val="90000"/>
              </a:lnSpc>
            </a:pPr>
            <a:endParaRPr lang="en-US" altLang="en-US" sz="2100"/>
          </a:p>
        </p:txBody>
      </p:sp>
      <p:sp>
        <p:nvSpPr>
          <p:cNvPr id="148485" name="Line 5"/>
          <p:cNvSpPr>
            <a:spLocks noChangeShapeType="1"/>
          </p:cNvSpPr>
          <p:nvPr/>
        </p:nvSpPr>
        <p:spPr bwMode="auto">
          <a:xfrm flipV="1">
            <a:off x="5334000" y="3352800"/>
            <a:ext cx="1600200" cy="990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86" name="Line 6"/>
          <p:cNvSpPr>
            <a:spLocks noChangeShapeType="1"/>
          </p:cNvSpPr>
          <p:nvPr/>
        </p:nvSpPr>
        <p:spPr bwMode="auto">
          <a:xfrm>
            <a:off x="5334000" y="4343400"/>
            <a:ext cx="1600200" cy="1600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87" name="Line 7"/>
          <p:cNvSpPr>
            <a:spLocks noChangeShapeType="1"/>
          </p:cNvSpPr>
          <p:nvPr/>
        </p:nvSpPr>
        <p:spPr bwMode="auto">
          <a:xfrm>
            <a:off x="5334000" y="4343400"/>
            <a:ext cx="160020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76819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a:t>Relations -- Many to Many</a:t>
            </a:r>
          </a:p>
        </p:txBody>
      </p:sp>
      <p:graphicFrame>
        <p:nvGraphicFramePr>
          <p:cNvPr id="149507" name="Object 3"/>
          <p:cNvGraphicFramePr>
            <a:graphicFrameLocks noGrp="1" noChangeAspect="1"/>
          </p:cNvGraphicFramePr>
          <p:nvPr>
            <p:ph type="clipArt" sz="half" idx="1"/>
          </p:nvPr>
        </p:nvGraphicFramePr>
        <p:xfrm>
          <a:off x="2432050" y="2147889"/>
          <a:ext cx="7100888" cy="4344987"/>
        </p:xfrm>
        <a:graphic>
          <a:graphicData uri="http://schemas.openxmlformats.org/presentationml/2006/ole">
            <mc:AlternateContent xmlns:mc="http://schemas.openxmlformats.org/markup-compatibility/2006">
              <mc:Choice xmlns:v="urn:schemas-microsoft-com:vml" Requires="v">
                <p:oleObj spid="_x0000_s7186" name="Worksheet" r:id="rId3" imgW="2676751" imgH="1457687" progId="Excel.Sheet.8">
                  <p:embed/>
                </p:oleObj>
              </mc:Choice>
              <mc:Fallback>
                <p:oleObj name="Worksheet" r:id="rId3" imgW="2676751" imgH="145768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2050" y="2147889"/>
                        <a:ext cx="7100888" cy="4344987"/>
                      </a:xfrm>
                      <a:prstGeom prst="rect">
                        <a:avLst/>
                      </a:prstGeom>
                    </p:spPr>
                  </p:pic>
                </p:oleObj>
              </mc:Fallback>
            </mc:AlternateContent>
          </a:graphicData>
        </a:graphic>
      </p:graphicFrame>
      <p:sp>
        <p:nvSpPr>
          <p:cNvPr id="149508" name="Rectangle 4"/>
          <p:cNvSpPr>
            <a:spLocks noGrp="1" noChangeArrowheads="1"/>
          </p:cNvSpPr>
          <p:nvPr>
            <p:ph type="body" sz="half" idx="2"/>
          </p:nvPr>
        </p:nvSpPr>
        <p:spPr>
          <a:xfrm flipH="1" flipV="1">
            <a:off x="10287000" y="1600200"/>
            <a:ext cx="152400" cy="228600"/>
          </a:xfrm>
        </p:spPr>
        <p:txBody>
          <a:bodyPr>
            <a:normAutofit fontScale="55000" lnSpcReduction="20000"/>
          </a:bodyPr>
          <a:lstStyle/>
          <a:p>
            <a:pPr>
              <a:lnSpc>
                <a:spcPct val="90000"/>
              </a:lnSpc>
            </a:pPr>
            <a:endParaRPr lang="en-US" altLang="en-US" sz="2100"/>
          </a:p>
        </p:txBody>
      </p:sp>
      <p:sp>
        <p:nvSpPr>
          <p:cNvPr id="149509" name="Line 5"/>
          <p:cNvSpPr>
            <a:spLocks noChangeShapeType="1"/>
          </p:cNvSpPr>
          <p:nvPr/>
        </p:nvSpPr>
        <p:spPr bwMode="auto">
          <a:xfrm>
            <a:off x="5486400" y="5791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0" name="Line 6"/>
          <p:cNvSpPr>
            <a:spLocks noChangeShapeType="1"/>
          </p:cNvSpPr>
          <p:nvPr/>
        </p:nvSpPr>
        <p:spPr bwMode="auto">
          <a:xfrm flipV="1">
            <a:off x="5486400" y="3810000"/>
            <a:ext cx="15240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1" name="Line 7"/>
          <p:cNvSpPr>
            <a:spLocks noChangeShapeType="1"/>
          </p:cNvSpPr>
          <p:nvPr/>
        </p:nvSpPr>
        <p:spPr bwMode="auto">
          <a:xfrm>
            <a:off x="5486400" y="2819400"/>
            <a:ext cx="15240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2" name="Line 8"/>
          <p:cNvSpPr>
            <a:spLocks noChangeShapeType="1"/>
          </p:cNvSpPr>
          <p:nvPr/>
        </p:nvSpPr>
        <p:spPr bwMode="auto">
          <a:xfrm>
            <a:off x="5486400" y="2819400"/>
            <a:ext cx="1524000" cy="289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3" name="Line 9"/>
          <p:cNvSpPr>
            <a:spLocks noChangeShapeType="1"/>
          </p:cNvSpPr>
          <p:nvPr/>
        </p:nvSpPr>
        <p:spPr bwMode="auto">
          <a:xfrm flipV="1">
            <a:off x="5410200" y="4800600"/>
            <a:ext cx="1600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4" name="Line 10"/>
          <p:cNvSpPr>
            <a:spLocks noChangeShapeType="1"/>
          </p:cNvSpPr>
          <p:nvPr/>
        </p:nvSpPr>
        <p:spPr bwMode="auto">
          <a:xfrm flipV="1">
            <a:off x="5486400" y="2743200"/>
            <a:ext cx="1524000" cy="2514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5" name="Line 11"/>
          <p:cNvSpPr>
            <a:spLocks noChangeShapeType="1"/>
          </p:cNvSpPr>
          <p:nvPr/>
        </p:nvSpPr>
        <p:spPr bwMode="auto">
          <a:xfrm flipV="1">
            <a:off x="5486400" y="2895600"/>
            <a:ext cx="15240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6" name="Line 12"/>
          <p:cNvSpPr>
            <a:spLocks noChangeShapeType="1"/>
          </p:cNvSpPr>
          <p:nvPr/>
        </p:nvSpPr>
        <p:spPr bwMode="auto">
          <a:xfrm>
            <a:off x="5410200" y="4343400"/>
            <a:ext cx="1600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3950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64" name="Object 48"/>
          <p:cNvGraphicFramePr>
            <a:graphicFrameLocks noChangeAspect="1"/>
          </p:cNvGraphicFramePr>
          <p:nvPr>
            <p:extLst>
              <p:ext uri="{D42A27DB-BD31-4B8C-83A1-F6EECF244321}">
                <p14:modId xmlns:p14="http://schemas.microsoft.com/office/powerpoint/2010/main" val="1071091583"/>
              </p:ext>
            </p:extLst>
          </p:nvPr>
        </p:nvGraphicFramePr>
        <p:xfrm>
          <a:off x="6261100" y="3303588"/>
          <a:ext cx="4283075" cy="1992312"/>
        </p:xfrm>
        <a:graphic>
          <a:graphicData uri="http://schemas.openxmlformats.org/presentationml/2006/ole">
            <mc:AlternateContent xmlns:mc="http://schemas.openxmlformats.org/markup-compatibility/2006">
              <mc:Choice xmlns:v="urn:schemas-microsoft-com:vml" Requires="v">
                <p:oleObj spid="_x0000_s8210" name="Worksheet" r:id="rId4" imgW="2457401" imgH="1143000" progId="Excel.Sheet.8">
                  <p:embed/>
                </p:oleObj>
              </mc:Choice>
              <mc:Fallback>
                <p:oleObj name="Worksheet" r:id="rId4" imgW="2457401" imgH="1143000" progId="Excel.Sheet.8">
                  <p:embed/>
                  <p:pic>
                    <p:nvPicPr>
                      <p:cNvPr id="0" name=""/>
                      <p:cNvPicPr>
                        <a:picLocks noChangeAspect="1" noChangeArrowheads="1"/>
                      </p:cNvPicPr>
                      <p:nvPr/>
                    </p:nvPicPr>
                    <p:blipFill>
                      <a:blip r:embed="rId5"/>
                      <a:srcRect/>
                      <a:stretch>
                        <a:fillRect/>
                      </a:stretch>
                    </p:blipFill>
                    <p:spPr bwMode="auto">
                      <a:xfrm>
                        <a:off x="6261100" y="3303588"/>
                        <a:ext cx="4283075" cy="1992312"/>
                      </a:xfrm>
                      <a:prstGeom prst="rect">
                        <a:avLst/>
                      </a:prstGeom>
                      <a:noFill/>
                      <a:ln>
                        <a:noFill/>
                      </a:ln>
                      <a:effectLst/>
                      <a:extLst/>
                    </p:spPr>
                  </p:pic>
                </p:oleObj>
              </mc:Fallback>
            </mc:AlternateContent>
          </a:graphicData>
        </a:graphic>
      </p:graphicFrame>
      <p:sp>
        <p:nvSpPr>
          <p:cNvPr id="9218" name="Rectangle 2"/>
          <p:cNvSpPr>
            <a:spLocks noGrp="1" noChangeArrowheads="1"/>
          </p:cNvSpPr>
          <p:nvPr>
            <p:ph type="title"/>
          </p:nvPr>
        </p:nvSpPr>
        <p:spPr/>
        <p:txBody>
          <a:bodyPr/>
          <a:lstStyle/>
          <a:p>
            <a:r>
              <a:rPr lang="en-US" altLang="en-US"/>
              <a:t>Relational Databases</a:t>
            </a:r>
          </a:p>
        </p:txBody>
      </p:sp>
      <p:sp>
        <p:nvSpPr>
          <p:cNvPr id="9219" name="Rectangle 3"/>
          <p:cNvSpPr>
            <a:spLocks noGrp="1" noChangeArrowheads="1"/>
          </p:cNvSpPr>
          <p:nvPr>
            <p:ph type="body" idx="1"/>
          </p:nvPr>
        </p:nvSpPr>
        <p:spPr>
          <a:xfrm>
            <a:off x="684212" y="685800"/>
            <a:ext cx="8534400" cy="2914709"/>
          </a:xfrm>
        </p:spPr>
        <p:txBody>
          <a:bodyPr>
            <a:normAutofit/>
          </a:bodyPr>
          <a:lstStyle/>
          <a:p>
            <a:r>
              <a:rPr lang="en-US" altLang="en-US" sz="2400" dirty="0"/>
              <a:t>A </a:t>
            </a:r>
            <a:r>
              <a:rPr lang="en-US" altLang="en-US" sz="2400" u="sng" dirty="0"/>
              <a:t>database</a:t>
            </a:r>
            <a:r>
              <a:rPr lang="en-US" altLang="en-US" sz="2400" dirty="0"/>
              <a:t> is a collection of </a:t>
            </a:r>
            <a:r>
              <a:rPr lang="en-US" altLang="en-US" sz="2400" u="sng" dirty="0"/>
              <a:t>tables</a:t>
            </a:r>
            <a:endParaRPr lang="en-US" altLang="en-US" sz="2400" dirty="0"/>
          </a:p>
          <a:p>
            <a:r>
              <a:rPr lang="en-US" altLang="en-US" sz="2400" u="sng" dirty="0"/>
              <a:t>Columns</a:t>
            </a:r>
            <a:r>
              <a:rPr lang="en-US" altLang="en-US" sz="2400" dirty="0"/>
              <a:t> define attributes of the data</a:t>
            </a:r>
          </a:p>
          <a:p>
            <a:pPr lvl="1"/>
            <a:r>
              <a:rPr lang="en-US" altLang="en-US" sz="2400" dirty="0"/>
              <a:t>All data in a column must have the same </a:t>
            </a:r>
            <a:r>
              <a:rPr lang="en-US" altLang="en-US" sz="2400" u="sng" dirty="0"/>
              <a:t>data type</a:t>
            </a:r>
            <a:endParaRPr lang="en-US" altLang="en-US" sz="2000" dirty="0"/>
          </a:p>
          <a:p>
            <a:r>
              <a:rPr lang="en-US" altLang="en-US" sz="2400" dirty="0"/>
              <a:t>A record is stored in a </a:t>
            </a:r>
            <a:r>
              <a:rPr lang="en-US" altLang="en-US" sz="2400" u="sng" dirty="0"/>
              <a:t>row</a:t>
            </a:r>
          </a:p>
        </p:txBody>
      </p:sp>
      <p:sp>
        <p:nvSpPr>
          <p:cNvPr id="9259" name="Rectangle 43"/>
          <p:cNvSpPr>
            <a:spLocks noChangeArrowheads="1"/>
          </p:cNvSpPr>
          <p:nvPr/>
        </p:nvSpPr>
        <p:spPr bwMode="auto">
          <a:xfrm>
            <a:off x="5669162" y="2832693"/>
            <a:ext cx="1483098"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2000" dirty="0">
                <a:latin typeface="Comic Sans MS" panose="030F0702030302020204" pitchFamily="66" charset="0"/>
              </a:rPr>
              <a:t>table name</a:t>
            </a:r>
          </a:p>
        </p:txBody>
      </p:sp>
      <p:cxnSp>
        <p:nvCxnSpPr>
          <p:cNvPr id="9260" name="AutoShape 44"/>
          <p:cNvCxnSpPr>
            <a:cxnSpLocks noChangeShapeType="1"/>
          </p:cNvCxnSpPr>
          <p:nvPr/>
        </p:nvCxnSpPr>
        <p:spPr bwMode="auto">
          <a:xfrm>
            <a:off x="6733724" y="3213436"/>
            <a:ext cx="1315665" cy="21110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62" name="Rectangle 46"/>
          <p:cNvSpPr>
            <a:spLocks noChangeArrowheads="1"/>
          </p:cNvSpPr>
          <p:nvPr/>
        </p:nvSpPr>
        <p:spPr bwMode="auto">
          <a:xfrm>
            <a:off x="7610933" y="4118025"/>
            <a:ext cx="9794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2000" dirty="0">
                <a:latin typeface="Comic Sans MS" panose="030F0702030302020204" pitchFamily="66" charset="0"/>
              </a:rPr>
              <a:t>column</a:t>
            </a:r>
          </a:p>
        </p:txBody>
      </p:sp>
      <p:cxnSp>
        <p:nvCxnSpPr>
          <p:cNvPr id="9263" name="AutoShape 47"/>
          <p:cNvCxnSpPr>
            <a:cxnSpLocks noChangeShapeType="1"/>
          </p:cNvCxnSpPr>
          <p:nvPr/>
        </p:nvCxnSpPr>
        <p:spPr bwMode="auto">
          <a:xfrm flipV="1">
            <a:off x="8082442" y="3742079"/>
            <a:ext cx="9525"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65" name="Rectangle 49"/>
          <p:cNvSpPr>
            <a:spLocks noChangeArrowheads="1"/>
          </p:cNvSpPr>
          <p:nvPr/>
        </p:nvSpPr>
        <p:spPr bwMode="auto">
          <a:xfrm>
            <a:off x="5056387" y="3543642"/>
            <a:ext cx="612775"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2000" dirty="0">
                <a:latin typeface="Comic Sans MS" panose="030F0702030302020204" pitchFamily="66" charset="0"/>
              </a:rPr>
              <a:t>row</a:t>
            </a:r>
          </a:p>
        </p:txBody>
      </p:sp>
      <p:cxnSp>
        <p:nvCxnSpPr>
          <p:cNvPr id="9266" name="AutoShape 50"/>
          <p:cNvCxnSpPr>
            <a:cxnSpLocks noChangeShapeType="1"/>
          </p:cNvCxnSpPr>
          <p:nvPr/>
        </p:nvCxnSpPr>
        <p:spPr bwMode="auto">
          <a:xfrm flipV="1">
            <a:off x="5582229" y="3742080"/>
            <a:ext cx="679450" cy="15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3717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Use a Relational Database When…</a:t>
            </a:r>
          </a:p>
        </p:txBody>
      </p:sp>
      <p:sp>
        <p:nvSpPr>
          <p:cNvPr id="11267" name="Rectangle 3"/>
          <p:cNvSpPr>
            <a:spLocks noGrp="1" noChangeArrowheads="1"/>
          </p:cNvSpPr>
          <p:nvPr>
            <p:ph type="body" idx="1"/>
          </p:nvPr>
        </p:nvSpPr>
        <p:spPr/>
        <p:txBody>
          <a:bodyPr>
            <a:normAutofit fontScale="92500"/>
          </a:bodyPr>
          <a:lstStyle/>
          <a:p>
            <a:pPr>
              <a:lnSpc>
                <a:spcPct val="90000"/>
              </a:lnSpc>
            </a:pPr>
            <a:r>
              <a:rPr lang="en-US" altLang="en-US" sz="2400"/>
              <a:t>You have a very large dataset</a:t>
            </a:r>
          </a:p>
          <a:p>
            <a:pPr>
              <a:lnSpc>
                <a:spcPct val="90000"/>
              </a:lnSpc>
            </a:pPr>
            <a:r>
              <a:rPr lang="en-US" altLang="en-US" sz="2400"/>
              <a:t>There is redundant data</a:t>
            </a:r>
          </a:p>
          <a:p>
            <a:pPr lvl="1">
              <a:lnSpc>
                <a:spcPct val="90000"/>
              </a:lnSpc>
            </a:pPr>
            <a:r>
              <a:rPr lang="en-US" altLang="en-US" sz="2400"/>
              <a:t>Wastes disk space</a:t>
            </a:r>
          </a:p>
          <a:p>
            <a:pPr lvl="1">
              <a:lnSpc>
                <a:spcPct val="90000"/>
              </a:lnSpc>
            </a:pPr>
            <a:r>
              <a:rPr lang="en-US" altLang="en-US" sz="2400"/>
              <a:t>Increases errors</a:t>
            </a:r>
          </a:p>
          <a:p>
            <a:pPr lvl="2">
              <a:lnSpc>
                <a:spcPct val="90000"/>
              </a:lnSpc>
            </a:pPr>
            <a:r>
              <a:rPr lang="en-US" altLang="en-US" sz="2400"/>
              <a:t>Information must be updated in multiple locations</a:t>
            </a:r>
          </a:p>
          <a:p>
            <a:pPr>
              <a:lnSpc>
                <a:spcPct val="90000"/>
              </a:lnSpc>
            </a:pPr>
            <a:r>
              <a:rPr lang="en-US" altLang="en-US" sz="2400"/>
              <a:t>Security is important</a:t>
            </a:r>
          </a:p>
          <a:p>
            <a:pPr lvl="1">
              <a:lnSpc>
                <a:spcPct val="90000"/>
              </a:lnSpc>
            </a:pPr>
            <a:r>
              <a:rPr lang="en-US" altLang="en-US" sz="2400"/>
              <a:t>Different users can be granted different permissions</a:t>
            </a:r>
          </a:p>
          <a:p>
            <a:pPr>
              <a:lnSpc>
                <a:spcPct val="90000"/>
              </a:lnSpc>
            </a:pPr>
            <a:r>
              <a:rPr lang="en-US" altLang="en-US" sz="2400"/>
              <a:t>Strict enforcement of data types is important</a:t>
            </a:r>
          </a:p>
        </p:txBody>
      </p:sp>
    </p:spTree>
    <p:extLst>
      <p:ext uri="{BB962C8B-B14F-4D97-AF65-F5344CB8AC3E}">
        <p14:creationId xmlns:p14="http://schemas.microsoft.com/office/powerpoint/2010/main" val="2849926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Spreadsheet Example</a:t>
            </a:r>
          </a:p>
        </p:txBody>
      </p:sp>
      <p:graphicFrame>
        <p:nvGraphicFramePr>
          <p:cNvPr id="13387" name="Object 75"/>
          <p:cNvGraphicFramePr>
            <a:graphicFrameLocks noChangeAspect="1"/>
          </p:cNvGraphicFramePr>
          <p:nvPr>
            <p:extLst>
              <p:ext uri="{D42A27DB-BD31-4B8C-83A1-F6EECF244321}">
                <p14:modId xmlns:p14="http://schemas.microsoft.com/office/powerpoint/2010/main" val="2724638792"/>
              </p:ext>
            </p:extLst>
          </p:nvPr>
        </p:nvGraphicFramePr>
        <p:xfrm>
          <a:off x="891381" y="969963"/>
          <a:ext cx="8120062" cy="1050925"/>
        </p:xfrm>
        <a:graphic>
          <a:graphicData uri="http://schemas.openxmlformats.org/presentationml/2006/ole">
            <mc:AlternateContent xmlns:mc="http://schemas.openxmlformats.org/markup-compatibility/2006">
              <mc:Choice xmlns:v="urn:schemas-microsoft-com:vml" Requires="v">
                <p:oleObj spid="_x0000_s9234" name="Worksheet" r:id="rId4" imgW="5086202" imgH="657422" progId="Excel.Sheet.8">
                  <p:embed/>
                </p:oleObj>
              </mc:Choice>
              <mc:Fallback>
                <p:oleObj name="Worksheet" r:id="rId4" imgW="5086202" imgH="657422" progId="Excel.Sheet.8">
                  <p:embed/>
                  <p:pic>
                    <p:nvPicPr>
                      <p:cNvPr id="0" name=""/>
                      <p:cNvPicPr>
                        <a:picLocks noChangeAspect="1" noChangeArrowheads="1"/>
                      </p:cNvPicPr>
                      <p:nvPr/>
                    </p:nvPicPr>
                    <p:blipFill>
                      <a:blip r:embed="rId5"/>
                      <a:srcRect/>
                      <a:stretch>
                        <a:fillRect/>
                      </a:stretch>
                    </p:blipFill>
                    <p:spPr bwMode="auto">
                      <a:xfrm>
                        <a:off x="891381" y="969963"/>
                        <a:ext cx="8120062" cy="10509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5679443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Spreadsheet Example</a:t>
            </a:r>
          </a:p>
        </p:txBody>
      </p:sp>
      <p:graphicFrame>
        <p:nvGraphicFramePr>
          <p:cNvPr id="14353" name="Object 17"/>
          <p:cNvGraphicFramePr>
            <a:graphicFrameLocks noChangeAspect="1"/>
          </p:cNvGraphicFramePr>
          <p:nvPr>
            <p:extLst>
              <p:ext uri="{D42A27DB-BD31-4B8C-83A1-F6EECF244321}">
                <p14:modId xmlns:p14="http://schemas.microsoft.com/office/powerpoint/2010/main" val="3904296533"/>
              </p:ext>
            </p:extLst>
          </p:nvPr>
        </p:nvGraphicFramePr>
        <p:xfrm>
          <a:off x="2111375" y="1857107"/>
          <a:ext cx="7749338" cy="998635"/>
        </p:xfrm>
        <a:graphic>
          <a:graphicData uri="http://schemas.openxmlformats.org/presentationml/2006/ole">
            <mc:AlternateContent xmlns:mc="http://schemas.openxmlformats.org/markup-compatibility/2006">
              <mc:Choice xmlns:v="urn:schemas-microsoft-com:vml" Requires="v">
                <p:oleObj spid="_x0000_s10274" name="Worksheet" r:id="rId4" imgW="5086202" imgH="657422" progId="Excel.Sheet.8">
                  <p:embed/>
                </p:oleObj>
              </mc:Choice>
              <mc:Fallback>
                <p:oleObj name="Worksheet" r:id="rId4" imgW="5086202" imgH="657422" progId="Excel.Sheet.8">
                  <p:embed/>
                  <p:pic>
                    <p:nvPicPr>
                      <p:cNvPr id="0" name=""/>
                      <p:cNvPicPr>
                        <a:picLocks noChangeAspect="1" noChangeArrowheads="1"/>
                      </p:cNvPicPr>
                      <p:nvPr/>
                    </p:nvPicPr>
                    <p:blipFill>
                      <a:blip r:embed="rId5"/>
                      <a:srcRect/>
                      <a:stretch>
                        <a:fillRect/>
                      </a:stretch>
                    </p:blipFill>
                    <p:spPr bwMode="auto">
                      <a:xfrm>
                        <a:off x="2111375" y="1857107"/>
                        <a:ext cx="7749338" cy="998635"/>
                      </a:xfrm>
                      <a:prstGeom prst="rect">
                        <a:avLst/>
                      </a:prstGeom>
                      <a:noFill/>
                      <a:ln>
                        <a:noFill/>
                      </a:ln>
                      <a:effectLst/>
                      <a:extLst/>
                    </p:spPr>
                  </p:pic>
                </p:oleObj>
              </mc:Fallback>
            </mc:AlternateContent>
          </a:graphicData>
        </a:graphic>
      </p:graphicFrame>
      <p:sp>
        <p:nvSpPr>
          <p:cNvPr id="14359" name="Rectangle 23"/>
          <p:cNvSpPr>
            <a:spLocks noChangeArrowheads="1"/>
          </p:cNvSpPr>
          <p:nvPr/>
        </p:nvSpPr>
        <p:spPr bwMode="auto">
          <a:xfrm>
            <a:off x="6706822" y="4529535"/>
            <a:ext cx="26670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altLang="en-US" sz="1600" dirty="0">
                <a:solidFill>
                  <a:srgbClr val="FF0000"/>
                </a:solidFill>
                <a:latin typeface="Comic Sans MS" panose="030F0702030302020204" pitchFamily="66" charset="0"/>
              </a:rPr>
              <a:t>Data is inconsistent!</a:t>
            </a:r>
          </a:p>
        </p:txBody>
      </p:sp>
      <p:sp>
        <p:nvSpPr>
          <p:cNvPr id="14360" name="Rectangle 24"/>
          <p:cNvSpPr>
            <a:spLocks noChangeArrowheads="1"/>
          </p:cNvSpPr>
          <p:nvPr/>
        </p:nvSpPr>
        <p:spPr bwMode="auto">
          <a:xfrm>
            <a:off x="2111375" y="733099"/>
            <a:ext cx="7772400"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en-US" dirty="0">
                <a:latin typeface="Comic Sans MS" panose="030F0702030302020204" pitchFamily="66" charset="0"/>
              </a:rPr>
              <a:t>Now imagine  you are designing the New York Public Library database which has tens of million books and well over a million cardholders. </a:t>
            </a:r>
          </a:p>
        </p:txBody>
      </p:sp>
      <p:graphicFrame>
        <p:nvGraphicFramePr>
          <p:cNvPr id="14362" name="Object 26"/>
          <p:cNvGraphicFramePr>
            <a:graphicFrameLocks noChangeAspect="1"/>
          </p:cNvGraphicFramePr>
          <p:nvPr>
            <p:extLst>
              <p:ext uri="{D42A27DB-BD31-4B8C-83A1-F6EECF244321}">
                <p14:modId xmlns:p14="http://schemas.microsoft.com/office/powerpoint/2010/main" val="3948567092"/>
              </p:ext>
            </p:extLst>
          </p:nvPr>
        </p:nvGraphicFramePr>
        <p:xfrm>
          <a:off x="2111375" y="3255294"/>
          <a:ext cx="7749338" cy="751221"/>
        </p:xfrm>
        <a:graphic>
          <a:graphicData uri="http://schemas.openxmlformats.org/presentationml/2006/ole">
            <mc:AlternateContent xmlns:mc="http://schemas.openxmlformats.org/markup-compatibility/2006">
              <mc:Choice xmlns:v="urn:schemas-microsoft-com:vml" Requires="v">
                <p:oleObj spid="_x0000_s10275" name="Worksheet" r:id="rId6" imgW="5086202" imgH="495431" progId="Excel.Sheet.8">
                  <p:embed/>
                </p:oleObj>
              </mc:Choice>
              <mc:Fallback>
                <p:oleObj name="Worksheet" r:id="rId6" imgW="5086202" imgH="495431" progId="Excel.Sheet.8">
                  <p:embed/>
                  <p:pic>
                    <p:nvPicPr>
                      <p:cNvPr id="0" name=""/>
                      <p:cNvPicPr>
                        <a:picLocks noChangeAspect="1" noChangeArrowheads="1"/>
                      </p:cNvPicPr>
                      <p:nvPr/>
                    </p:nvPicPr>
                    <p:blipFill>
                      <a:blip r:embed="rId7"/>
                      <a:srcRect/>
                      <a:stretch>
                        <a:fillRect/>
                      </a:stretch>
                    </p:blipFill>
                    <p:spPr bwMode="auto">
                      <a:xfrm>
                        <a:off x="2111375" y="3255294"/>
                        <a:ext cx="7749338" cy="75122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04867807"/>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2" y="4912523"/>
            <a:ext cx="8534400" cy="1507067"/>
          </a:xfrm>
        </p:spPr>
        <p:txBody>
          <a:bodyPr/>
          <a:lstStyle/>
          <a:p>
            <a:r>
              <a:rPr lang="en-US" altLang="en-US" dirty="0"/>
              <a:t>Database Design</a:t>
            </a:r>
          </a:p>
        </p:txBody>
      </p:sp>
      <p:sp>
        <p:nvSpPr>
          <p:cNvPr id="22533" name="Rectangle 5"/>
          <p:cNvSpPr>
            <a:spLocks noChangeArrowheads="1"/>
          </p:cNvSpPr>
          <p:nvPr/>
        </p:nvSpPr>
        <p:spPr bwMode="auto">
          <a:xfrm>
            <a:off x="1453661" y="604985"/>
            <a:ext cx="9144000" cy="427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altLang="en-US" sz="2200" dirty="0">
                <a:latin typeface="Comic Sans MS" panose="030F0702030302020204" pitchFamily="66" charset="0"/>
              </a:rPr>
              <a:t>Entity Relationship Design</a:t>
            </a:r>
          </a:p>
        </p:txBody>
      </p:sp>
      <p:graphicFrame>
        <p:nvGraphicFramePr>
          <p:cNvPr id="22610" name="Group 82"/>
          <p:cNvGraphicFramePr>
            <a:graphicFrameLocks noGrp="1"/>
          </p:cNvGraphicFramePr>
          <p:nvPr>
            <p:extLst>
              <p:ext uri="{D42A27DB-BD31-4B8C-83A1-F6EECF244321}">
                <p14:modId xmlns:p14="http://schemas.microsoft.com/office/powerpoint/2010/main" val="544675379"/>
              </p:ext>
            </p:extLst>
          </p:nvPr>
        </p:nvGraphicFramePr>
        <p:xfrm>
          <a:off x="2589212" y="1559722"/>
          <a:ext cx="6629400" cy="2743201"/>
        </p:xfrm>
        <a:graphic>
          <a:graphicData uri="http://schemas.openxmlformats.org/drawingml/2006/table">
            <a:tbl>
              <a:tblPr/>
              <a:tblGrid>
                <a:gridCol w="3581400"/>
                <a:gridCol w="1295400"/>
                <a:gridCol w="1752600"/>
              </a:tblGrid>
              <a:tr h="604838">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900" b="0" i="0" u="none" strike="noStrike" cap="none" normalizeH="0" baseline="0" dirty="0" smtClean="0">
                          <a:ln>
                            <a:noFill/>
                          </a:ln>
                          <a:solidFill>
                            <a:schemeClr val="tx1"/>
                          </a:solidFill>
                          <a:effectLst/>
                          <a:latin typeface="Comic Sans MS" panose="030F0702030302020204" pitchFamily="66" charset="0"/>
                          <a:ea typeface="ＭＳ Ｐゴシック" panose="020B0600070205080204" pitchFamily="34" charset="-128"/>
                        </a:rPr>
                        <a:t>Entity (“thing”, “object”)</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endParaRPr kumimoji="0" lang="en-US" altLang="en-US" sz="19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9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rPr>
                        <a:t>Table</a:t>
                      </a:r>
                    </a:p>
                  </a:txBody>
                  <a:tcPr horzOverflow="overflow">
                    <a:lnL>
                      <a:noFill/>
                    </a:lnL>
                    <a:lnR cap="flat">
                      <a:noFill/>
                    </a:lnR>
                    <a:lnT cap="flat">
                      <a:noFill/>
                    </a:lnT>
                    <a:lnB>
                      <a:noFill/>
                    </a:lnB>
                    <a:lnTlToBr>
                      <a:noFill/>
                    </a:lnTlToBr>
                    <a:lnBlToTr>
                      <a:noFill/>
                    </a:lnBlToTr>
                    <a:noFill/>
                  </a:tcPr>
                </a:tc>
              </a:tr>
              <a:tr h="719138">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9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rPr>
                        <a:t>Attributes (describe entity)	</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endParaRPr kumimoji="0" lang="en-US" altLang="en-US" sz="19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9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rPr>
                        <a:t>Columns</a:t>
                      </a:r>
                    </a:p>
                  </a:txBody>
                  <a:tcPr horzOverflow="overflow">
                    <a:lnL>
                      <a:noFill/>
                    </a:lnL>
                    <a:lnR cap="flat">
                      <a:noFill/>
                    </a:lnR>
                    <a:lnT>
                      <a:noFill/>
                    </a:lnT>
                    <a:lnB>
                      <a:noFill/>
                    </a:lnB>
                    <a:lnTlToBr>
                      <a:noFill/>
                    </a:lnTlToBr>
                    <a:lnBlToTr>
                      <a:noFill/>
                    </a:lnBlToTr>
                    <a:noFill/>
                  </a:tcPr>
                </a:tc>
              </a:tr>
              <a:tr h="717550">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900" b="0" i="0" u="none" strike="noStrike" cap="none" normalizeH="0" baseline="0" dirty="0" smtClean="0">
                          <a:ln>
                            <a:noFill/>
                          </a:ln>
                          <a:solidFill>
                            <a:schemeClr val="tx1"/>
                          </a:solidFill>
                          <a:effectLst/>
                          <a:latin typeface="Comic Sans MS" panose="030F0702030302020204" pitchFamily="66" charset="0"/>
                          <a:ea typeface="ＭＳ Ｐゴシック" panose="020B0600070205080204" pitchFamily="34" charset="-128"/>
                        </a:rPr>
                        <a:t>Entity Instance</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endParaRPr kumimoji="0" lang="en-US" altLang="en-US" sz="19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9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rPr>
                        <a:t>Row</a:t>
                      </a:r>
                    </a:p>
                  </a:txBody>
                  <a:tcPr horzOverflow="overflow">
                    <a:lnL>
                      <a:noFill/>
                    </a:lnL>
                    <a:lnR cap="flat">
                      <a:noFill/>
                    </a:lnR>
                    <a:lnT>
                      <a:noFill/>
                    </a:lnT>
                    <a:lnB>
                      <a:noFill/>
                    </a:lnB>
                    <a:lnTlToBr>
                      <a:noFill/>
                    </a:lnTlToBr>
                    <a:lnBlToTr>
                      <a:noFill/>
                    </a:lnBlToTr>
                    <a:noFill/>
                  </a:tcPr>
                </a:tc>
              </a:tr>
              <a:tr h="701675">
                <a:tc gridSpan="3">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900" b="0" i="0" u="none" strike="noStrike" cap="none" normalizeH="0" baseline="0" dirty="0" smtClean="0">
                          <a:ln>
                            <a:noFill/>
                          </a:ln>
                          <a:solidFill>
                            <a:schemeClr val="tx1"/>
                          </a:solidFill>
                          <a:effectLst/>
                          <a:latin typeface="Comic Sans MS" panose="030F0702030302020204" pitchFamily="66" charset="0"/>
                          <a:ea typeface="ＭＳ Ｐゴシック" panose="020B0600070205080204" pitchFamily="34" charset="-128"/>
                        </a:rPr>
                        <a:t>Relationships between entities preserved in relationships between tables.	</a:t>
                      </a:r>
                    </a:p>
                  </a:txBody>
                  <a:tcPr horzOverflow="overflow">
                    <a:lnL cap="flat">
                      <a:noFill/>
                    </a:lnL>
                    <a:lnR cap="flat">
                      <a:noFill/>
                    </a:lnR>
                    <a:ln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22573" name="AutoShape 45"/>
          <p:cNvSpPr>
            <a:spLocks noChangeArrowheads="1"/>
          </p:cNvSpPr>
          <p:nvPr/>
        </p:nvSpPr>
        <p:spPr bwMode="auto">
          <a:xfrm>
            <a:off x="6629400" y="1389162"/>
            <a:ext cx="381000" cy="733663"/>
          </a:xfrm>
          <a:prstGeom prst="rightArrow">
            <a:avLst>
              <a:gd name="adj1" fmla="val 50000"/>
              <a:gd name="adj2" fmla="val 62500"/>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74" name="AutoShape 46"/>
          <p:cNvSpPr>
            <a:spLocks noChangeArrowheads="1"/>
          </p:cNvSpPr>
          <p:nvPr/>
        </p:nvSpPr>
        <p:spPr bwMode="auto">
          <a:xfrm>
            <a:off x="6629400" y="2034483"/>
            <a:ext cx="381000" cy="733663"/>
          </a:xfrm>
          <a:prstGeom prst="rightArrow">
            <a:avLst>
              <a:gd name="adj1" fmla="val 50000"/>
              <a:gd name="adj2" fmla="val 62500"/>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97" name="AutoShape 69"/>
          <p:cNvSpPr>
            <a:spLocks noChangeArrowheads="1"/>
          </p:cNvSpPr>
          <p:nvPr/>
        </p:nvSpPr>
        <p:spPr bwMode="auto">
          <a:xfrm>
            <a:off x="6627395" y="2706115"/>
            <a:ext cx="381000" cy="733663"/>
          </a:xfrm>
          <a:prstGeom prst="rightArrow">
            <a:avLst>
              <a:gd name="adj1" fmla="val 50000"/>
              <a:gd name="adj2" fmla="val 62500"/>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608" name="Rectangle 80"/>
          <p:cNvSpPr>
            <a:spLocks noChangeArrowheads="1"/>
          </p:cNvSpPr>
          <p:nvPr/>
        </p:nvSpPr>
        <p:spPr bwMode="auto">
          <a:xfrm>
            <a:off x="2589212" y="4302923"/>
            <a:ext cx="6629400"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en-US" sz="2000" dirty="0">
                <a:latin typeface="Comic Sans MS" panose="030F0702030302020204" pitchFamily="66" charset="0"/>
              </a:rPr>
              <a:t>If you are interested in learning more formal design methods look up “normalization” and/or “third normal form”. </a:t>
            </a:r>
          </a:p>
        </p:txBody>
      </p:sp>
    </p:spTree>
    <p:extLst>
      <p:ext uri="{BB962C8B-B14F-4D97-AF65-F5344CB8AC3E}">
        <p14:creationId xmlns:p14="http://schemas.microsoft.com/office/powerpoint/2010/main" val="1155204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Our data</a:t>
            </a:r>
          </a:p>
        </p:txBody>
      </p:sp>
      <p:graphicFrame>
        <p:nvGraphicFramePr>
          <p:cNvPr id="23807" name="Group 255"/>
          <p:cNvGraphicFramePr>
            <a:graphicFrameLocks noGrp="1"/>
          </p:cNvGraphicFramePr>
          <p:nvPr>
            <p:extLst>
              <p:ext uri="{D42A27DB-BD31-4B8C-83A1-F6EECF244321}">
                <p14:modId xmlns:p14="http://schemas.microsoft.com/office/powerpoint/2010/main" val="566825036"/>
              </p:ext>
            </p:extLst>
          </p:nvPr>
        </p:nvGraphicFramePr>
        <p:xfrm>
          <a:off x="1690468" y="392723"/>
          <a:ext cx="8839200" cy="4495800"/>
        </p:xfrm>
        <a:graphic>
          <a:graphicData uri="http://schemas.openxmlformats.org/drawingml/2006/table">
            <a:tbl>
              <a:tblPr/>
              <a:tblGrid>
                <a:gridCol w="1881188"/>
                <a:gridCol w="862012"/>
                <a:gridCol w="685800"/>
                <a:gridCol w="914400"/>
                <a:gridCol w="990600"/>
                <a:gridCol w="838200"/>
                <a:gridCol w="914400"/>
                <a:gridCol w="762000"/>
                <a:gridCol w="990600"/>
              </a:tblGrid>
              <a:tr h="430213">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100" b="1" i="0" u="none" strike="noStrike" cap="none" normalizeH="0" baseline="0" dirty="0" err="1" smtClean="0">
                          <a:ln>
                            <a:noFill/>
                          </a:ln>
                          <a:solidFill>
                            <a:srgbClr val="000000"/>
                          </a:solidFill>
                          <a:effectLst/>
                          <a:latin typeface="Comic Sans MS" panose="030F0702030302020204" pitchFamily="66" charset="0"/>
                          <a:ea typeface="ＭＳ Ｐゴシック" panose="020B0600070205080204" pitchFamily="34" charset="-128"/>
                        </a:rPr>
                        <a:t>Ensembl</a:t>
                      </a:r>
                      <a:r>
                        <a:rPr kumimoji="0" lang="en-US" altLang="en-US" sz="1100" b="1" i="0" u="none" strike="noStrike" cap="none" normalizeH="0" baseline="0" dirty="0" smtClean="0">
                          <a:ln>
                            <a:noFill/>
                          </a:ln>
                          <a:solidFill>
                            <a:srgbClr val="000000"/>
                          </a:solidFill>
                          <a:effectLst/>
                          <a:latin typeface="Comic Sans MS" panose="030F0702030302020204" pitchFamily="66" charset="0"/>
                          <a:ea typeface="ＭＳ Ｐゴシック" panose="020B0600070205080204" pitchFamily="34" charset="-128"/>
                        </a:rPr>
                        <a:t> Gene ID</a:t>
                      </a:r>
                      <a:endParaRPr kumimoji="0" lang="en-US" altLang="en-US" sz="1100" b="1" i="0" u="none" strike="noStrike" cap="none" normalizeH="0" baseline="0" dirty="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100" b="1"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Symbol / Name</a:t>
                      </a:r>
                      <a:endParaRPr kumimoji="0" lang="en-US" altLang="en-US" sz="1100" b="1"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100" b="1" i="0" u="none" strike="noStrike" cap="none" normalizeH="0" baseline="0" dirty="0" smtClean="0">
                          <a:ln>
                            <a:noFill/>
                          </a:ln>
                          <a:solidFill>
                            <a:srgbClr val="000000"/>
                          </a:solidFill>
                          <a:effectLst/>
                          <a:latin typeface="Comic Sans MS" panose="030F0702030302020204" pitchFamily="66" charset="0"/>
                          <a:ea typeface="ＭＳ Ｐゴシック" panose="020B0600070205080204" pitchFamily="34" charset="-128"/>
                        </a:rPr>
                        <a:t>Chromosome</a:t>
                      </a:r>
                      <a:endParaRPr kumimoji="0" lang="en-US" altLang="en-US" sz="1100" b="1" i="0" u="none" strike="noStrike" cap="none" normalizeH="0" baseline="0" dirty="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100" b="1"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Start Position (bp)</a:t>
                      </a:r>
                      <a:endParaRPr kumimoji="0" lang="en-US" altLang="en-US" sz="1100" b="1"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100" b="1"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End Position (bp)</a:t>
                      </a:r>
                      <a:endParaRPr kumimoji="0" lang="en-US" altLang="en-US" sz="1100" b="1"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100" b="1"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LocusLink ID</a:t>
                      </a:r>
                      <a:endParaRPr kumimoji="0" lang="en-US" altLang="en-US" sz="1100" b="1"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100" b="1"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Taxonomy ID</a:t>
                      </a:r>
                      <a:endParaRPr kumimoji="0" lang="en-US" altLang="en-US" sz="1100" b="1"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100" b="1"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Common Name</a:t>
                      </a:r>
                      <a:endParaRPr kumimoji="0" lang="en-US" altLang="en-US" sz="1100" b="1"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100" b="1"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Species</a:t>
                      </a:r>
                      <a:endParaRPr kumimoji="0" lang="en-US" altLang="en-US" sz="1100" b="1"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ENSG00000186891.3</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TNFRSF18</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1044947</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1048147</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8784</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ENSG00000078808.4</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CAB45</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1058370</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1073469</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51150</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ENSG00000176022.1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B3GALT6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1073703</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1076476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126792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ENSG00000160087.5</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UBE2J2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1095352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1115292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118424</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ENSG00000162572.4</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SCNN1D</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1123634</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1133467</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6339</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ENSG00000162576.4</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MGC3047</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1194130</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1199973</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84308</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ENSG00000175756.3</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AKIP</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1215168</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1216641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54998</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ENSG00000131586.2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MRPL20</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1288703</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1294063</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55052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ENSG00000179403.2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WARP</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1322311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1327547</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64856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ENSG00000160072.5</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ATAD3B</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1358611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1396091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83858</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ENSG00000008128.5</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CDC2L2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1582617</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1604060</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985</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ENSG00000169911.4</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SLC35E2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1611978</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1625728</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9906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ENSG00000008130.3</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FLJ13052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1630975</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1659805</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65220</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ENSG00000078369.3</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GNB1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1665027</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1770792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2782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9606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human</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Homo sapiens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ENSMUSG00000041954.1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TNFRSF18</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4</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154139702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154142251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21936</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10090</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mouse</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Mus musculus</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ENSMUSG00000023286.1</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UBE2J2</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4</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154057210</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1540722964</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140499</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10090</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smtClean="0">
                          <a:ln>
                            <a:noFill/>
                          </a:ln>
                          <a:solidFill>
                            <a:srgbClr val="000000"/>
                          </a:solidFill>
                          <a:effectLst/>
                          <a:latin typeface="Comic Sans MS" panose="030F0702030302020204" pitchFamily="66" charset="0"/>
                          <a:ea typeface="ＭＳ Ｐゴシック" panose="020B0600070205080204" pitchFamily="34" charset="-128"/>
                        </a:rPr>
                        <a:t>mouse</a:t>
                      </a:r>
                      <a:endParaRPr kumimoji="0" lang="en-US" altLang="en-US" sz="1000" b="0" i="0" u="none" strike="noStrike" cap="none" normalizeH="0" baseline="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1pPr>
                      <a:lvl2pPr>
                        <a:spcBef>
                          <a:spcPct val="20000"/>
                        </a:spcBef>
                        <a:buClr>
                          <a:schemeClr val="accent1"/>
                        </a:buClr>
                        <a:buSzPct val="70000"/>
                        <a:defRPr sz="2500">
                          <a:solidFill>
                            <a:schemeClr val="tx1"/>
                          </a:solidFill>
                          <a:latin typeface="Comic Sans MS" panose="030F0702030302020204" pitchFamily="66" charset="0"/>
                          <a:ea typeface="ＭＳ Ｐゴシック" panose="020B0600070205080204" pitchFamily="34" charset="-128"/>
                        </a:defRPr>
                      </a:lvl2pPr>
                      <a:lvl3pPr>
                        <a:spcBef>
                          <a:spcPct val="20000"/>
                        </a:spcBef>
                        <a:buClr>
                          <a:schemeClr val="tx1"/>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3pPr>
                      <a:lvl4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4pPr>
                      <a:lvl5pPr>
                        <a:spcBef>
                          <a:spcPct val="20000"/>
                        </a:spcBef>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5pPr>
                      <a:lvl6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6pPr>
                      <a:lvl7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7pPr>
                      <a:lvl8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8pPr>
                      <a:lvl9pPr fontAlgn="base">
                        <a:spcBef>
                          <a:spcPct val="20000"/>
                        </a:spcBef>
                        <a:spcAft>
                          <a:spcPct val="0"/>
                        </a:spcAft>
                        <a:buClr>
                          <a:schemeClr val="accent2"/>
                        </a:buClr>
                        <a:buFont typeface="Times" panose="02020603050405020304" pitchFamily="18" charset="0"/>
                        <a:defRPr sz="2500">
                          <a:solidFill>
                            <a:schemeClr val="tx1"/>
                          </a:solidFill>
                          <a:latin typeface="Comic Sans MS" panose="030F0702030302020204" pitchFamily="66"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Times" panose="02020603050405020304" pitchFamily="18" charset="0"/>
                        <a:buNone/>
                        <a:tabLst/>
                      </a:pPr>
                      <a:r>
                        <a:rPr kumimoji="0" lang="en-US" altLang="en-US" sz="1000" b="0" i="0" u="none" strike="noStrike" cap="none" normalizeH="0" baseline="0" dirty="0" smtClean="0">
                          <a:ln>
                            <a:noFill/>
                          </a:ln>
                          <a:solidFill>
                            <a:srgbClr val="000000"/>
                          </a:solidFill>
                          <a:effectLst/>
                          <a:latin typeface="Comic Sans MS" panose="030F0702030302020204" pitchFamily="66" charset="0"/>
                          <a:ea typeface="ＭＳ Ｐゴシック" panose="020B0600070205080204" pitchFamily="34" charset="-128"/>
                        </a:rPr>
                        <a:t>Mus </a:t>
                      </a:r>
                      <a:r>
                        <a:rPr kumimoji="0" lang="en-US" altLang="en-US" sz="1000" b="0" i="0" u="none" strike="noStrike" cap="none" normalizeH="0" baseline="0" dirty="0" err="1" smtClean="0">
                          <a:ln>
                            <a:noFill/>
                          </a:ln>
                          <a:solidFill>
                            <a:srgbClr val="000000"/>
                          </a:solidFill>
                          <a:effectLst/>
                          <a:latin typeface="Comic Sans MS" panose="030F0702030302020204" pitchFamily="66" charset="0"/>
                          <a:ea typeface="ＭＳ Ｐゴシック" panose="020B0600070205080204" pitchFamily="34" charset="-128"/>
                        </a:rPr>
                        <a:t>musculus</a:t>
                      </a:r>
                      <a:endParaRPr kumimoji="0" lang="en-US" altLang="en-US" sz="1000" b="0" i="0" u="none" strike="noStrike" cap="none" normalizeH="0" baseline="0" dirty="0" smtClean="0">
                        <a:ln>
                          <a:noFill/>
                        </a:ln>
                        <a:solidFill>
                          <a:schemeClr val="tx1"/>
                        </a:solidFill>
                        <a:effectLst/>
                        <a:latin typeface="Comic Sans MS" panose="030F0702030302020204" pitchFamily="66"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804" name="Rectangle 252"/>
          <p:cNvSpPr>
            <a:spLocks noChangeArrowheads="1"/>
          </p:cNvSpPr>
          <p:nvPr/>
        </p:nvSpPr>
        <p:spPr bwMode="auto">
          <a:xfrm>
            <a:off x="3637547" y="5023949"/>
            <a:ext cx="7239000" cy="835025"/>
          </a:xfrm>
          <a:prstGeom prst="rect">
            <a:avLst/>
          </a:prstGeom>
          <a:solidFill>
            <a:schemeClr val="bg1"/>
          </a:solidFill>
          <a:ln w="9525">
            <a:solidFill>
              <a:schemeClr val="tx1"/>
            </a:solidFill>
            <a:miter lim="800000"/>
            <a:headEnd/>
            <a:tailEnd/>
          </a:ln>
        </p:spPr>
        <p:txBody>
          <a:bodyPr>
            <a:spAutoFit/>
          </a:bodyPr>
          <a:lstStyle/>
          <a:p>
            <a:r>
              <a:rPr lang="en-US" altLang="en-US" sz="1600">
                <a:solidFill>
                  <a:schemeClr val="accent2"/>
                </a:solidFill>
                <a:latin typeface="Comic Sans MS" panose="030F0702030302020204" pitchFamily="66" charset="0"/>
              </a:rPr>
              <a:t>What entities or “objects” are defined here?</a:t>
            </a:r>
          </a:p>
          <a:p>
            <a:r>
              <a:rPr lang="en-US" altLang="en-US" sz="1600">
                <a:solidFill>
                  <a:schemeClr val="accent2"/>
                </a:solidFill>
                <a:latin typeface="Comic Sans MS" panose="030F0702030302020204" pitchFamily="66" charset="0"/>
              </a:rPr>
              <a:t>Is there any redundant data?</a:t>
            </a:r>
          </a:p>
          <a:p>
            <a:r>
              <a:rPr lang="en-US" altLang="en-US" sz="1600">
                <a:solidFill>
                  <a:schemeClr val="accent2"/>
                </a:solidFill>
                <a:latin typeface="Comic Sans MS" panose="030F0702030302020204" pitchFamily="66" charset="0"/>
              </a:rPr>
              <a:t>What happens if we want to add another species attribute (e.g. genus)?</a:t>
            </a:r>
            <a:endParaRPr lang="en-US" altLang="en-US" sz="1600">
              <a:latin typeface="Comic Sans MS" panose="030F0702030302020204" pitchFamily="66" charset="0"/>
            </a:endParaRPr>
          </a:p>
        </p:txBody>
      </p:sp>
    </p:spTree>
    <p:extLst>
      <p:ext uri="{BB962C8B-B14F-4D97-AF65-F5344CB8AC3E}">
        <p14:creationId xmlns:p14="http://schemas.microsoft.com/office/powerpoint/2010/main" val="2376394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209800" y="228600"/>
            <a:ext cx="7772400" cy="838200"/>
          </a:xfrm>
        </p:spPr>
        <p:txBody>
          <a:bodyPr/>
          <a:lstStyle/>
          <a:p>
            <a:r>
              <a:rPr lang="en-US" altLang="en-US"/>
              <a:t>DATA MANAGEMENT</a:t>
            </a:r>
          </a:p>
        </p:txBody>
      </p:sp>
      <p:sp>
        <p:nvSpPr>
          <p:cNvPr id="163843" name="Rectangle 3"/>
          <p:cNvSpPr>
            <a:spLocks noGrp="1" noChangeArrowheads="1"/>
          </p:cNvSpPr>
          <p:nvPr>
            <p:ph type="body" idx="1"/>
          </p:nvPr>
        </p:nvSpPr>
        <p:spPr>
          <a:xfrm>
            <a:off x="774896" y="1205132"/>
            <a:ext cx="8001000" cy="5257800"/>
          </a:xfrm>
        </p:spPr>
        <p:txBody>
          <a:bodyPr>
            <a:normAutofit fontScale="92500" lnSpcReduction="10000"/>
          </a:bodyPr>
          <a:lstStyle/>
          <a:p>
            <a:r>
              <a:rPr lang="en-US" altLang="en-US" sz="1900" dirty="0"/>
              <a:t> SHOW DATABASES;					</a:t>
            </a:r>
          </a:p>
          <a:p>
            <a:r>
              <a:rPr lang="en-US" altLang="en-US" sz="1900" dirty="0"/>
              <a:t> USE  </a:t>
            </a:r>
            <a:r>
              <a:rPr lang="en-US" altLang="en-US" sz="1900" dirty="0" err="1"/>
              <a:t>databaseName</a:t>
            </a:r>
            <a:r>
              <a:rPr lang="en-US" altLang="en-US" sz="1900" dirty="0"/>
              <a:t>;	</a:t>
            </a:r>
          </a:p>
          <a:p>
            <a:r>
              <a:rPr lang="en-US" altLang="en-US" sz="1900" dirty="0"/>
              <a:t> SHOW TABLES;	</a:t>
            </a:r>
          </a:p>
          <a:p>
            <a:r>
              <a:rPr lang="en-US" altLang="en-US" sz="1900" dirty="0"/>
              <a:t> DESCRIBE table;</a:t>
            </a:r>
          </a:p>
          <a:p>
            <a:r>
              <a:rPr lang="en-US" altLang="en-US" sz="1900" dirty="0"/>
              <a:t>SELECT * FROM table;	</a:t>
            </a:r>
          </a:p>
          <a:p>
            <a:r>
              <a:rPr lang="en-US" altLang="en-US" sz="1900" dirty="0"/>
              <a:t> SELECT * FROM table \G	</a:t>
            </a:r>
          </a:p>
          <a:p>
            <a:r>
              <a:rPr lang="en-US" altLang="en-US" sz="1900" dirty="0"/>
              <a:t> CREATE DATABASE </a:t>
            </a:r>
            <a:r>
              <a:rPr lang="en-US" altLang="en-US" sz="1900" dirty="0" err="1"/>
              <a:t>databaseName</a:t>
            </a:r>
            <a:r>
              <a:rPr lang="en-US" altLang="en-US" sz="1900" dirty="0"/>
              <a:t>;	</a:t>
            </a:r>
          </a:p>
          <a:p>
            <a:r>
              <a:rPr lang="en-US" altLang="en-US" sz="1900" dirty="0"/>
              <a:t> DROP DATABASE </a:t>
            </a:r>
            <a:r>
              <a:rPr lang="en-US" altLang="en-US" sz="1900" dirty="0" err="1"/>
              <a:t>databaseName</a:t>
            </a:r>
            <a:r>
              <a:rPr lang="en-US" altLang="en-US" sz="1900" dirty="0"/>
              <a:t>;	</a:t>
            </a:r>
          </a:p>
          <a:p>
            <a:r>
              <a:rPr lang="en-US" altLang="en-US" sz="1900" dirty="0"/>
              <a:t> CREATE TABLE </a:t>
            </a:r>
            <a:r>
              <a:rPr lang="en-US" altLang="en-US" sz="1900" dirty="0" err="1"/>
              <a:t>tableName</a:t>
            </a:r>
            <a:r>
              <a:rPr lang="en-US" altLang="en-US" sz="1900" dirty="0"/>
              <a:t>(name1 type1, name2 type2, ...); 	</a:t>
            </a:r>
          </a:p>
          <a:p>
            <a:r>
              <a:rPr lang="en-US" altLang="en-US" sz="1900" dirty="0"/>
              <a:t> DROP TABLE </a:t>
            </a:r>
            <a:r>
              <a:rPr lang="en-US" altLang="en-US" sz="1900" dirty="0" err="1"/>
              <a:t>tableName</a:t>
            </a:r>
            <a:r>
              <a:rPr lang="en-US" altLang="en-US" sz="1900" dirty="0"/>
              <a:t>;</a:t>
            </a:r>
          </a:p>
          <a:p>
            <a:r>
              <a:rPr lang="en-US" altLang="en-US" sz="1900" dirty="0"/>
              <a:t> INSERT INTO TABLE VALUES( value1, value2, ...);	</a:t>
            </a:r>
          </a:p>
          <a:p>
            <a:r>
              <a:rPr lang="en-US" altLang="en-US" sz="1900" dirty="0"/>
              <a:t> SELECT field1, field2, ... FROM  </a:t>
            </a:r>
            <a:r>
              <a:rPr lang="en-US" altLang="en-US" sz="1900" dirty="0" err="1"/>
              <a:t>tableName</a:t>
            </a:r>
            <a:r>
              <a:rPr lang="en-US" altLang="en-US" sz="1900" dirty="0"/>
              <a:t>;	</a:t>
            </a:r>
          </a:p>
          <a:p>
            <a:r>
              <a:rPr lang="en-US" altLang="en-US" sz="1900" dirty="0"/>
              <a:t> SELECT * INTO OUTFILE 'C:/</a:t>
            </a:r>
            <a:r>
              <a:rPr lang="en-US" altLang="en-US" sz="1900" dirty="0" err="1"/>
              <a:t>tmp</a:t>
            </a:r>
            <a:r>
              <a:rPr lang="en-US" altLang="en-US" sz="1900" dirty="0"/>
              <a:t>/skr.txt' FROM </a:t>
            </a:r>
            <a:r>
              <a:rPr lang="en-US" altLang="en-US" sz="1900" dirty="0" err="1"/>
              <a:t>skr</a:t>
            </a:r>
            <a:r>
              <a:rPr lang="en-US" altLang="en-US" sz="1900" dirty="0"/>
              <a:t>; 	</a:t>
            </a:r>
          </a:p>
          <a:p>
            <a:r>
              <a:rPr lang="en-US" altLang="en-US" sz="1900" dirty="0"/>
              <a:t> LOAD DATA INFILE /path/file.txt INTO  TABLE </a:t>
            </a:r>
            <a:r>
              <a:rPr lang="en-US" altLang="en-US" sz="1900" dirty="0" err="1"/>
              <a:t>skr</a:t>
            </a:r>
            <a:r>
              <a:rPr lang="en-US" altLang="en-US" sz="1900" dirty="0"/>
              <a:t>;</a:t>
            </a:r>
          </a:p>
        </p:txBody>
      </p:sp>
    </p:spTree>
    <p:extLst>
      <p:ext uri="{BB962C8B-B14F-4D97-AF65-F5344CB8AC3E}">
        <p14:creationId xmlns:p14="http://schemas.microsoft.com/office/powerpoint/2010/main" val="954118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checkerboard(across)">
                                      <p:cBhvr>
                                        <p:cTn id="7" dur="500"/>
                                        <p:tgtEl>
                                          <p:spTgt spid="163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63843">
                                            <p:txEl>
                                              <p:pRg st="0" end="0"/>
                                            </p:txEl>
                                          </p:spTgt>
                                        </p:tgtEl>
                                        <p:attrNameLst>
                                          <p:attrName>style.visibility</p:attrName>
                                        </p:attrNameLst>
                                      </p:cBhvr>
                                      <p:to>
                                        <p:strVal val="visible"/>
                                      </p:to>
                                    </p:set>
                                    <p:anim calcmode="lin" valueType="num">
                                      <p:cBhvr>
                                        <p:cTn id="12" dur="1000" fill="hold"/>
                                        <p:tgtEl>
                                          <p:spTgt spid="16384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16384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1638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6384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163843">
                                            <p:txEl>
                                              <p:pRg st="1" end="1"/>
                                            </p:txEl>
                                          </p:spTgt>
                                        </p:tgtEl>
                                        <p:attrNameLst>
                                          <p:attrName>style.visibility</p:attrName>
                                        </p:attrNameLst>
                                      </p:cBhvr>
                                      <p:to>
                                        <p:strVal val="visible"/>
                                      </p:to>
                                    </p:set>
                                    <p:anim calcmode="lin" valueType="num">
                                      <p:cBhvr>
                                        <p:cTn id="20" dur="1000" fill="hold"/>
                                        <p:tgtEl>
                                          <p:spTgt spid="16384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16384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16384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6384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63843">
                                            <p:txEl>
                                              <p:pRg st="2" end="2"/>
                                            </p:txEl>
                                          </p:spTgt>
                                        </p:tgtEl>
                                        <p:attrNameLst>
                                          <p:attrName>style.visibility</p:attrName>
                                        </p:attrNameLst>
                                      </p:cBhvr>
                                      <p:to>
                                        <p:strVal val="visible"/>
                                      </p:to>
                                    </p:set>
                                    <p:anim calcmode="lin" valueType="num">
                                      <p:cBhvr>
                                        <p:cTn id="28" dur="1000" fill="hold"/>
                                        <p:tgtEl>
                                          <p:spTgt spid="16384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16384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1638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6384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163843">
                                            <p:txEl>
                                              <p:pRg st="3" end="3"/>
                                            </p:txEl>
                                          </p:spTgt>
                                        </p:tgtEl>
                                        <p:attrNameLst>
                                          <p:attrName>style.visibility</p:attrName>
                                        </p:attrNameLst>
                                      </p:cBhvr>
                                      <p:to>
                                        <p:strVal val="visible"/>
                                      </p:to>
                                    </p:set>
                                    <p:anim calcmode="lin" valueType="num">
                                      <p:cBhvr>
                                        <p:cTn id="36" dur="1000" fill="hold"/>
                                        <p:tgtEl>
                                          <p:spTgt spid="16384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16384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16384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6384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5" presetClass="entr" presetSubtype="0" fill="hold" grpId="0" nodeType="clickEffect">
                                  <p:stCondLst>
                                    <p:cond delay="0"/>
                                  </p:stCondLst>
                                  <p:childTnLst>
                                    <p:set>
                                      <p:cBhvr>
                                        <p:cTn id="43" dur="1" fill="hold">
                                          <p:stCondLst>
                                            <p:cond delay="0"/>
                                          </p:stCondLst>
                                        </p:cTn>
                                        <p:tgtEl>
                                          <p:spTgt spid="163843">
                                            <p:txEl>
                                              <p:pRg st="4" end="4"/>
                                            </p:txEl>
                                          </p:spTgt>
                                        </p:tgtEl>
                                        <p:attrNameLst>
                                          <p:attrName>style.visibility</p:attrName>
                                        </p:attrNameLst>
                                      </p:cBhvr>
                                      <p:to>
                                        <p:strVal val="visible"/>
                                      </p:to>
                                    </p:set>
                                    <p:anim calcmode="lin" valueType="num">
                                      <p:cBhvr>
                                        <p:cTn id="44" dur="1000" fill="hold"/>
                                        <p:tgtEl>
                                          <p:spTgt spid="16384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16384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1638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16384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5" presetClass="entr" presetSubtype="0" fill="hold" grpId="0" nodeType="clickEffect">
                                  <p:stCondLst>
                                    <p:cond delay="0"/>
                                  </p:stCondLst>
                                  <p:childTnLst>
                                    <p:set>
                                      <p:cBhvr>
                                        <p:cTn id="51" dur="1" fill="hold">
                                          <p:stCondLst>
                                            <p:cond delay="0"/>
                                          </p:stCondLst>
                                        </p:cTn>
                                        <p:tgtEl>
                                          <p:spTgt spid="163843">
                                            <p:txEl>
                                              <p:pRg st="5" end="5"/>
                                            </p:txEl>
                                          </p:spTgt>
                                        </p:tgtEl>
                                        <p:attrNameLst>
                                          <p:attrName>style.visibility</p:attrName>
                                        </p:attrNameLst>
                                      </p:cBhvr>
                                      <p:to>
                                        <p:strVal val="visible"/>
                                      </p:to>
                                    </p:set>
                                    <p:anim calcmode="lin" valueType="num">
                                      <p:cBhvr>
                                        <p:cTn id="52" dur="1000" fill="hold"/>
                                        <p:tgtEl>
                                          <p:spTgt spid="16384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16384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16384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16384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163843">
                                            <p:txEl>
                                              <p:pRg st="6" end="6"/>
                                            </p:txEl>
                                          </p:spTgt>
                                        </p:tgtEl>
                                        <p:attrNameLst>
                                          <p:attrName>style.visibility</p:attrName>
                                        </p:attrNameLst>
                                      </p:cBhvr>
                                      <p:to>
                                        <p:strVal val="visible"/>
                                      </p:to>
                                    </p:set>
                                    <p:anim calcmode="lin" valueType="num">
                                      <p:cBhvr>
                                        <p:cTn id="60" dur="1000" fill="hold"/>
                                        <p:tgtEl>
                                          <p:spTgt spid="163843">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163843">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16384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16384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5" presetClass="entr" presetSubtype="0" fill="hold" grpId="0" nodeType="clickEffect">
                                  <p:stCondLst>
                                    <p:cond delay="0"/>
                                  </p:stCondLst>
                                  <p:childTnLst>
                                    <p:set>
                                      <p:cBhvr>
                                        <p:cTn id="67" dur="1" fill="hold">
                                          <p:stCondLst>
                                            <p:cond delay="0"/>
                                          </p:stCondLst>
                                        </p:cTn>
                                        <p:tgtEl>
                                          <p:spTgt spid="163843">
                                            <p:txEl>
                                              <p:pRg st="7" end="7"/>
                                            </p:txEl>
                                          </p:spTgt>
                                        </p:tgtEl>
                                        <p:attrNameLst>
                                          <p:attrName>style.visibility</p:attrName>
                                        </p:attrNameLst>
                                      </p:cBhvr>
                                      <p:to>
                                        <p:strVal val="visible"/>
                                      </p:to>
                                    </p:set>
                                    <p:anim calcmode="lin" valueType="num">
                                      <p:cBhvr>
                                        <p:cTn id="68" dur="1000" fill="hold"/>
                                        <p:tgtEl>
                                          <p:spTgt spid="163843">
                                            <p:txEl>
                                              <p:pRg st="7" end="7"/>
                                            </p:txEl>
                                          </p:spTgt>
                                        </p:tgtEl>
                                        <p:attrNameLst>
                                          <p:attrName>ppt_w</p:attrName>
                                        </p:attrNameLst>
                                      </p:cBhvr>
                                      <p:tavLst>
                                        <p:tav tm="0">
                                          <p:val>
                                            <p:fltVal val="0"/>
                                          </p:val>
                                        </p:tav>
                                        <p:tav tm="100000">
                                          <p:val>
                                            <p:strVal val="#ppt_w"/>
                                          </p:val>
                                        </p:tav>
                                      </p:tavLst>
                                    </p:anim>
                                    <p:anim calcmode="lin" valueType="num">
                                      <p:cBhvr>
                                        <p:cTn id="69" dur="1000" fill="hold"/>
                                        <p:tgtEl>
                                          <p:spTgt spid="163843">
                                            <p:txEl>
                                              <p:pRg st="7" end="7"/>
                                            </p:txEl>
                                          </p:spTgt>
                                        </p:tgtEl>
                                        <p:attrNameLst>
                                          <p:attrName>ppt_h</p:attrName>
                                        </p:attrNameLst>
                                      </p:cBhvr>
                                      <p:tavLst>
                                        <p:tav tm="0">
                                          <p:val>
                                            <p:fltVal val="0"/>
                                          </p:val>
                                        </p:tav>
                                        <p:tav tm="100000">
                                          <p:val>
                                            <p:strVal val="#ppt_h"/>
                                          </p:val>
                                        </p:tav>
                                      </p:tavLst>
                                    </p:anim>
                                    <p:anim calcmode="lin" valueType="num">
                                      <p:cBhvr>
                                        <p:cTn id="70" dur="1000" fill="hold"/>
                                        <p:tgtEl>
                                          <p:spTgt spid="163843">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163843">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5" presetClass="entr" presetSubtype="0" fill="hold" grpId="0" nodeType="clickEffect">
                                  <p:stCondLst>
                                    <p:cond delay="0"/>
                                  </p:stCondLst>
                                  <p:childTnLst>
                                    <p:set>
                                      <p:cBhvr>
                                        <p:cTn id="75" dur="1" fill="hold">
                                          <p:stCondLst>
                                            <p:cond delay="0"/>
                                          </p:stCondLst>
                                        </p:cTn>
                                        <p:tgtEl>
                                          <p:spTgt spid="163843">
                                            <p:txEl>
                                              <p:pRg st="8" end="8"/>
                                            </p:txEl>
                                          </p:spTgt>
                                        </p:tgtEl>
                                        <p:attrNameLst>
                                          <p:attrName>style.visibility</p:attrName>
                                        </p:attrNameLst>
                                      </p:cBhvr>
                                      <p:to>
                                        <p:strVal val="visible"/>
                                      </p:to>
                                    </p:set>
                                    <p:anim calcmode="lin" valueType="num">
                                      <p:cBhvr>
                                        <p:cTn id="76" dur="1000" fill="hold"/>
                                        <p:tgtEl>
                                          <p:spTgt spid="163843">
                                            <p:txEl>
                                              <p:pRg st="8" end="8"/>
                                            </p:txEl>
                                          </p:spTgt>
                                        </p:tgtEl>
                                        <p:attrNameLst>
                                          <p:attrName>ppt_w</p:attrName>
                                        </p:attrNameLst>
                                      </p:cBhvr>
                                      <p:tavLst>
                                        <p:tav tm="0">
                                          <p:val>
                                            <p:fltVal val="0"/>
                                          </p:val>
                                        </p:tav>
                                        <p:tav tm="100000">
                                          <p:val>
                                            <p:strVal val="#ppt_w"/>
                                          </p:val>
                                        </p:tav>
                                      </p:tavLst>
                                    </p:anim>
                                    <p:anim calcmode="lin" valueType="num">
                                      <p:cBhvr>
                                        <p:cTn id="77" dur="1000" fill="hold"/>
                                        <p:tgtEl>
                                          <p:spTgt spid="163843">
                                            <p:txEl>
                                              <p:pRg st="8" end="8"/>
                                            </p:txEl>
                                          </p:spTgt>
                                        </p:tgtEl>
                                        <p:attrNameLst>
                                          <p:attrName>ppt_h</p:attrName>
                                        </p:attrNameLst>
                                      </p:cBhvr>
                                      <p:tavLst>
                                        <p:tav tm="0">
                                          <p:val>
                                            <p:fltVal val="0"/>
                                          </p:val>
                                        </p:tav>
                                        <p:tav tm="100000">
                                          <p:val>
                                            <p:strVal val="#ppt_h"/>
                                          </p:val>
                                        </p:tav>
                                      </p:tavLst>
                                    </p:anim>
                                    <p:anim calcmode="lin" valueType="num">
                                      <p:cBhvr>
                                        <p:cTn id="78" dur="1000" fill="hold"/>
                                        <p:tgtEl>
                                          <p:spTgt spid="163843">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163843">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5" presetClass="entr" presetSubtype="0" fill="hold" grpId="0" nodeType="clickEffect">
                                  <p:stCondLst>
                                    <p:cond delay="0"/>
                                  </p:stCondLst>
                                  <p:childTnLst>
                                    <p:set>
                                      <p:cBhvr>
                                        <p:cTn id="83" dur="1" fill="hold">
                                          <p:stCondLst>
                                            <p:cond delay="0"/>
                                          </p:stCondLst>
                                        </p:cTn>
                                        <p:tgtEl>
                                          <p:spTgt spid="163843">
                                            <p:txEl>
                                              <p:pRg st="9" end="9"/>
                                            </p:txEl>
                                          </p:spTgt>
                                        </p:tgtEl>
                                        <p:attrNameLst>
                                          <p:attrName>style.visibility</p:attrName>
                                        </p:attrNameLst>
                                      </p:cBhvr>
                                      <p:to>
                                        <p:strVal val="visible"/>
                                      </p:to>
                                    </p:set>
                                    <p:anim calcmode="lin" valueType="num">
                                      <p:cBhvr>
                                        <p:cTn id="84" dur="1000" fill="hold"/>
                                        <p:tgtEl>
                                          <p:spTgt spid="163843">
                                            <p:txEl>
                                              <p:pRg st="9" end="9"/>
                                            </p:txEl>
                                          </p:spTgt>
                                        </p:tgtEl>
                                        <p:attrNameLst>
                                          <p:attrName>ppt_w</p:attrName>
                                        </p:attrNameLst>
                                      </p:cBhvr>
                                      <p:tavLst>
                                        <p:tav tm="0">
                                          <p:val>
                                            <p:fltVal val="0"/>
                                          </p:val>
                                        </p:tav>
                                        <p:tav tm="100000">
                                          <p:val>
                                            <p:strVal val="#ppt_w"/>
                                          </p:val>
                                        </p:tav>
                                      </p:tavLst>
                                    </p:anim>
                                    <p:anim calcmode="lin" valueType="num">
                                      <p:cBhvr>
                                        <p:cTn id="85" dur="1000" fill="hold"/>
                                        <p:tgtEl>
                                          <p:spTgt spid="163843">
                                            <p:txEl>
                                              <p:pRg st="9" end="9"/>
                                            </p:txEl>
                                          </p:spTgt>
                                        </p:tgtEl>
                                        <p:attrNameLst>
                                          <p:attrName>ppt_h</p:attrName>
                                        </p:attrNameLst>
                                      </p:cBhvr>
                                      <p:tavLst>
                                        <p:tav tm="0">
                                          <p:val>
                                            <p:fltVal val="0"/>
                                          </p:val>
                                        </p:tav>
                                        <p:tav tm="100000">
                                          <p:val>
                                            <p:strVal val="#ppt_h"/>
                                          </p:val>
                                        </p:tav>
                                      </p:tavLst>
                                    </p:anim>
                                    <p:anim calcmode="lin" valueType="num">
                                      <p:cBhvr>
                                        <p:cTn id="86" dur="1000" fill="hold"/>
                                        <p:tgtEl>
                                          <p:spTgt spid="163843">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163843">
                                            <p:txEl>
                                              <p:pRg st="9" end="9"/>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5" presetClass="entr" presetSubtype="0" fill="hold" grpId="0" nodeType="clickEffect">
                                  <p:stCondLst>
                                    <p:cond delay="0"/>
                                  </p:stCondLst>
                                  <p:childTnLst>
                                    <p:set>
                                      <p:cBhvr>
                                        <p:cTn id="91" dur="1" fill="hold">
                                          <p:stCondLst>
                                            <p:cond delay="0"/>
                                          </p:stCondLst>
                                        </p:cTn>
                                        <p:tgtEl>
                                          <p:spTgt spid="163843">
                                            <p:txEl>
                                              <p:pRg st="10" end="10"/>
                                            </p:txEl>
                                          </p:spTgt>
                                        </p:tgtEl>
                                        <p:attrNameLst>
                                          <p:attrName>style.visibility</p:attrName>
                                        </p:attrNameLst>
                                      </p:cBhvr>
                                      <p:to>
                                        <p:strVal val="visible"/>
                                      </p:to>
                                    </p:set>
                                    <p:anim calcmode="lin" valueType="num">
                                      <p:cBhvr>
                                        <p:cTn id="92" dur="1000" fill="hold"/>
                                        <p:tgtEl>
                                          <p:spTgt spid="163843">
                                            <p:txEl>
                                              <p:pRg st="10" end="10"/>
                                            </p:txEl>
                                          </p:spTgt>
                                        </p:tgtEl>
                                        <p:attrNameLst>
                                          <p:attrName>ppt_w</p:attrName>
                                        </p:attrNameLst>
                                      </p:cBhvr>
                                      <p:tavLst>
                                        <p:tav tm="0">
                                          <p:val>
                                            <p:fltVal val="0"/>
                                          </p:val>
                                        </p:tav>
                                        <p:tav tm="100000">
                                          <p:val>
                                            <p:strVal val="#ppt_w"/>
                                          </p:val>
                                        </p:tav>
                                      </p:tavLst>
                                    </p:anim>
                                    <p:anim calcmode="lin" valueType="num">
                                      <p:cBhvr>
                                        <p:cTn id="93" dur="1000" fill="hold"/>
                                        <p:tgtEl>
                                          <p:spTgt spid="163843">
                                            <p:txEl>
                                              <p:pRg st="10" end="10"/>
                                            </p:txEl>
                                          </p:spTgt>
                                        </p:tgtEl>
                                        <p:attrNameLst>
                                          <p:attrName>ppt_h</p:attrName>
                                        </p:attrNameLst>
                                      </p:cBhvr>
                                      <p:tavLst>
                                        <p:tav tm="0">
                                          <p:val>
                                            <p:fltVal val="0"/>
                                          </p:val>
                                        </p:tav>
                                        <p:tav tm="100000">
                                          <p:val>
                                            <p:strVal val="#ppt_h"/>
                                          </p:val>
                                        </p:tav>
                                      </p:tavLst>
                                    </p:anim>
                                    <p:anim calcmode="lin" valueType="num">
                                      <p:cBhvr>
                                        <p:cTn id="94" dur="1000" fill="hold"/>
                                        <p:tgtEl>
                                          <p:spTgt spid="163843">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95" dur="1000" fill="hold"/>
                                        <p:tgtEl>
                                          <p:spTgt spid="163843">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5" presetClass="entr" presetSubtype="0" fill="hold" grpId="0" nodeType="clickEffect">
                                  <p:stCondLst>
                                    <p:cond delay="0"/>
                                  </p:stCondLst>
                                  <p:childTnLst>
                                    <p:set>
                                      <p:cBhvr>
                                        <p:cTn id="99" dur="1" fill="hold">
                                          <p:stCondLst>
                                            <p:cond delay="0"/>
                                          </p:stCondLst>
                                        </p:cTn>
                                        <p:tgtEl>
                                          <p:spTgt spid="163843">
                                            <p:txEl>
                                              <p:pRg st="11" end="11"/>
                                            </p:txEl>
                                          </p:spTgt>
                                        </p:tgtEl>
                                        <p:attrNameLst>
                                          <p:attrName>style.visibility</p:attrName>
                                        </p:attrNameLst>
                                      </p:cBhvr>
                                      <p:to>
                                        <p:strVal val="visible"/>
                                      </p:to>
                                    </p:set>
                                    <p:anim calcmode="lin" valueType="num">
                                      <p:cBhvr>
                                        <p:cTn id="100" dur="1000" fill="hold"/>
                                        <p:tgtEl>
                                          <p:spTgt spid="163843">
                                            <p:txEl>
                                              <p:pRg st="11" end="11"/>
                                            </p:txEl>
                                          </p:spTgt>
                                        </p:tgtEl>
                                        <p:attrNameLst>
                                          <p:attrName>ppt_w</p:attrName>
                                        </p:attrNameLst>
                                      </p:cBhvr>
                                      <p:tavLst>
                                        <p:tav tm="0">
                                          <p:val>
                                            <p:fltVal val="0"/>
                                          </p:val>
                                        </p:tav>
                                        <p:tav tm="100000">
                                          <p:val>
                                            <p:strVal val="#ppt_w"/>
                                          </p:val>
                                        </p:tav>
                                      </p:tavLst>
                                    </p:anim>
                                    <p:anim calcmode="lin" valueType="num">
                                      <p:cBhvr>
                                        <p:cTn id="101" dur="1000" fill="hold"/>
                                        <p:tgtEl>
                                          <p:spTgt spid="163843">
                                            <p:txEl>
                                              <p:pRg st="11" end="11"/>
                                            </p:txEl>
                                          </p:spTgt>
                                        </p:tgtEl>
                                        <p:attrNameLst>
                                          <p:attrName>ppt_h</p:attrName>
                                        </p:attrNameLst>
                                      </p:cBhvr>
                                      <p:tavLst>
                                        <p:tav tm="0">
                                          <p:val>
                                            <p:fltVal val="0"/>
                                          </p:val>
                                        </p:tav>
                                        <p:tav tm="100000">
                                          <p:val>
                                            <p:strVal val="#ppt_h"/>
                                          </p:val>
                                        </p:tav>
                                      </p:tavLst>
                                    </p:anim>
                                    <p:anim calcmode="lin" valueType="num">
                                      <p:cBhvr>
                                        <p:cTn id="102" dur="1000" fill="hold"/>
                                        <p:tgtEl>
                                          <p:spTgt spid="163843">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103" dur="1000" fill="hold"/>
                                        <p:tgtEl>
                                          <p:spTgt spid="163843">
                                            <p:txEl>
                                              <p:pRg st="11" end="1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5" presetClass="entr" presetSubtype="0" fill="hold" grpId="0" nodeType="clickEffect">
                                  <p:stCondLst>
                                    <p:cond delay="0"/>
                                  </p:stCondLst>
                                  <p:childTnLst>
                                    <p:set>
                                      <p:cBhvr>
                                        <p:cTn id="107" dur="1" fill="hold">
                                          <p:stCondLst>
                                            <p:cond delay="0"/>
                                          </p:stCondLst>
                                        </p:cTn>
                                        <p:tgtEl>
                                          <p:spTgt spid="163843">
                                            <p:txEl>
                                              <p:pRg st="12" end="12"/>
                                            </p:txEl>
                                          </p:spTgt>
                                        </p:tgtEl>
                                        <p:attrNameLst>
                                          <p:attrName>style.visibility</p:attrName>
                                        </p:attrNameLst>
                                      </p:cBhvr>
                                      <p:to>
                                        <p:strVal val="visible"/>
                                      </p:to>
                                    </p:set>
                                    <p:anim calcmode="lin" valueType="num">
                                      <p:cBhvr>
                                        <p:cTn id="108" dur="1000" fill="hold"/>
                                        <p:tgtEl>
                                          <p:spTgt spid="163843">
                                            <p:txEl>
                                              <p:pRg st="12" end="12"/>
                                            </p:txEl>
                                          </p:spTgt>
                                        </p:tgtEl>
                                        <p:attrNameLst>
                                          <p:attrName>ppt_w</p:attrName>
                                        </p:attrNameLst>
                                      </p:cBhvr>
                                      <p:tavLst>
                                        <p:tav tm="0">
                                          <p:val>
                                            <p:fltVal val="0"/>
                                          </p:val>
                                        </p:tav>
                                        <p:tav tm="100000">
                                          <p:val>
                                            <p:strVal val="#ppt_w"/>
                                          </p:val>
                                        </p:tav>
                                      </p:tavLst>
                                    </p:anim>
                                    <p:anim calcmode="lin" valueType="num">
                                      <p:cBhvr>
                                        <p:cTn id="109" dur="1000" fill="hold"/>
                                        <p:tgtEl>
                                          <p:spTgt spid="163843">
                                            <p:txEl>
                                              <p:pRg st="12" end="12"/>
                                            </p:txEl>
                                          </p:spTgt>
                                        </p:tgtEl>
                                        <p:attrNameLst>
                                          <p:attrName>ppt_h</p:attrName>
                                        </p:attrNameLst>
                                      </p:cBhvr>
                                      <p:tavLst>
                                        <p:tav tm="0">
                                          <p:val>
                                            <p:fltVal val="0"/>
                                          </p:val>
                                        </p:tav>
                                        <p:tav tm="100000">
                                          <p:val>
                                            <p:strVal val="#ppt_h"/>
                                          </p:val>
                                        </p:tav>
                                      </p:tavLst>
                                    </p:anim>
                                    <p:anim calcmode="lin" valueType="num">
                                      <p:cBhvr>
                                        <p:cTn id="110" dur="1000" fill="hold"/>
                                        <p:tgtEl>
                                          <p:spTgt spid="163843">
                                            <p:txEl>
                                              <p:pRg st="12" end="12"/>
                                            </p:txEl>
                                          </p:spTgt>
                                        </p:tgtEl>
                                        <p:attrNameLst>
                                          <p:attrName>ppt_x</p:attrName>
                                        </p:attrNameLst>
                                      </p:cBhvr>
                                      <p:tavLst>
                                        <p:tav tm="0" fmla="#ppt_x+(cos(-2*pi*(1-$))*-#ppt_x-sin(-2*pi*(1-$))*(1-#ppt_y))*(1-$)">
                                          <p:val>
                                            <p:fltVal val="0"/>
                                          </p:val>
                                        </p:tav>
                                        <p:tav tm="100000">
                                          <p:val>
                                            <p:fltVal val="1"/>
                                          </p:val>
                                        </p:tav>
                                      </p:tavLst>
                                    </p:anim>
                                    <p:anim calcmode="lin" valueType="num">
                                      <p:cBhvr>
                                        <p:cTn id="111" dur="1000" fill="hold"/>
                                        <p:tgtEl>
                                          <p:spTgt spid="163843">
                                            <p:txEl>
                                              <p:pRg st="12" end="1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5" presetClass="entr" presetSubtype="0" fill="hold" grpId="0" nodeType="clickEffect">
                                  <p:stCondLst>
                                    <p:cond delay="0"/>
                                  </p:stCondLst>
                                  <p:childTnLst>
                                    <p:set>
                                      <p:cBhvr>
                                        <p:cTn id="115" dur="1" fill="hold">
                                          <p:stCondLst>
                                            <p:cond delay="0"/>
                                          </p:stCondLst>
                                        </p:cTn>
                                        <p:tgtEl>
                                          <p:spTgt spid="163843">
                                            <p:txEl>
                                              <p:pRg st="13" end="13"/>
                                            </p:txEl>
                                          </p:spTgt>
                                        </p:tgtEl>
                                        <p:attrNameLst>
                                          <p:attrName>style.visibility</p:attrName>
                                        </p:attrNameLst>
                                      </p:cBhvr>
                                      <p:to>
                                        <p:strVal val="visible"/>
                                      </p:to>
                                    </p:set>
                                    <p:anim calcmode="lin" valueType="num">
                                      <p:cBhvr>
                                        <p:cTn id="116" dur="1000" fill="hold"/>
                                        <p:tgtEl>
                                          <p:spTgt spid="163843">
                                            <p:txEl>
                                              <p:pRg st="13" end="13"/>
                                            </p:txEl>
                                          </p:spTgt>
                                        </p:tgtEl>
                                        <p:attrNameLst>
                                          <p:attrName>ppt_w</p:attrName>
                                        </p:attrNameLst>
                                      </p:cBhvr>
                                      <p:tavLst>
                                        <p:tav tm="0">
                                          <p:val>
                                            <p:fltVal val="0"/>
                                          </p:val>
                                        </p:tav>
                                        <p:tav tm="100000">
                                          <p:val>
                                            <p:strVal val="#ppt_w"/>
                                          </p:val>
                                        </p:tav>
                                      </p:tavLst>
                                    </p:anim>
                                    <p:anim calcmode="lin" valueType="num">
                                      <p:cBhvr>
                                        <p:cTn id="117" dur="1000" fill="hold"/>
                                        <p:tgtEl>
                                          <p:spTgt spid="163843">
                                            <p:txEl>
                                              <p:pRg st="13" end="13"/>
                                            </p:txEl>
                                          </p:spTgt>
                                        </p:tgtEl>
                                        <p:attrNameLst>
                                          <p:attrName>ppt_h</p:attrName>
                                        </p:attrNameLst>
                                      </p:cBhvr>
                                      <p:tavLst>
                                        <p:tav tm="0">
                                          <p:val>
                                            <p:fltVal val="0"/>
                                          </p:val>
                                        </p:tav>
                                        <p:tav tm="100000">
                                          <p:val>
                                            <p:strVal val="#ppt_h"/>
                                          </p:val>
                                        </p:tav>
                                      </p:tavLst>
                                    </p:anim>
                                    <p:anim calcmode="lin" valueType="num">
                                      <p:cBhvr>
                                        <p:cTn id="118" dur="1000" fill="hold"/>
                                        <p:tgtEl>
                                          <p:spTgt spid="163843">
                                            <p:txEl>
                                              <p:pRg st="13" end="13"/>
                                            </p:txEl>
                                          </p:spTgt>
                                        </p:tgtEl>
                                        <p:attrNameLst>
                                          <p:attrName>ppt_x</p:attrName>
                                        </p:attrNameLst>
                                      </p:cBhvr>
                                      <p:tavLst>
                                        <p:tav tm="0" fmla="#ppt_x+(cos(-2*pi*(1-$))*-#ppt_x-sin(-2*pi*(1-$))*(1-#ppt_y))*(1-$)">
                                          <p:val>
                                            <p:fltVal val="0"/>
                                          </p:val>
                                        </p:tav>
                                        <p:tav tm="100000">
                                          <p:val>
                                            <p:fltVal val="1"/>
                                          </p:val>
                                        </p:tav>
                                      </p:tavLst>
                                    </p:anim>
                                    <p:anim calcmode="lin" valueType="num">
                                      <p:cBhvr>
                                        <p:cTn id="119" dur="1000" fill="hold"/>
                                        <p:tgtEl>
                                          <p:spTgt spid="163843">
                                            <p:txEl>
                                              <p:pRg st="13" end="1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MYSQL Databases</a:t>
            </a:r>
            <a:endParaRPr lang="en-US" dirty="0"/>
          </a:p>
        </p:txBody>
      </p:sp>
      <p:sp>
        <p:nvSpPr>
          <p:cNvPr id="3" name="Content Placeholder 2"/>
          <p:cNvSpPr>
            <a:spLocks noGrp="1"/>
          </p:cNvSpPr>
          <p:nvPr>
            <p:ph idx="1"/>
          </p:nvPr>
        </p:nvSpPr>
        <p:spPr>
          <a:xfrm>
            <a:off x="684211" y="685800"/>
            <a:ext cx="11174853" cy="4181622"/>
          </a:xfrm>
        </p:spPr>
        <p:txBody>
          <a:bodyPr>
            <a:noAutofit/>
          </a:bodyPr>
          <a:lstStyle/>
          <a:p>
            <a:r>
              <a:rPr lang="en-US" altLang="en-US" sz="2400" u="sng" dirty="0"/>
              <a:t>MySQL</a:t>
            </a:r>
            <a:r>
              <a:rPr lang="en-US" altLang="en-US" sz="2400" dirty="0"/>
              <a:t>: An Open Source, Enterprise-level, multi-threaded, relational database management system that stores and retrieves data using the Structured Query Language</a:t>
            </a:r>
          </a:p>
          <a:p>
            <a:pPr lvl="1"/>
            <a:r>
              <a:rPr lang="en-US" altLang="en-US" sz="2400" dirty="0"/>
              <a:t>licensed with the GNU General public license http://www.gnu.org</a:t>
            </a:r>
            <a:r>
              <a:rPr lang="en-US" altLang="en-US" sz="2400" dirty="0" smtClean="0"/>
              <a:t>/</a:t>
            </a:r>
            <a:endParaRPr lang="en-US" altLang="en-US" u="sng" dirty="0"/>
          </a:p>
          <a:p>
            <a:r>
              <a:rPr lang="en-US" altLang="en-US" sz="2400" u="sng" dirty="0"/>
              <a:t>Structured Query Language</a:t>
            </a:r>
            <a:r>
              <a:rPr lang="en-US" altLang="en-US" sz="2400" dirty="0"/>
              <a:t> (SQL): A standardized query language for getting information from a relational database</a:t>
            </a:r>
            <a:r>
              <a:rPr lang="en-US" altLang="en-US" sz="2400" dirty="0" smtClean="0"/>
              <a:t>.</a:t>
            </a:r>
            <a:endParaRPr lang="en-US" altLang="en-US" sz="3200" dirty="0"/>
          </a:p>
        </p:txBody>
      </p:sp>
    </p:spTree>
    <p:extLst>
      <p:ext uri="{BB962C8B-B14F-4D97-AF65-F5344CB8AC3E}">
        <p14:creationId xmlns:p14="http://schemas.microsoft.com/office/powerpoint/2010/main" val="2885994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124200" y="1600201"/>
            <a:ext cx="69342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p:txBody>
      </p:sp>
      <p:sp>
        <p:nvSpPr>
          <p:cNvPr id="3075" name="Text Box 3"/>
          <p:cNvSpPr txBox="1">
            <a:spLocks noChangeArrowheads="1"/>
          </p:cNvSpPr>
          <p:nvPr/>
        </p:nvSpPr>
        <p:spPr bwMode="auto">
          <a:xfrm>
            <a:off x="1905000" y="2743201"/>
            <a:ext cx="8305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a:spcBef>
                <a:spcPct val="50000"/>
              </a:spcBef>
            </a:pPr>
            <a:r>
              <a:rPr lang="en-US" altLang="en-US" sz="4800"/>
              <a:t>PHP and MySQL</a:t>
            </a:r>
          </a:p>
        </p:txBody>
      </p:sp>
    </p:spTree>
    <p:extLst>
      <p:ext uri="{BB962C8B-B14F-4D97-AF65-F5344CB8AC3E}">
        <p14:creationId xmlns:p14="http://schemas.microsoft.com/office/powerpoint/2010/main" val="2871940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dirty="0">
                <a:solidFill>
                  <a:srgbClr val="669900"/>
                </a:solidFill>
              </a:rPr>
              <a:t>Querying Data with PHP</a:t>
            </a:r>
          </a:p>
        </p:txBody>
      </p:sp>
      <p:graphicFrame>
        <p:nvGraphicFramePr>
          <p:cNvPr id="11276" name="Group 12"/>
          <p:cNvGraphicFramePr>
            <a:graphicFrameLocks noGrp="1"/>
          </p:cNvGraphicFramePr>
          <p:nvPr>
            <p:ph type="tbl" idx="1"/>
          </p:nvPr>
        </p:nvGraphicFramePr>
        <p:xfrm>
          <a:off x="2057400" y="1219200"/>
          <a:ext cx="8229600" cy="2057400"/>
        </p:xfrm>
        <a:graphic>
          <a:graphicData uri="http://schemas.openxmlformats.org/drawingml/2006/table">
            <a:tbl>
              <a:tblPr rtl="1"/>
              <a:tblGrid>
                <a:gridCol w="8229600"/>
              </a:tblGrid>
              <a:tr h="2057400">
                <a:tc>
                  <a:txBody>
                    <a:bodyPr/>
                    <a:lstStyle>
                      <a:lvl1pPr marL="338138" indent="-338138">
                        <a:spcBef>
                          <a:spcPct val="20000"/>
                        </a:spcBef>
                        <a:tabLst>
                          <a:tab pos="914400" algn="l"/>
                          <a:tab pos="969963" algn="l"/>
                          <a:tab pos="1082675" algn="l"/>
                          <a:tab pos="1195388" algn="l"/>
                        </a:tabLst>
                        <a:defRPr sz="2800">
                          <a:solidFill>
                            <a:schemeClr val="tx1"/>
                          </a:solidFill>
                          <a:latin typeface="Arial" panose="020B0604020202020204" pitchFamily="34" charset="0"/>
                          <a:cs typeface="Arial" panose="020B0604020202020204" pitchFamily="34" charset="0"/>
                        </a:defRPr>
                      </a:lvl1pPr>
                      <a:lvl2pPr marL="808038" indent="-350838">
                        <a:spcBef>
                          <a:spcPct val="20000"/>
                        </a:spcBef>
                        <a:tabLst>
                          <a:tab pos="914400" algn="l"/>
                          <a:tab pos="969963" algn="l"/>
                          <a:tab pos="1082675" algn="l"/>
                          <a:tab pos="1195388" algn="l"/>
                        </a:tabLst>
                        <a:defRPr sz="2400">
                          <a:solidFill>
                            <a:schemeClr val="tx1"/>
                          </a:solidFill>
                          <a:latin typeface="Arial" panose="020B0604020202020204" pitchFamily="34" charset="0"/>
                          <a:cs typeface="Arial" panose="020B0604020202020204" pitchFamily="34" charset="0"/>
                        </a:defRPr>
                      </a:lvl2pPr>
                      <a:lvl3pPr marL="922338">
                        <a:spcBef>
                          <a:spcPct val="20000"/>
                        </a:spcBef>
                        <a:tabLst>
                          <a:tab pos="914400" algn="l"/>
                          <a:tab pos="969963" algn="l"/>
                          <a:tab pos="1082675" algn="l"/>
                          <a:tab pos="1195388" algn="l"/>
                        </a:tabLst>
                        <a:defRPr sz="2000">
                          <a:solidFill>
                            <a:schemeClr val="tx1"/>
                          </a:solidFill>
                          <a:latin typeface="Arial" panose="020B0604020202020204" pitchFamily="34" charset="0"/>
                          <a:cs typeface="Arial" panose="020B0604020202020204" pitchFamily="34" charset="0"/>
                        </a:defRPr>
                      </a:lvl3pPr>
                      <a:lvl4pPr>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4pPr>
                      <a:lvl5pPr>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Opening and Using a Database</a:t>
                      </a:r>
                    </a:p>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Error Handling of MySQL Database Functions </a:t>
                      </a:r>
                    </a:p>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Formatting Results </a:t>
                      </a:r>
                    </a:p>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Using Include Files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694030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a:solidFill>
                  <a:srgbClr val="669900"/>
                </a:solidFill>
              </a:rPr>
              <a:t>Opening and Using a Database</a:t>
            </a:r>
          </a:p>
        </p:txBody>
      </p:sp>
      <p:graphicFrame>
        <p:nvGraphicFramePr>
          <p:cNvPr id="5167" name="Group 47"/>
          <p:cNvGraphicFramePr>
            <a:graphicFrameLocks noGrp="1"/>
          </p:cNvGraphicFramePr>
          <p:nvPr>
            <p:ph type="tbl" idx="1"/>
            <p:extLst>
              <p:ext uri="{D42A27DB-BD31-4B8C-83A1-F6EECF244321}">
                <p14:modId xmlns:p14="http://schemas.microsoft.com/office/powerpoint/2010/main" val="3207772034"/>
              </p:ext>
            </p:extLst>
          </p:nvPr>
        </p:nvGraphicFramePr>
        <p:xfrm>
          <a:off x="2057400" y="1219200"/>
          <a:ext cx="8229600" cy="4358640"/>
        </p:xfrm>
        <a:graphic>
          <a:graphicData uri="http://schemas.openxmlformats.org/drawingml/2006/table">
            <a:tbl>
              <a:tblPr rtl="1"/>
              <a:tblGrid>
                <a:gridCol w="8229600"/>
              </a:tblGrid>
              <a:tr h="2514600">
                <a:tc>
                  <a:txBody>
                    <a:bodyPr/>
                    <a:lstStyle>
                      <a:lvl1pPr marL="533400" indent="-533400">
                        <a:spcBef>
                          <a:spcPct val="20000"/>
                        </a:spcBef>
                        <a:tabLst>
                          <a:tab pos="914400" algn="l"/>
                          <a:tab pos="969963" algn="l"/>
                          <a:tab pos="1082675" algn="l"/>
                          <a:tab pos="1195388" algn="l"/>
                        </a:tabLst>
                        <a:defRPr sz="2800">
                          <a:solidFill>
                            <a:schemeClr val="tx1"/>
                          </a:solidFill>
                          <a:latin typeface="Arial" panose="020B0604020202020204" pitchFamily="34" charset="0"/>
                          <a:cs typeface="Arial" panose="020B0604020202020204" pitchFamily="34" charset="0"/>
                        </a:defRPr>
                      </a:lvl1pPr>
                      <a:lvl2pPr marL="1252538" indent="-338138">
                        <a:spcBef>
                          <a:spcPct val="20000"/>
                        </a:spcBef>
                        <a:tabLst>
                          <a:tab pos="914400" algn="l"/>
                          <a:tab pos="969963" algn="l"/>
                          <a:tab pos="1082675" algn="l"/>
                          <a:tab pos="1195388" algn="l"/>
                        </a:tabLst>
                        <a:defRPr sz="2400">
                          <a:solidFill>
                            <a:schemeClr val="tx1"/>
                          </a:solidFill>
                          <a:latin typeface="Arial" panose="020B0604020202020204" pitchFamily="34" charset="0"/>
                          <a:cs typeface="Arial" panose="020B0604020202020204" pitchFamily="34" charset="0"/>
                        </a:defRPr>
                      </a:lvl2pPr>
                      <a:lvl3pPr marL="2103438" indent="-381000">
                        <a:spcBef>
                          <a:spcPct val="20000"/>
                        </a:spcBef>
                        <a:tabLst>
                          <a:tab pos="914400" algn="l"/>
                          <a:tab pos="969963" algn="l"/>
                          <a:tab pos="1082675" algn="l"/>
                          <a:tab pos="1195388" algn="l"/>
                        </a:tabLst>
                        <a:defRPr sz="2000">
                          <a:solidFill>
                            <a:schemeClr val="tx1"/>
                          </a:solidFill>
                          <a:latin typeface="Arial" panose="020B0604020202020204" pitchFamily="34" charset="0"/>
                          <a:cs typeface="Arial" panose="020B0604020202020204" pitchFamily="34" charset="0"/>
                        </a:defRPr>
                      </a:lvl3pPr>
                      <a:lvl4pPr marL="2574925"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4pPr>
                      <a:lvl5pPr marL="2717800"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5pPr>
                      <a:lvl6pPr marL="31750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6pPr>
                      <a:lvl7pPr marL="36322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7pPr>
                      <a:lvl8pPr marL="40894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8pPr>
                      <a:lvl9pPr marL="45466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9pPr>
                    </a:lstStyle>
                    <a:p>
                      <a:pPr marL="533400" marR="0" lvl="0" indent="-5334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 PHP, there is no consolidated interface. </a:t>
                      </a:r>
                    </a:p>
                    <a:p>
                      <a:pPr marL="533400" marR="0" lvl="0" indent="-5334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 set of library functions are provided for executing SQL statements, as well as for managing result sets returned from queries, error handling, and setting efficiency options.</a:t>
                      </a:r>
                    </a:p>
                    <a:p>
                      <a:pPr marL="533400" marR="0" lvl="0" indent="-5334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Connecting to and querying a MySQL DBMS with PHP is a </a:t>
                      </a:r>
                      <a:r>
                        <a:rPr kumimoji="0" lang="en-US" altLang="en-US" sz="28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five-step </a:t>
                      </a:r>
                      <a:r>
                        <a:rPr kumimoji="0" lang="en-US" altLang="en-US" sz="28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process</a:t>
                      </a: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1252538" marR="0" lvl="1" indent="-338138"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Connect to the DBMS and use a database. </a:t>
                      </a:r>
                    </a:p>
                    <a:p>
                      <a:pPr marL="2103438" marR="0" lvl="2"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Open a connection to the MySQL DBMS using </a:t>
                      </a:r>
                      <a:r>
                        <a:rPr kumimoji="0" lang="en-US" altLang="en-US" sz="2000" b="0" i="0" u="none" strike="noStrike" cap="none" normalizeH="0" baseline="0" dirty="0" err="1" smtClean="0">
                          <a:ln>
                            <a:noFill/>
                          </a:ln>
                          <a:solidFill>
                            <a:srgbClr val="660033"/>
                          </a:solidFill>
                          <a:effectLst/>
                          <a:latin typeface="Arial" panose="020B0604020202020204" pitchFamily="34" charset="0"/>
                          <a:cs typeface="Arial" panose="020B0604020202020204" pitchFamily="34" charset="0"/>
                        </a:rPr>
                        <a:t>mysqli_connect</a:t>
                      </a:r>
                      <a:r>
                        <a:rPr kumimoji="0" lang="en-US" altLang="en-US" sz="20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 ).</a:t>
                      </a:r>
                      <a:endParaRPr kumimoji="0" lang="en-US" altLang="en-US" sz="20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948755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a:solidFill>
                  <a:srgbClr val="669900"/>
                </a:solidFill>
              </a:rPr>
              <a:t>Opening and Using a Database</a:t>
            </a:r>
          </a:p>
        </p:txBody>
      </p:sp>
      <p:graphicFrame>
        <p:nvGraphicFramePr>
          <p:cNvPr id="12302" name="Group 14"/>
          <p:cNvGraphicFramePr>
            <a:graphicFrameLocks noGrp="1"/>
          </p:cNvGraphicFramePr>
          <p:nvPr>
            <p:ph type="tbl" idx="1"/>
            <p:extLst>
              <p:ext uri="{D42A27DB-BD31-4B8C-83A1-F6EECF244321}">
                <p14:modId xmlns:p14="http://schemas.microsoft.com/office/powerpoint/2010/main" val="2560607067"/>
              </p:ext>
            </p:extLst>
          </p:nvPr>
        </p:nvGraphicFramePr>
        <p:xfrm>
          <a:off x="1589649" y="1219199"/>
          <a:ext cx="9144000" cy="3859237"/>
        </p:xfrm>
        <a:graphic>
          <a:graphicData uri="http://schemas.openxmlformats.org/drawingml/2006/table">
            <a:tbl>
              <a:tblPr rtl="1"/>
              <a:tblGrid>
                <a:gridCol w="9144000"/>
              </a:tblGrid>
              <a:tr h="3859237">
                <a:tc>
                  <a:txBody>
                    <a:bodyPr/>
                    <a:lstStyle>
                      <a:lvl1pPr marL="338138" indent="-338138">
                        <a:spcBef>
                          <a:spcPct val="20000"/>
                        </a:spcBef>
                        <a:tabLst>
                          <a:tab pos="914400" algn="l"/>
                          <a:tab pos="969963" algn="l"/>
                          <a:tab pos="1082675" algn="l"/>
                          <a:tab pos="1195388" algn="l"/>
                        </a:tabLst>
                        <a:defRPr sz="2800">
                          <a:solidFill>
                            <a:schemeClr val="tx1"/>
                          </a:solidFill>
                          <a:latin typeface="Arial" panose="020B0604020202020204" pitchFamily="34" charset="0"/>
                          <a:cs typeface="Arial" panose="020B0604020202020204" pitchFamily="34" charset="0"/>
                        </a:defRPr>
                      </a:lvl1pPr>
                      <a:lvl2pPr marL="1081088" indent="-350838">
                        <a:spcBef>
                          <a:spcPct val="20000"/>
                        </a:spcBef>
                        <a:tabLst>
                          <a:tab pos="914400" algn="l"/>
                          <a:tab pos="969963" algn="l"/>
                          <a:tab pos="1082675" algn="l"/>
                          <a:tab pos="1195388" algn="l"/>
                        </a:tabLst>
                        <a:defRPr sz="2400">
                          <a:solidFill>
                            <a:schemeClr val="tx1"/>
                          </a:solidFill>
                          <a:latin typeface="Arial" panose="020B0604020202020204" pitchFamily="34" charset="0"/>
                          <a:cs typeface="Arial" panose="020B0604020202020204" pitchFamily="34" charset="0"/>
                        </a:defRPr>
                      </a:lvl2pPr>
                      <a:lvl3pPr marL="1939925" indent="-338138">
                        <a:spcBef>
                          <a:spcPct val="20000"/>
                        </a:spcBef>
                        <a:tabLst>
                          <a:tab pos="914400" algn="l"/>
                          <a:tab pos="969963" algn="l"/>
                          <a:tab pos="1082675" algn="l"/>
                          <a:tab pos="1195388" algn="l"/>
                        </a:tabLst>
                        <a:defRPr sz="2000">
                          <a:solidFill>
                            <a:schemeClr val="tx1"/>
                          </a:solidFill>
                          <a:latin typeface="Arial" panose="020B0604020202020204" pitchFamily="34" charset="0"/>
                          <a:cs typeface="Arial" panose="020B0604020202020204" pitchFamily="34" charset="0"/>
                        </a:defRPr>
                      </a:lvl3pPr>
                      <a:lvl4pPr marL="2168525" indent="123825">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4pPr>
                      <a:lvl5pPr marL="2563813">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5pPr>
                      <a:lvl6pPr marL="3021013"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6pPr>
                      <a:lvl7pPr marL="3478213"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7pPr>
                      <a:lvl8pPr marL="3935413"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8pPr>
                      <a:lvl9pPr marL="4392613"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There are</a:t>
                      </a:r>
                      <a:r>
                        <a:rPr kumimoji="0" lang="en-US" altLang="en-US" sz="28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 </a:t>
                      </a:r>
                      <a:r>
                        <a:rPr kumimoji="0" lang="en-US" altLang="en-US" sz="28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four parameters</a:t>
                      </a: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p>
                    <a:p>
                      <a:pPr marL="1939925" marR="0" lvl="2" indent="0" algn="l" defTabSz="914400" rtl="0" eaLnBrk="1" fontAlgn="base" latinLnBrk="0" hangingPunct="1">
                        <a:lnSpc>
                          <a:spcPct val="100000"/>
                        </a:lnSpc>
                        <a:spcBef>
                          <a:spcPct val="20000"/>
                        </a:spcBef>
                        <a:spcAft>
                          <a:spcPct val="0"/>
                        </a:spcAft>
                        <a:buClrTx/>
                        <a:buSzTx/>
                        <a:buFont typeface="Wingdings" panose="05000000000000000000" pitchFamily="2" charset="2"/>
                        <a:buChar char="ª"/>
                        <a:tabLst>
                          <a:tab pos="914400" algn="l"/>
                          <a:tab pos="969963" algn="l"/>
                          <a:tab pos="1082675" algn="l"/>
                          <a:tab pos="1195388" algn="l"/>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hostname of the DBMS server to use</a:t>
                      </a:r>
                    </a:p>
                    <a:p>
                      <a:pPr marL="1939925" marR="0" lvl="2" indent="0" algn="l" defTabSz="914400" rtl="0" eaLnBrk="1" fontAlgn="base" latinLnBrk="0" hangingPunct="1">
                        <a:lnSpc>
                          <a:spcPct val="100000"/>
                        </a:lnSpc>
                        <a:spcBef>
                          <a:spcPct val="20000"/>
                        </a:spcBef>
                        <a:spcAft>
                          <a:spcPct val="0"/>
                        </a:spcAft>
                        <a:buClrTx/>
                        <a:buSzTx/>
                        <a:buFont typeface="Wingdings" panose="05000000000000000000" pitchFamily="2" charset="2"/>
                        <a:buChar char="ª"/>
                        <a:tabLst>
                          <a:tab pos="914400" algn="l"/>
                          <a:tab pos="969963" algn="l"/>
                          <a:tab pos="1082675" algn="l"/>
                          <a:tab pos="1195388" algn="l"/>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 username</a:t>
                      </a:r>
                    </a:p>
                    <a:p>
                      <a:pPr marL="1939925" marR="0" lvl="2" indent="0" algn="l" defTabSz="914400" rtl="0" eaLnBrk="1" fontAlgn="base" latinLnBrk="0" hangingPunct="1">
                        <a:lnSpc>
                          <a:spcPct val="100000"/>
                        </a:lnSpc>
                        <a:spcBef>
                          <a:spcPct val="20000"/>
                        </a:spcBef>
                        <a:spcAft>
                          <a:spcPct val="0"/>
                        </a:spcAft>
                        <a:buClrTx/>
                        <a:buSzTx/>
                        <a:buFont typeface="Wingdings" panose="05000000000000000000" pitchFamily="2" charset="2"/>
                        <a:buChar char="ª"/>
                        <a:tabLst>
                          <a:tab pos="914400" algn="l"/>
                          <a:tab pos="969963" algn="l"/>
                          <a:tab pos="1082675" algn="l"/>
                          <a:tab pos="1195388" algn="l"/>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 password</a:t>
                      </a:r>
                    </a:p>
                    <a:p>
                      <a:pPr marL="1939925" marR="0" lvl="2" indent="0" algn="l" defTabSz="914400" rtl="0" eaLnBrk="1" fontAlgn="base" latinLnBrk="0" hangingPunct="1">
                        <a:lnSpc>
                          <a:spcPct val="100000"/>
                        </a:lnSpc>
                        <a:spcBef>
                          <a:spcPct val="20000"/>
                        </a:spcBef>
                        <a:spcAft>
                          <a:spcPct val="0"/>
                        </a:spcAft>
                        <a:buClrTx/>
                        <a:buSzTx/>
                        <a:buFont typeface="Wingdings" panose="05000000000000000000" pitchFamily="2" charset="2"/>
                        <a:buChar char="ª"/>
                        <a:tabLst>
                          <a:tab pos="914400" algn="l"/>
                          <a:tab pos="969963" algn="l"/>
                          <a:tab pos="1082675" algn="l"/>
                          <a:tab pos="1195388" algn="l"/>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Database Name</a:t>
                      </a:r>
                      <a:endPar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a:t>
                      </a: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function </a:t>
                      </a:r>
                      <a:r>
                        <a:rPr kumimoji="0" lang="en-US" altLang="en-US" sz="2800" b="0" i="0" u="none" strike="noStrike" cap="none" normalizeH="0" baseline="0" dirty="0" err="1" smtClean="0">
                          <a:ln>
                            <a:noFill/>
                          </a:ln>
                          <a:solidFill>
                            <a:srgbClr val="660033"/>
                          </a:solidFill>
                          <a:effectLst/>
                          <a:latin typeface="Arial" panose="020B0604020202020204" pitchFamily="34" charset="0"/>
                          <a:cs typeface="Arial" panose="020B0604020202020204" pitchFamily="34" charset="0"/>
                        </a:rPr>
                        <a:t>mysqli_connect</a:t>
                      </a:r>
                      <a:r>
                        <a:rPr kumimoji="0" lang="en-US" altLang="en-US" sz="28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 )</a:t>
                      </a: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returns a connection handle. </a:t>
                      </a:r>
                    </a:p>
                    <a:p>
                      <a:pPr marL="338138" marR="0" lvl="0" indent="-338138"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 </a:t>
                      </a:r>
                      <a:r>
                        <a:rPr kumimoji="0" lang="en-US" altLang="en-US" sz="2800" b="0" i="1"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handle</a:t>
                      </a:r>
                      <a:r>
                        <a:rPr kumimoji="0" lang="en-US" altLang="en-US" sz="28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 </a:t>
                      </a: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is a value that can be used to access the information associated with the connection. </a:t>
                      </a:r>
                      <a:endParaRPr kumimoji="0" lang="en-US" altLang="en-US" sz="3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092046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a:solidFill>
                  <a:srgbClr val="669900"/>
                </a:solidFill>
              </a:rPr>
              <a:t>Opening and Using a Database</a:t>
            </a:r>
          </a:p>
        </p:txBody>
      </p:sp>
      <p:graphicFrame>
        <p:nvGraphicFramePr>
          <p:cNvPr id="10253" name="Group 13"/>
          <p:cNvGraphicFramePr>
            <a:graphicFrameLocks noGrp="1"/>
          </p:cNvGraphicFramePr>
          <p:nvPr>
            <p:ph type="tbl" idx="1"/>
            <p:extLst>
              <p:ext uri="{D42A27DB-BD31-4B8C-83A1-F6EECF244321}">
                <p14:modId xmlns:p14="http://schemas.microsoft.com/office/powerpoint/2010/main" val="3843510289"/>
              </p:ext>
            </p:extLst>
          </p:nvPr>
        </p:nvGraphicFramePr>
        <p:xfrm>
          <a:off x="2057400" y="1219200"/>
          <a:ext cx="8229600" cy="3462528"/>
        </p:xfrm>
        <a:graphic>
          <a:graphicData uri="http://schemas.openxmlformats.org/drawingml/2006/table">
            <a:tbl>
              <a:tblPr rtl="1"/>
              <a:tblGrid>
                <a:gridCol w="8229600"/>
              </a:tblGrid>
              <a:tr h="3048000">
                <a:tc>
                  <a:txBody>
                    <a:bodyPr/>
                    <a:lstStyle>
                      <a:lvl1pPr marL="533400" indent="-533400">
                        <a:spcBef>
                          <a:spcPct val="20000"/>
                        </a:spcBef>
                        <a:tabLst>
                          <a:tab pos="914400" algn="l"/>
                          <a:tab pos="969963" algn="l"/>
                          <a:tab pos="1082675" algn="l"/>
                          <a:tab pos="1195388" algn="l"/>
                        </a:tabLst>
                        <a:defRPr sz="2800">
                          <a:solidFill>
                            <a:schemeClr val="tx1"/>
                          </a:solidFill>
                          <a:latin typeface="Arial" panose="020B0604020202020204" pitchFamily="34" charset="0"/>
                          <a:cs typeface="Arial" panose="020B0604020202020204" pitchFamily="34" charset="0"/>
                        </a:defRPr>
                      </a:lvl1pPr>
                      <a:lvl2pPr marL="1252538" indent="-338138">
                        <a:spcBef>
                          <a:spcPct val="20000"/>
                        </a:spcBef>
                        <a:tabLst>
                          <a:tab pos="914400" algn="l"/>
                          <a:tab pos="969963" algn="l"/>
                          <a:tab pos="1082675" algn="l"/>
                          <a:tab pos="1195388" algn="l"/>
                        </a:tabLst>
                        <a:defRPr sz="2400">
                          <a:solidFill>
                            <a:schemeClr val="tx1"/>
                          </a:solidFill>
                          <a:latin typeface="Arial" panose="020B0604020202020204" pitchFamily="34" charset="0"/>
                          <a:cs typeface="Arial" panose="020B0604020202020204" pitchFamily="34" charset="0"/>
                        </a:defRPr>
                      </a:lvl2pPr>
                      <a:lvl3pPr marL="2103438" indent="-381000">
                        <a:spcBef>
                          <a:spcPct val="20000"/>
                        </a:spcBef>
                        <a:tabLst>
                          <a:tab pos="914400" algn="l"/>
                          <a:tab pos="969963" algn="l"/>
                          <a:tab pos="1082675" algn="l"/>
                          <a:tab pos="1195388" algn="l"/>
                        </a:tabLst>
                        <a:defRPr sz="2000">
                          <a:solidFill>
                            <a:schemeClr val="tx1"/>
                          </a:solidFill>
                          <a:latin typeface="Arial" panose="020B0604020202020204" pitchFamily="34" charset="0"/>
                          <a:cs typeface="Arial" panose="020B0604020202020204" pitchFamily="34" charset="0"/>
                        </a:defRPr>
                      </a:lvl3pPr>
                      <a:lvl4pPr marL="2628900"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4pPr>
                      <a:lvl5pPr marL="2971800"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5pPr>
                      <a:lvl6pPr marL="34290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6pPr>
                      <a:lvl7pPr marL="38862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7pPr>
                      <a:lvl8pPr marL="43434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8pPr>
                      <a:lvl9pPr marL="48006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9pPr>
                    </a:lstStyle>
                    <a:p>
                      <a:pPr marL="533400"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startAt="2"/>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Run the query using </a:t>
                      </a:r>
                      <a:r>
                        <a:rPr kumimoji="0" lang="en-US" altLang="en-US" sz="2800" b="0" i="0" u="none" strike="noStrike" cap="none" normalizeH="0" baseline="0" dirty="0" err="1" smtClean="0">
                          <a:ln>
                            <a:noFill/>
                          </a:ln>
                          <a:solidFill>
                            <a:srgbClr val="660033"/>
                          </a:solidFill>
                          <a:effectLst/>
                          <a:latin typeface="Arial" panose="020B0604020202020204" pitchFamily="34" charset="0"/>
                          <a:cs typeface="Arial" panose="020B0604020202020204" pitchFamily="34" charset="0"/>
                        </a:rPr>
                        <a:t>mysqli_query</a:t>
                      </a:r>
                      <a:r>
                        <a:rPr kumimoji="0" lang="en-US" altLang="en-US" sz="28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 ). </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function takes </a:t>
                      </a:r>
                      <a:r>
                        <a:rPr kumimoji="0" lang="en-US" altLang="en-US" sz="24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two parameters</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p>
                    <a:p>
                      <a:pPr marL="2103438" marR="0" lvl="2"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ª"/>
                        <a:tabLst>
                          <a:tab pos="914400" algn="l"/>
                          <a:tab pos="969963" algn="l"/>
                          <a:tab pos="1082675" algn="l"/>
                          <a:tab pos="1195388" algn="l"/>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SQL query itself </a:t>
                      </a:r>
                    </a:p>
                    <a:p>
                      <a:pPr marL="2103438" marR="0" lvl="2"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ª"/>
                        <a:tabLst>
                          <a:tab pos="914400" algn="l"/>
                          <a:tab pos="969963" algn="l"/>
                          <a:tab pos="1082675" algn="l"/>
                          <a:tab pos="1195388" algn="l"/>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DBMS connection to use</a:t>
                      </a:r>
                    </a:p>
                    <a:p>
                      <a:pPr marL="2628900" marR="0" lvl="3"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w"/>
                        <a:tabLst>
                          <a:tab pos="914400" algn="l"/>
                          <a:tab pos="969963" algn="l"/>
                          <a:tab pos="1082675" algn="l"/>
                          <a:tab pos="1195388" algn="l"/>
                        </a:tabLst>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connection parameter is the value returned from the connection in the first step. </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function </a:t>
                      </a:r>
                      <a:r>
                        <a:rPr kumimoji="0" lang="en-US" altLang="en-US" sz="24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mysqli_query</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 returns a result set handle resource; that is, a value that can retrieve the output—the result set—of the query in Step 3.</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704078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a:solidFill>
                  <a:srgbClr val="669900"/>
                </a:solidFill>
              </a:rPr>
              <a:t>Opening and Using a Database</a:t>
            </a:r>
          </a:p>
        </p:txBody>
      </p:sp>
      <p:graphicFrame>
        <p:nvGraphicFramePr>
          <p:cNvPr id="13335" name="Group 23"/>
          <p:cNvGraphicFramePr>
            <a:graphicFrameLocks noGrp="1"/>
          </p:cNvGraphicFramePr>
          <p:nvPr>
            <p:ph type="tbl" idx="1"/>
            <p:extLst>
              <p:ext uri="{D42A27DB-BD31-4B8C-83A1-F6EECF244321}">
                <p14:modId xmlns:p14="http://schemas.microsoft.com/office/powerpoint/2010/main" val="3555458534"/>
              </p:ext>
            </p:extLst>
          </p:nvPr>
        </p:nvGraphicFramePr>
        <p:xfrm>
          <a:off x="1336431" y="1219200"/>
          <a:ext cx="9748911" cy="4675632"/>
        </p:xfrm>
        <a:graphic>
          <a:graphicData uri="http://schemas.openxmlformats.org/drawingml/2006/table">
            <a:tbl>
              <a:tblPr rtl="1"/>
              <a:tblGrid>
                <a:gridCol w="9748911"/>
              </a:tblGrid>
              <a:tr h="3048000">
                <a:tc>
                  <a:txBody>
                    <a:bodyPr/>
                    <a:lstStyle>
                      <a:lvl1pPr marL="533400" indent="-533400">
                        <a:spcBef>
                          <a:spcPct val="20000"/>
                        </a:spcBef>
                        <a:tabLst>
                          <a:tab pos="914400" algn="l"/>
                          <a:tab pos="969963" algn="l"/>
                          <a:tab pos="1082675" algn="l"/>
                          <a:tab pos="1195388" algn="l"/>
                        </a:tabLst>
                        <a:defRPr sz="2800">
                          <a:solidFill>
                            <a:schemeClr val="tx1"/>
                          </a:solidFill>
                          <a:latin typeface="Arial" panose="020B0604020202020204" pitchFamily="34" charset="0"/>
                          <a:cs typeface="Arial" panose="020B0604020202020204" pitchFamily="34" charset="0"/>
                        </a:defRPr>
                      </a:lvl1pPr>
                      <a:lvl2pPr marL="1252538" indent="-338138">
                        <a:spcBef>
                          <a:spcPct val="20000"/>
                        </a:spcBef>
                        <a:tabLst>
                          <a:tab pos="914400" algn="l"/>
                          <a:tab pos="969963" algn="l"/>
                          <a:tab pos="1082675" algn="l"/>
                          <a:tab pos="1195388" algn="l"/>
                        </a:tabLst>
                        <a:defRPr sz="2400">
                          <a:solidFill>
                            <a:schemeClr val="tx1"/>
                          </a:solidFill>
                          <a:latin typeface="Arial" panose="020B0604020202020204" pitchFamily="34" charset="0"/>
                          <a:cs typeface="Arial" panose="020B0604020202020204" pitchFamily="34" charset="0"/>
                        </a:defRPr>
                      </a:lvl2pPr>
                      <a:lvl3pPr marL="2103438" indent="-381000">
                        <a:spcBef>
                          <a:spcPct val="20000"/>
                        </a:spcBef>
                        <a:tabLst>
                          <a:tab pos="914400" algn="l"/>
                          <a:tab pos="969963" algn="l"/>
                          <a:tab pos="1082675" algn="l"/>
                          <a:tab pos="1195388" algn="l"/>
                        </a:tabLst>
                        <a:defRPr sz="2000">
                          <a:solidFill>
                            <a:schemeClr val="tx1"/>
                          </a:solidFill>
                          <a:latin typeface="Arial" panose="020B0604020202020204" pitchFamily="34" charset="0"/>
                          <a:cs typeface="Arial" panose="020B0604020202020204" pitchFamily="34" charset="0"/>
                        </a:defRPr>
                      </a:lvl3pPr>
                      <a:lvl4pPr marL="2628900"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4pPr>
                      <a:lvl5pPr marL="2971800"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5pPr>
                      <a:lvl6pPr marL="34290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6pPr>
                      <a:lvl7pPr marL="38862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7pPr>
                      <a:lvl8pPr marL="43434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8pPr>
                      <a:lvl9pPr marL="48006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9pPr>
                    </a:lstStyle>
                    <a:p>
                      <a:pPr marL="533400"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startAt="3"/>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Retrieve a row of results.</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function </a:t>
                      </a:r>
                      <a:r>
                        <a:rPr kumimoji="0" lang="en-US" altLang="en-US" sz="2400" b="0" i="0" u="none" strike="noStrike" cap="none" normalizeH="0" baseline="0" dirty="0" err="1" smtClean="0">
                          <a:ln>
                            <a:noFill/>
                          </a:ln>
                          <a:solidFill>
                            <a:srgbClr val="660033"/>
                          </a:solidFill>
                          <a:effectLst/>
                          <a:latin typeface="Arial" panose="020B0604020202020204" pitchFamily="34" charset="0"/>
                          <a:cs typeface="Arial" panose="020B0604020202020204" pitchFamily="34" charset="0"/>
                        </a:rPr>
                        <a:t>mysqli_fetch_row</a:t>
                      </a:r>
                      <a:r>
                        <a:rPr kumimoji="0" lang="en-US" altLang="en-US" sz="24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retrieves one row of  the result set.</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function takes only </a:t>
                      </a:r>
                      <a:r>
                        <a:rPr kumimoji="0" lang="en-US" altLang="en-US" sz="24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one parameter</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p>
                    <a:p>
                      <a:pPr marL="2103438" marR="0" lvl="2"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ª"/>
                        <a:tabLst>
                          <a:tab pos="914400" algn="l"/>
                          <a:tab pos="969963" algn="l"/>
                          <a:tab pos="1082675" algn="l"/>
                          <a:tab pos="1195388" algn="l"/>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result set handle from the second step</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Each row is stored in an array $row, and the attribute values in the array are extracted in Step 4.</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 while loop is used to retrieve rows until there are no more rows to fetch.</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function </a:t>
                      </a:r>
                      <a:r>
                        <a:rPr kumimoji="0" lang="en-US" altLang="en-US" sz="24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mysqli_fetch_row</a:t>
                      </a: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 returns false when no more data is available.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38884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55B0005E-9129-40F1-862B-5ED08A3BC479}" type="slidenum">
              <a:rPr lang="ar-SA" altLang="en-US"/>
              <a:pPr/>
              <a:t>26</a:t>
            </a:fld>
            <a:endParaRPr lang="en-US" altLang="en-US"/>
          </a:p>
        </p:txBody>
      </p:sp>
      <p:sp>
        <p:nvSpPr>
          <p:cNvPr id="14338"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a:solidFill>
                  <a:srgbClr val="669900"/>
                </a:solidFill>
              </a:rPr>
              <a:t>Opening and Using a Database</a:t>
            </a:r>
          </a:p>
        </p:txBody>
      </p:sp>
      <p:graphicFrame>
        <p:nvGraphicFramePr>
          <p:cNvPr id="14365" name="Group 29"/>
          <p:cNvGraphicFramePr>
            <a:graphicFrameLocks noGrp="1"/>
          </p:cNvGraphicFramePr>
          <p:nvPr>
            <p:ph type="tbl" idx="1"/>
            <p:extLst>
              <p:ext uri="{D42A27DB-BD31-4B8C-83A1-F6EECF244321}">
                <p14:modId xmlns:p14="http://schemas.microsoft.com/office/powerpoint/2010/main" val="1817998803"/>
              </p:ext>
            </p:extLst>
          </p:nvPr>
        </p:nvGraphicFramePr>
        <p:xfrm>
          <a:off x="2057400" y="1219200"/>
          <a:ext cx="8229600" cy="4468368"/>
        </p:xfrm>
        <a:graphic>
          <a:graphicData uri="http://schemas.openxmlformats.org/drawingml/2006/table">
            <a:tbl>
              <a:tblPr rtl="1"/>
              <a:tblGrid>
                <a:gridCol w="8229600"/>
              </a:tblGrid>
              <a:tr h="3048000">
                <a:tc>
                  <a:txBody>
                    <a:bodyPr/>
                    <a:lstStyle>
                      <a:lvl1pPr marL="533400" indent="-533400">
                        <a:spcBef>
                          <a:spcPct val="20000"/>
                        </a:spcBef>
                        <a:tabLst>
                          <a:tab pos="914400" algn="l"/>
                          <a:tab pos="969963" algn="l"/>
                          <a:tab pos="1082675" algn="l"/>
                          <a:tab pos="1195388" algn="l"/>
                        </a:tabLst>
                        <a:defRPr sz="2800">
                          <a:solidFill>
                            <a:schemeClr val="tx1"/>
                          </a:solidFill>
                          <a:latin typeface="Arial" panose="020B0604020202020204" pitchFamily="34" charset="0"/>
                          <a:cs typeface="Arial" panose="020B0604020202020204" pitchFamily="34" charset="0"/>
                        </a:defRPr>
                      </a:lvl1pPr>
                      <a:lvl2pPr marL="1252538" indent="-338138">
                        <a:spcBef>
                          <a:spcPct val="20000"/>
                        </a:spcBef>
                        <a:tabLst>
                          <a:tab pos="914400" algn="l"/>
                          <a:tab pos="969963" algn="l"/>
                          <a:tab pos="1082675" algn="l"/>
                          <a:tab pos="1195388" algn="l"/>
                        </a:tabLst>
                        <a:defRPr sz="2400">
                          <a:solidFill>
                            <a:schemeClr val="tx1"/>
                          </a:solidFill>
                          <a:latin typeface="Arial" panose="020B0604020202020204" pitchFamily="34" charset="0"/>
                          <a:cs typeface="Arial" panose="020B0604020202020204" pitchFamily="34" charset="0"/>
                        </a:defRPr>
                      </a:lvl2pPr>
                      <a:lvl3pPr marL="2103438" indent="-381000">
                        <a:spcBef>
                          <a:spcPct val="20000"/>
                        </a:spcBef>
                        <a:tabLst>
                          <a:tab pos="914400" algn="l"/>
                          <a:tab pos="969963" algn="l"/>
                          <a:tab pos="1082675" algn="l"/>
                          <a:tab pos="1195388" algn="l"/>
                        </a:tabLst>
                        <a:defRPr sz="2000">
                          <a:solidFill>
                            <a:schemeClr val="tx1"/>
                          </a:solidFill>
                          <a:latin typeface="Arial" panose="020B0604020202020204" pitchFamily="34" charset="0"/>
                          <a:cs typeface="Arial" panose="020B0604020202020204" pitchFamily="34" charset="0"/>
                        </a:defRPr>
                      </a:lvl3pPr>
                      <a:lvl4pPr marL="2628900"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4pPr>
                      <a:lvl5pPr marL="2971800"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5pPr>
                      <a:lvl6pPr marL="34290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6pPr>
                      <a:lvl7pPr marL="38862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7pPr>
                      <a:lvl8pPr marL="43434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8pPr>
                      <a:lvl9pPr marL="48006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9pPr>
                    </a:lstStyle>
                    <a:p>
                      <a:pPr marL="533400"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startAt="4"/>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Process the attribute values.</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For each retrieved row, a for loop is used to print with an echo statement each of the attributes in the current row. </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Use </a:t>
                      </a:r>
                      <a:r>
                        <a:rPr kumimoji="0" lang="en-US" altLang="en-US" sz="2400" b="0" i="0" u="none" strike="noStrike" cap="none" normalizeH="0" baseline="0" dirty="0" err="1" smtClean="0">
                          <a:ln>
                            <a:noFill/>
                          </a:ln>
                          <a:solidFill>
                            <a:srgbClr val="660033"/>
                          </a:solidFill>
                          <a:effectLst/>
                          <a:latin typeface="Arial" panose="020B0604020202020204" pitchFamily="34" charset="0"/>
                          <a:cs typeface="Arial" panose="020B0604020202020204" pitchFamily="34" charset="0"/>
                        </a:rPr>
                        <a:t>mysqli_num_fields</a:t>
                      </a:r>
                      <a:r>
                        <a:rPr kumimoji="0" lang="en-US" altLang="en-US" sz="24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is used to return the number of attributes in the row; that is, the number of elements in the array. </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function takes only </a:t>
                      </a:r>
                      <a:r>
                        <a:rPr kumimoji="0" lang="en-US" altLang="en-US" sz="24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one parameter</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2103438" marR="0" lvl="2"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ª"/>
                        <a:tabLst>
                          <a:tab pos="914400" algn="l"/>
                          <a:tab pos="969963" algn="l"/>
                          <a:tab pos="1082675" algn="l"/>
                          <a:tab pos="1195388" algn="l"/>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result set handle from the second step</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data itself is stored as elements of the array $row returned in Step 3.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345" name="Text Box 9"/>
          <p:cNvSpPr txBox="1">
            <a:spLocks noChangeArrowheads="1"/>
          </p:cNvSpPr>
          <p:nvPr/>
        </p:nvSpPr>
        <p:spPr bwMode="auto">
          <a:xfrm>
            <a:off x="8955088" y="90488"/>
            <a:ext cx="1587500" cy="317500"/>
          </a:xfrm>
          <a:prstGeom prst="rect">
            <a:avLst/>
          </a:prstGeom>
          <a:solidFill>
            <a:schemeClr val="bg1">
              <a:alpha val="72000"/>
            </a:schemeClr>
          </a:solidFill>
          <a:ln w="12700" algn="ctr">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262063" algn="l"/>
              </a:tabLst>
              <a:defRPr>
                <a:solidFill>
                  <a:schemeClr val="tx1"/>
                </a:solidFill>
                <a:latin typeface="Arial" panose="020B0604020202020204" pitchFamily="34" charset="0"/>
                <a:cs typeface="Arial" panose="020B0604020202020204" pitchFamily="34" charset="0"/>
              </a:defRPr>
            </a:lvl1pPr>
            <a:lvl2pPr>
              <a:tabLst>
                <a:tab pos="1262063" algn="l"/>
              </a:tabLst>
              <a:defRPr>
                <a:solidFill>
                  <a:schemeClr val="tx1"/>
                </a:solidFill>
                <a:latin typeface="Arial" panose="020B0604020202020204" pitchFamily="34" charset="0"/>
                <a:cs typeface="Arial" panose="020B0604020202020204" pitchFamily="34" charset="0"/>
              </a:defRPr>
            </a:lvl2pPr>
            <a:lvl3pPr>
              <a:tabLst>
                <a:tab pos="1262063" algn="l"/>
              </a:tabLst>
              <a:defRPr>
                <a:solidFill>
                  <a:schemeClr val="tx1"/>
                </a:solidFill>
                <a:latin typeface="Arial" panose="020B0604020202020204" pitchFamily="34" charset="0"/>
                <a:cs typeface="Arial" panose="020B0604020202020204" pitchFamily="34" charset="0"/>
              </a:defRPr>
            </a:lvl3pPr>
            <a:lvl4pPr>
              <a:tabLst>
                <a:tab pos="1262063" algn="l"/>
              </a:tabLst>
              <a:defRPr>
                <a:solidFill>
                  <a:schemeClr val="tx1"/>
                </a:solidFill>
                <a:latin typeface="Arial" panose="020B0604020202020204" pitchFamily="34" charset="0"/>
                <a:cs typeface="Arial" panose="020B0604020202020204" pitchFamily="34" charset="0"/>
              </a:defRPr>
            </a:lvl4pPr>
            <a:lvl5pPr>
              <a:tabLst>
                <a:tab pos="1262063" algn="l"/>
              </a:tabLst>
              <a:defRPr>
                <a:solidFill>
                  <a:schemeClr val="tx1"/>
                </a:solidFill>
                <a:latin typeface="Arial" panose="020B0604020202020204" pitchFamily="34" charset="0"/>
                <a:cs typeface="Arial" panose="020B0604020202020204" pitchFamily="34" charset="0"/>
              </a:defRPr>
            </a:lvl5pPr>
            <a:lvl6pPr algn="r" rtl="1" fontAlgn="base">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algn="r" rtl="1" fontAlgn="base">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algn="r" rtl="1" fontAlgn="base">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algn="r" rtl="1" fontAlgn="base">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rtl="0" eaLnBrk="0" hangingPunct="0">
              <a:spcBef>
                <a:spcPct val="50000"/>
              </a:spcBef>
            </a:pPr>
            <a:r>
              <a:rPr lang="en-US" altLang="en-US" sz="1400" u="sng"/>
              <a:t>PHP and MySQL</a:t>
            </a:r>
          </a:p>
        </p:txBody>
      </p:sp>
    </p:spTree>
    <p:extLst>
      <p:ext uri="{BB962C8B-B14F-4D97-AF65-F5344CB8AC3E}">
        <p14:creationId xmlns:p14="http://schemas.microsoft.com/office/powerpoint/2010/main" val="3001879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a:solidFill>
                  <a:srgbClr val="669900"/>
                </a:solidFill>
              </a:rPr>
              <a:t>Opening and Using a Database</a:t>
            </a:r>
          </a:p>
        </p:txBody>
      </p:sp>
      <p:graphicFrame>
        <p:nvGraphicFramePr>
          <p:cNvPr id="15383" name="Group 23"/>
          <p:cNvGraphicFramePr>
            <a:graphicFrameLocks noGrp="1"/>
          </p:cNvGraphicFramePr>
          <p:nvPr>
            <p:ph type="tbl" idx="1"/>
            <p:extLst>
              <p:ext uri="{D42A27DB-BD31-4B8C-83A1-F6EECF244321}">
                <p14:modId xmlns:p14="http://schemas.microsoft.com/office/powerpoint/2010/main" val="3682173697"/>
              </p:ext>
            </p:extLst>
          </p:nvPr>
        </p:nvGraphicFramePr>
        <p:xfrm>
          <a:off x="2057400" y="1219200"/>
          <a:ext cx="8229600" cy="1786128"/>
        </p:xfrm>
        <a:graphic>
          <a:graphicData uri="http://schemas.openxmlformats.org/drawingml/2006/table">
            <a:tbl>
              <a:tblPr rtl="1"/>
              <a:tblGrid>
                <a:gridCol w="8229600"/>
              </a:tblGrid>
              <a:tr h="1600200">
                <a:tc>
                  <a:txBody>
                    <a:bodyPr/>
                    <a:lstStyle>
                      <a:lvl1pPr marL="533400" indent="-533400">
                        <a:spcBef>
                          <a:spcPct val="20000"/>
                        </a:spcBef>
                        <a:tabLst>
                          <a:tab pos="914400" algn="l"/>
                          <a:tab pos="969963" algn="l"/>
                          <a:tab pos="1082675" algn="l"/>
                          <a:tab pos="1195388" algn="l"/>
                        </a:tabLst>
                        <a:defRPr sz="2800">
                          <a:solidFill>
                            <a:schemeClr val="tx1"/>
                          </a:solidFill>
                          <a:latin typeface="Arial" panose="020B0604020202020204" pitchFamily="34" charset="0"/>
                          <a:cs typeface="Arial" panose="020B0604020202020204" pitchFamily="34" charset="0"/>
                        </a:defRPr>
                      </a:lvl1pPr>
                      <a:lvl2pPr marL="1252538" indent="-338138">
                        <a:spcBef>
                          <a:spcPct val="20000"/>
                        </a:spcBef>
                        <a:tabLst>
                          <a:tab pos="914400" algn="l"/>
                          <a:tab pos="969963" algn="l"/>
                          <a:tab pos="1082675" algn="l"/>
                          <a:tab pos="1195388" algn="l"/>
                        </a:tabLst>
                        <a:defRPr sz="2400">
                          <a:solidFill>
                            <a:schemeClr val="tx1"/>
                          </a:solidFill>
                          <a:latin typeface="Arial" panose="020B0604020202020204" pitchFamily="34" charset="0"/>
                          <a:cs typeface="Arial" panose="020B0604020202020204" pitchFamily="34" charset="0"/>
                        </a:defRPr>
                      </a:lvl2pPr>
                      <a:lvl3pPr marL="2103438" indent="-381000">
                        <a:spcBef>
                          <a:spcPct val="20000"/>
                        </a:spcBef>
                        <a:tabLst>
                          <a:tab pos="914400" algn="l"/>
                          <a:tab pos="969963" algn="l"/>
                          <a:tab pos="1082675" algn="l"/>
                          <a:tab pos="1195388" algn="l"/>
                        </a:tabLst>
                        <a:defRPr sz="2000">
                          <a:solidFill>
                            <a:schemeClr val="tx1"/>
                          </a:solidFill>
                          <a:latin typeface="Arial" panose="020B0604020202020204" pitchFamily="34" charset="0"/>
                          <a:cs typeface="Arial" panose="020B0604020202020204" pitchFamily="34" charset="0"/>
                        </a:defRPr>
                      </a:lvl3pPr>
                      <a:lvl4pPr marL="2628900"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4pPr>
                      <a:lvl5pPr marL="2971800"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5pPr>
                      <a:lvl6pPr marL="34290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6pPr>
                      <a:lvl7pPr marL="38862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7pPr>
                      <a:lvl8pPr marL="43434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8pPr>
                      <a:lvl9pPr marL="48006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9pPr>
                    </a:lstStyle>
                    <a:p>
                      <a:pPr marL="533400"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startAt="5"/>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Close the DBMS connection using </a:t>
                      </a:r>
                      <a:r>
                        <a:rPr kumimoji="0" lang="en-US" altLang="en-US" sz="2800" b="0" i="0" u="none" strike="noStrike" cap="none" normalizeH="0" baseline="0" dirty="0" err="1" smtClean="0">
                          <a:ln>
                            <a:noFill/>
                          </a:ln>
                          <a:solidFill>
                            <a:srgbClr val="660033"/>
                          </a:solidFill>
                          <a:effectLst/>
                          <a:latin typeface="Arial" panose="020B0604020202020204" pitchFamily="34" charset="0"/>
                          <a:cs typeface="Arial" panose="020B0604020202020204" pitchFamily="34" charset="0"/>
                        </a:rPr>
                        <a:t>mysqli_close</a:t>
                      </a: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1252538" marR="0" lvl="1" indent="-3810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14400" algn="l"/>
                          <a:tab pos="969963" algn="l"/>
                          <a:tab pos="1082675" algn="l"/>
                          <a:tab pos="1195388" algn="l"/>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The function takes only </a:t>
                      </a:r>
                      <a:r>
                        <a:rPr kumimoji="0" lang="en-US" altLang="en-US" sz="2400" b="0" i="0" u="none" strike="noStrike" cap="none" normalizeH="0" baseline="0" dirty="0" smtClean="0">
                          <a:ln>
                            <a:noFill/>
                          </a:ln>
                          <a:solidFill>
                            <a:srgbClr val="660033"/>
                          </a:solidFill>
                          <a:effectLst/>
                          <a:latin typeface="Arial" panose="020B0604020202020204" pitchFamily="34" charset="0"/>
                          <a:cs typeface="Arial" panose="020B0604020202020204" pitchFamily="34" charset="0"/>
                        </a:rPr>
                        <a:t>one parameter</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2103438" marR="0" lvl="2"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ª"/>
                        <a:tabLst>
                          <a:tab pos="914400" algn="l"/>
                          <a:tab pos="969963" algn="l"/>
                          <a:tab pos="1082675" algn="l"/>
                          <a:tab pos="1195388" algn="l"/>
                        </a:tabLst>
                      </a:pPr>
                      <a:r>
                        <a:rPr kumimoji="0" lang="en-US" altLang="en-US" sz="2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connection to be closed.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604467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368292"/>
            <a:ext cx="8229600" cy="954107"/>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2800" b="1">
                <a:solidFill>
                  <a:srgbClr val="669900"/>
                </a:solidFill>
              </a:rPr>
              <a:t>Error Handling of MySQL Database Functions</a:t>
            </a:r>
          </a:p>
        </p:txBody>
      </p:sp>
      <p:graphicFrame>
        <p:nvGraphicFramePr>
          <p:cNvPr id="17428" name="Group 20"/>
          <p:cNvGraphicFramePr>
            <a:graphicFrameLocks noGrp="1"/>
          </p:cNvGraphicFramePr>
          <p:nvPr>
            <p:ph type="tbl" idx="1"/>
            <p:extLst>
              <p:ext uri="{D42A27DB-BD31-4B8C-83A1-F6EECF244321}">
                <p14:modId xmlns:p14="http://schemas.microsoft.com/office/powerpoint/2010/main" val="3315826554"/>
              </p:ext>
            </p:extLst>
          </p:nvPr>
        </p:nvGraphicFramePr>
        <p:xfrm>
          <a:off x="2057400" y="1219200"/>
          <a:ext cx="8229600" cy="2737104"/>
        </p:xfrm>
        <a:graphic>
          <a:graphicData uri="http://schemas.openxmlformats.org/drawingml/2006/table">
            <a:tbl>
              <a:tblPr rtl="1"/>
              <a:tblGrid>
                <a:gridCol w="8229600"/>
              </a:tblGrid>
              <a:tr h="1600200">
                <a:tc>
                  <a:txBody>
                    <a:bodyPr/>
                    <a:lstStyle>
                      <a:lvl1pPr marL="338138" indent="-338138">
                        <a:spcBef>
                          <a:spcPct val="20000"/>
                        </a:spcBef>
                        <a:tabLst>
                          <a:tab pos="914400" algn="l"/>
                          <a:tab pos="969963" algn="l"/>
                          <a:tab pos="1082675" algn="l"/>
                          <a:tab pos="1195388" algn="l"/>
                        </a:tabLst>
                        <a:defRPr sz="2800">
                          <a:solidFill>
                            <a:schemeClr val="tx1"/>
                          </a:solidFill>
                          <a:latin typeface="Arial" panose="020B0604020202020204" pitchFamily="34" charset="0"/>
                          <a:cs typeface="Arial" panose="020B0604020202020204" pitchFamily="34" charset="0"/>
                        </a:defRPr>
                      </a:lvl1pPr>
                      <a:lvl2pPr marL="1371600" indent="-457200">
                        <a:spcBef>
                          <a:spcPct val="20000"/>
                        </a:spcBef>
                        <a:tabLst>
                          <a:tab pos="914400" algn="l"/>
                          <a:tab pos="969963" algn="l"/>
                          <a:tab pos="1082675" algn="l"/>
                          <a:tab pos="1195388" algn="l"/>
                        </a:tabLst>
                        <a:defRPr sz="2400">
                          <a:solidFill>
                            <a:schemeClr val="tx1"/>
                          </a:solidFill>
                          <a:latin typeface="Arial" panose="020B0604020202020204" pitchFamily="34" charset="0"/>
                          <a:cs typeface="Arial" panose="020B0604020202020204" pitchFamily="34" charset="0"/>
                        </a:defRPr>
                      </a:lvl2pPr>
                      <a:lvl3pPr marL="2103438" indent="-381000">
                        <a:spcBef>
                          <a:spcPct val="20000"/>
                        </a:spcBef>
                        <a:tabLst>
                          <a:tab pos="914400" algn="l"/>
                          <a:tab pos="969963" algn="l"/>
                          <a:tab pos="1082675" algn="l"/>
                          <a:tab pos="1195388" algn="l"/>
                        </a:tabLst>
                        <a:defRPr sz="2000">
                          <a:solidFill>
                            <a:schemeClr val="tx1"/>
                          </a:solidFill>
                          <a:latin typeface="Arial" panose="020B0604020202020204" pitchFamily="34" charset="0"/>
                          <a:cs typeface="Arial" panose="020B0604020202020204" pitchFamily="34" charset="0"/>
                        </a:defRPr>
                      </a:lvl3pPr>
                      <a:lvl4pPr marL="2628900"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4pPr>
                      <a:lvl5pPr marL="2971800" indent="-342900">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5pPr>
                      <a:lvl6pPr marL="34290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6pPr>
                      <a:lvl7pPr marL="38862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7pPr>
                      <a:lvl8pPr marL="43434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8pPr>
                      <a:lvl9pPr marL="4800600" indent="-342900"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Database functions can fail.</a:t>
                      </a:r>
                    </a:p>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There are several possible classes of failure, ranging from critical—the DBMS is inaccessible or a fixed parameter is incorrect to recoverable, such as a password being entered incorrectly by the user.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90223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a:solidFill>
                  <a:srgbClr val="669900"/>
                </a:solidFill>
              </a:rPr>
              <a:t>Formatting Results</a:t>
            </a:r>
          </a:p>
        </p:txBody>
      </p:sp>
      <p:graphicFrame>
        <p:nvGraphicFramePr>
          <p:cNvPr id="8205" name="Group 13"/>
          <p:cNvGraphicFramePr>
            <a:graphicFrameLocks noGrp="1"/>
          </p:cNvGraphicFramePr>
          <p:nvPr>
            <p:ph type="tbl" idx="1"/>
            <p:extLst>
              <p:ext uri="{D42A27DB-BD31-4B8C-83A1-F6EECF244321}">
                <p14:modId xmlns:p14="http://schemas.microsoft.com/office/powerpoint/2010/main" val="3302216769"/>
              </p:ext>
            </p:extLst>
          </p:nvPr>
        </p:nvGraphicFramePr>
        <p:xfrm>
          <a:off x="2057400" y="1219200"/>
          <a:ext cx="8229600" cy="2209800"/>
        </p:xfrm>
        <a:graphic>
          <a:graphicData uri="http://schemas.openxmlformats.org/drawingml/2006/table">
            <a:tbl>
              <a:tblPr rtl="1"/>
              <a:tblGrid>
                <a:gridCol w="8229600"/>
              </a:tblGrid>
              <a:tr h="2209800">
                <a:tc>
                  <a:txBody>
                    <a:bodyPr/>
                    <a:lstStyle>
                      <a:lvl1pPr marL="338138" indent="-338138">
                        <a:spcBef>
                          <a:spcPct val="20000"/>
                        </a:spcBef>
                        <a:tabLst>
                          <a:tab pos="914400" algn="l"/>
                          <a:tab pos="969963" algn="l"/>
                          <a:tab pos="1082675" algn="l"/>
                          <a:tab pos="1195388" algn="l"/>
                        </a:tabLst>
                        <a:defRPr sz="2800">
                          <a:solidFill>
                            <a:schemeClr val="tx1"/>
                          </a:solidFill>
                          <a:latin typeface="Arial" panose="020B0604020202020204" pitchFamily="34" charset="0"/>
                          <a:cs typeface="Arial" panose="020B0604020202020204" pitchFamily="34" charset="0"/>
                        </a:defRPr>
                      </a:lvl1pPr>
                      <a:lvl2pPr marL="808038" indent="-350838">
                        <a:spcBef>
                          <a:spcPct val="20000"/>
                        </a:spcBef>
                        <a:tabLst>
                          <a:tab pos="914400" algn="l"/>
                          <a:tab pos="969963" algn="l"/>
                          <a:tab pos="1082675" algn="l"/>
                          <a:tab pos="1195388" algn="l"/>
                        </a:tabLst>
                        <a:defRPr sz="2400">
                          <a:solidFill>
                            <a:schemeClr val="tx1"/>
                          </a:solidFill>
                          <a:latin typeface="Arial" panose="020B0604020202020204" pitchFamily="34" charset="0"/>
                          <a:cs typeface="Arial" panose="020B0604020202020204" pitchFamily="34" charset="0"/>
                        </a:defRPr>
                      </a:lvl2pPr>
                      <a:lvl3pPr marL="922338">
                        <a:spcBef>
                          <a:spcPct val="20000"/>
                        </a:spcBef>
                        <a:tabLst>
                          <a:tab pos="914400" algn="l"/>
                          <a:tab pos="969963" algn="l"/>
                          <a:tab pos="1082675" algn="l"/>
                          <a:tab pos="1195388" algn="l"/>
                        </a:tabLst>
                        <a:defRPr sz="2000">
                          <a:solidFill>
                            <a:schemeClr val="tx1"/>
                          </a:solidFill>
                          <a:latin typeface="Arial" panose="020B0604020202020204" pitchFamily="34" charset="0"/>
                          <a:cs typeface="Arial" panose="020B0604020202020204" pitchFamily="34" charset="0"/>
                        </a:defRPr>
                      </a:lvl3pPr>
                      <a:lvl4pPr>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4pPr>
                      <a:lvl5pPr>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Basic techniques for connecting to and querying a MySQL DBMS using PHP can be  extended to produce results with embedded HTML that have both better structure and presentation</a:t>
                      </a: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endParaRPr kumimoji="0" lang="en-US" altLang="en-US" sz="2800" b="0" i="0" u="none" strike="noStrike" cap="none" normalizeH="0" baseline="0" dirty="0" smtClean="0">
                        <a:ln>
                          <a:noFill/>
                        </a:ln>
                        <a:solidFill>
                          <a:srgbClr val="A50021"/>
                        </a:solidFill>
                        <a:effectLst/>
                        <a:latin typeface="Arial" panose="020B0604020202020204" pitchFamily="34" charset="0"/>
                        <a:cs typeface="Arial" panose="020B0604020202020204"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989983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MYSQL Databases</a:t>
            </a:r>
            <a:endParaRPr lang="en-US" dirty="0"/>
          </a:p>
        </p:txBody>
      </p:sp>
      <p:sp>
        <p:nvSpPr>
          <p:cNvPr id="3" name="Content Placeholder 2"/>
          <p:cNvSpPr>
            <a:spLocks noGrp="1"/>
          </p:cNvSpPr>
          <p:nvPr>
            <p:ph idx="1"/>
          </p:nvPr>
        </p:nvSpPr>
        <p:spPr>
          <a:xfrm>
            <a:off x="684211" y="685800"/>
            <a:ext cx="11174853" cy="4181622"/>
          </a:xfrm>
        </p:spPr>
        <p:txBody>
          <a:bodyPr>
            <a:noAutofit/>
          </a:bodyPr>
          <a:lstStyle/>
          <a:p>
            <a:r>
              <a:rPr lang="en-US" altLang="en-US" sz="2400" u="sng" dirty="0" smtClean="0"/>
              <a:t>Relational </a:t>
            </a:r>
            <a:r>
              <a:rPr lang="en-US" altLang="en-US" sz="2400" u="sng" dirty="0"/>
              <a:t>Database</a:t>
            </a:r>
            <a:r>
              <a:rPr lang="en-US" altLang="en-US" sz="2400" dirty="0"/>
              <a:t>: A database that stores data in the form of relational tables as 0pposed to flat files</a:t>
            </a:r>
            <a:r>
              <a:rPr lang="en-US" altLang="en-US" sz="2400" dirty="0" smtClean="0"/>
              <a:t>.</a:t>
            </a:r>
            <a:endParaRPr lang="en-US" altLang="en-US" sz="2400" dirty="0"/>
          </a:p>
          <a:p>
            <a:r>
              <a:rPr lang="en-US" altLang="en-US" sz="2400" u="sng" dirty="0"/>
              <a:t>Database Management System</a:t>
            </a:r>
            <a:r>
              <a:rPr lang="en-US" altLang="en-US" sz="2400" dirty="0"/>
              <a:t> (DBMS): A system that manages relational databases; A collection of programs that enabling the storage, modification, and extraction of information from a database.</a:t>
            </a:r>
            <a:r>
              <a:rPr lang="en-US" altLang="en-US" sz="3600" dirty="0"/>
              <a:t> </a:t>
            </a:r>
          </a:p>
        </p:txBody>
      </p:sp>
    </p:spTree>
    <p:extLst>
      <p:ext uri="{BB962C8B-B14F-4D97-AF65-F5344CB8AC3E}">
        <p14:creationId xmlns:p14="http://schemas.microsoft.com/office/powerpoint/2010/main" val="3266935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a:solidFill>
                  <a:srgbClr val="669900"/>
                </a:solidFill>
              </a:rPr>
              <a:t>Using Include Files </a:t>
            </a:r>
          </a:p>
        </p:txBody>
      </p:sp>
      <p:graphicFrame>
        <p:nvGraphicFramePr>
          <p:cNvPr id="19481" name="Group 25"/>
          <p:cNvGraphicFramePr>
            <a:graphicFrameLocks noGrp="1"/>
          </p:cNvGraphicFramePr>
          <p:nvPr>
            <p:ph type="tbl" idx="1"/>
            <p:extLst>
              <p:ext uri="{D42A27DB-BD31-4B8C-83A1-F6EECF244321}">
                <p14:modId xmlns:p14="http://schemas.microsoft.com/office/powerpoint/2010/main" val="1923188272"/>
              </p:ext>
            </p:extLst>
          </p:nvPr>
        </p:nvGraphicFramePr>
        <p:xfrm>
          <a:off x="2057400" y="1219200"/>
          <a:ext cx="8229600" cy="2209800"/>
        </p:xfrm>
        <a:graphic>
          <a:graphicData uri="http://schemas.openxmlformats.org/drawingml/2006/table">
            <a:tbl>
              <a:tblPr rtl="1"/>
              <a:tblGrid>
                <a:gridCol w="8229600"/>
              </a:tblGrid>
              <a:tr h="2209800">
                <a:tc>
                  <a:txBody>
                    <a:bodyPr/>
                    <a:lstStyle>
                      <a:lvl1pPr marL="338138" indent="-338138">
                        <a:spcBef>
                          <a:spcPct val="20000"/>
                        </a:spcBef>
                        <a:tabLst>
                          <a:tab pos="914400" algn="l"/>
                          <a:tab pos="969963" algn="l"/>
                          <a:tab pos="1082675" algn="l"/>
                          <a:tab pos="1195388" algn="l"/>
                        </a:tabLst>
                        <a:defRPr sz="2800">
                          <a:solidFill>
                            <a:schemeClr val="tx1"/>
                          </a:solidFill>
                          <a:latin typeface="Arial" panose="020B0604020202020204" pitchFamily="34" charset="0"/>
                          <a:cs typeface="Arial" panose="020B0604020202020204" pitchFamily="34" charset="0"/>
                        </a:defRPr>
                      </a:lvl1pPr>
                      <a:lvl2pPr marL="808038" indent="-350838">
                        <a:spcBef>
                          <a:spcPct val="20000"/>
                        </a:spcBef>
                        <a:tabLst>
                          <a:tab pos="914400" algn="l"/>
                          <a:tab pos="969963" algn="l"/>
                          <a:tab pos="1082675" algn="l"/>
                          <a:tab pos="1195388" algn="l"/>
                        </a:tabLst>
                        <a:defRPr sz="2400">
                          <a:solidFill>
                            <a:schemeClr val="tx1"/>
                          </a:solidFill>
                          <a:latin typeface="Arial" panose="020B0604020202020204" pitchFamily="34" charset="0"/>
                          <a:cs typeface="Arial" panose="020B0604020202020204" pitchFamily="34" charset="0"/>
                        </a:defRPr>
                      </a:lvl2pPr>
                      <a:lvl3pPr marL="922338">
                        <a:spcBef>
                          <a:spcPct val="20000"/>
                        </a:spcBef>
                        <a:tabLst>
                          <a:tab pos="914400" algn="l"/>
                          <a:tab pos="969963" algn="l"/>
                          <a:tab pos="1082675" algn="l"/>
                          <a:tab pos="1195388" algn="l"/>
                        </a:tabLst>
                        <a:defRPr sz="2000">
                          <a:solidFill>
                            <a:schemeClr val="tx1"/>
                          </a:solidFill>
                          <a:latin typeface="Arial" panose="020B0604020202020204" pitchFamily="34" charset="0"/>
                          <a:cs typeface="Arial" panose="020B0604020202020204" pitchFamily="34" charset="0"/>
                        </a:defRPr>
                      </a:lvl3pPr>
                      <a:lvl4pPr>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4pPr>
                      <a:lvl5pPr>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Include directives allow common functions in other files to be accessible from within the body of a script without directly adding the functions to the code.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9770203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a:solidFill>
                  <a:srgbClr val="669900"/>
                </a:solidFill>
              </a:rPr>
              <a:t>User-Driven Querying</a:t>
            </a:r>
          </a:p>
        </p:txBody>
      </p:sp>
      <p:graphicFrame>
        <p:nvGraphicFramePr>
          <p:cNvPr id="21522" name="Group 18"/>
          <p:cNvGraphicFramePr>
            <a:graphicFrameLocks noGrp="1"/>
          </p:cNvGraphicFramePr>
          <p:nvPr>
            <p:ph type="tbl" idx="1"/>
          </p:nvPr>
        </p:nvGraphicFramePr>
        <p:xfrm>
          <a:off x="2057400" y="1219200"/>
          <a:ext cx="8229600" cy="3371088"/>
        </p:xfrm>
        <a:graphic>
          <a:graphicData uri="http://schemas.openxmlformats.org/drawingml/2006/table">
            <a:tbl>
              <a:tblPr rtl="1"/>
              <a:tblGrid>
                <a:gridCol w="8229600"/>
              </a:tblGrid>
              <a:tr h="2057400">
                <a:tc>
                  <a:txBody>
                    <a:bodyPr/>
                    <a:lstStyle>
                      <a:lvl1pPr marL="338138" indent="-338138">
                        <a:spcBef>
                          <a:spcPct val="20000"/>
                        </a:spcBef>
                        <a:tabLst>
                          <a:tab pos="914400" algn="l"/>
                          <a:tab pos="969963" algn="l"/>
                          <a:tab pos="1082675" algn="l"/>
                          <a:tab pos="1195388" algn="l"/>
                        </a:tabLst>
                        <a:defRPr sz="2800">
                          <a:solidFill>
                            <a:schemeClr val="tx1"/>
                          </a:solidFill>
                          <a:latin typeface="Arial" panose="020B0604020202020204" pitchFamily="34" charset="0"/>
                          <a:cs typeface="Arial" panose="020B0604020202020204" pitchFamily="34" charset="0"/>
                        </a:defRPr>
                      </a:lvl1pPr>
                      <a:lvl2pPr marL="808038" indent="-350838">
                        <a:spcBef>
                          <a:spcPct val="20000"/>
                        </a:spcBef>
                        <a:tabLst>
                          <a:tab pos="914400" algn="l"/>
                          <a:tab pos="969963" algn="l"/>
                          <a:tab pos="1082675" algn="l"/>
                          <a:tab pos="1195388" algn="l"/>
                        </a:tabLst>
                        <a:defRPr sz="2400">
                          <a:solidFill>
                            <a:schemeClr val="tx1"/>
                          </a:solidFill>
                          <a:latin typeface="Arial" panose="020B0604020202020204" pitchFamily="34" charset="0"/>
                          <a:cs typeface="Arial" panose="020B0604020202020204" pitchFamily="34" charset="0"/>
                        </a:defRPr>
                      </a:lvl2pPr>
                      <a:lvl3pPr marL="922338">
                        <a:spcBef>
                          <a:spcPct val="20000"/>
                        </a:spcBef>
                        <a:tabLst>
                          <a:tab pos="914400" algn="l"/>
                          <a:tab pos="969963" algn="l"/>
                          <a:tab pos="1082675" algn="l"/>
                          <a:tab pos="1195388" algn="l"/>
                        </a:tabLst>
                        <a:defRPr sz="2000">
                          <a:solidFill>
                            <a:schemeClr val="tx1"/>
                          </a:solidFill>
                          <a:latin typeface="Arial" panose="020B0604020202020204" pitchFamily="34" charset="0"/>
                          <a:cs typeface="Arial" panose="020B0604020202020204" pitchFamily="34" charset="0"/>
                        </a:defRPr>
                      </a:lvl3pPr>
                      <a:lvl4pPr>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4pPr>
                      <a:lvl5pPr>
                        <a:spcBef>
                          <a:spcPct val="20000"/>
                        </a:spcBef>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tabLst>
                          <a:tab pos="914400" algn="l"/>
                          <a:tab pos="969963" algn="l"/>
                          <a:tab pos="1082675" algn="l"/>
                          <a:tab pos="1195388" algn="l"/>
                        </a:tabLst>
                        <a:defRPr>
                          <a:solidFill>
                            <a:schemeClr val="tx1"/>
                          </a:solidFill>
                          <a:latin typeface="Arial" panose="020B0604020202020204" pitchFamily="34" charset="0"/>
                          <a:cs typeface="Arial" panose="020B0604020202020204" pitchFamily="34"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User Input </a:t>
                      </a:r>
                    </a:p>
                    <a:p>
                      <a:pPr marL="808038" marR="0" lvl="1" indent="-350838"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914400" algn="l"/>
                          <a:tab pos="969963" algn="l"/>
                          <a:tab pos="1082675" algn="l"/>
                          <a:tab pos="1195388" algn="l"/>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Passing Data with URLs</a:t>
                      </a:r>
                    </a:p>
                    <a:p>
                      <a:pPr marL="808038" marR="0" lvl="1" indent="-350838"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914400" algn="l"/>
                          <a:tab pos="969963" algn="l"/>
                          <a:tab pos="1082675" algn="l"/>
                          <a:tab pos="1195388" algn="l"/>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Passing Data with the HTML &lt;form&gt; Environment</a:t>
                      </a:r>
                      <a:r>
                        <a:rPr kumimoji="0" lang="en-US"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p>
                    <a:p>
                      <a:pPr marL="808038" marR="0" lvl="1" indent="-350838"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914400" algn="l"/>
                          <a:tab pos="969963" algn="l"/>
                          <a:tab pos="1082675" algn="l"/>
                          <a:tab pos="1195388" algn="l"/>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Passing Data with Embedded Links</a:t>
                      </a:r>
                    </a:p>
                    <a:p>
                      <a:pPr marL="808038" marR="0" lvl="1" indent="-350838"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914400" algn="l"/>
                          <a:tab pos="969963" algn="l"/>
                          <a:tab pos="1082675" algn="l"/>
                          <a:tab pos="1195388" algn="l"/>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How PHP Initializes Variables</a:t>
                      </a:r>
                    </a:p>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Querying with User Input</a:t>
                      </a:r>
                    </a:p>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14400" algn="l"/>
                          <a:tab pos="969963" algn="l"/>
                          <a:tab pos="1082675" algn="l"/>
                          <a:tab pos="1195388" algn="l"/>
                        </a:tabLst>
                      </a:pPr>
                      <a:r>
                        <a:rPr kumimoji="0" lang="en-US"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Combined Scripts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911981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a:solidFill>
                  <a:srgbClr val="669900"/>
                </a:solidFill>
              </a:rPr>
              <a:t>User Input </a:t>
            </a:r>
          </a:p>
        </p:txBody>
      </p:sp>
      <p:graphicFrame>
        <p:nvGraphicFramePr>
          <p:cNvPr id="22552" name="Group 24"/>
          <p:cNvGraphicFramePr>
            <a:graphicFrameLocks noGrp="1"/>
          </p:cNvGraphicFramePr>
          <p:nvPr>
            <p:ph type="tbl" idx="1"/>
          </p:nvPr>
        </p:nvGraphicFramePr>
        <p:xfrm>
          <a:off x="2057400" y="1219200"/>
          <a:ext cx="8229600" cy="5004816"/>
        </p:xfrm>
        <a:graphic>
          <a:graphicData uri="http://schemas.openxmlformats.org/drawingml/2006/table">
            <a:tbl>
              <a:tblPr rtl="1"/>
              <a:tblGrid>
                <a:gridCol w="8229600"/>
              </a:tblGrid>
              <a:tr h="2057400">
                <a:tc>
                  <a:txBody>
                    <a:bodyPr/>
                    <a:lstStyle>
                      <a:lvl1pPr marL="338138" indent="-338138">
                        <a:spcBef>
                          <a:spcPct val="20000"/>
                        </a:spcBef>
                        <a:tabLst>
                          <a:tab pos="969963" algn="l"/>
                          <a:tab pos="1252538" algn="l"/>
                        </a:tabLst>
                        <a:defRPr sz="2800">
                          <a:solidFill>
                            <a:schemeClr val="tx1"/>
                          </a:solidFill>
                          <a:latin typeface="Arial" panose="020B0604020202020204" pitchFamily="34" charset="0"/>
                          <a:cs typeface="Arial" panose="020B0604020202020204" pitchFamily="34" charset="0"/>
                        </a:defRPr>
                      </a:lvl1pPr>
                      <a:lvl2pPr marL="808038" indent="-350838">
                        <a:spcBef>
                          <a:spcPct val="20000"/>
                        </a:spcBef>
                        <a:tabLst>
                          <a:tab pos="969963" algn="l"/>
                          <a:tab pos="1252538" algn="l"/>
                        </a:tabLst>
                        <a:defRPr sz="2400">
                          <a:solidFill>
                            <a:schemeClr val="tx1"/>
                          </a:solidFill>
                          <a:latin typeface="Arial" panose="020B0604020202020204" pitchFamily="34" charset="0"/>
                          <a:cs typeface="Arial" panose="020B0604020202020204" pitchFamily="34" charset="0"/>
                        </a:defRPr>
                      </a:lvl2pPr>
                      <a:lvl3pPr marL="1195388" indent="-273050">
                        <a:spcBef>
                          <a:spcPct val="20000"/>
                        </a:spcBef>
                        <a:tabLst>
                          <a:tab pos="969963" algn="l"/>
                          <a:tab pos="1252538" algn="l"/>
                        </a:tabLst>
                        <a:defRPr sz="2000">
                          <a:solidFill>
                            <a:schemeClr val="tx1"/>
                          </a:solidFill>
                          <a:latin typeface="Arial" panose="020B0604020202020204" pitchFamily="34" charset="0"/>
                          <a:cs typeface="Arial" panose="020B0604020202020204" pitchFamily="34" charset="0"/>
                        </a:defRPr>
                      </a:lvl3pPr>
                      <a:lvl4pPr>
                        <a:spcBef>
                          <a:spcPct val="20000"/>
                        </a:spcBef>
                        <a:tabLst>
                          <a:tab pos="969963" algn="l"/>
                          <a:tab pos="1252538" algn="l"/>
                        </a:tabLst>
                        <a:defRPr>
                          <a:solidFill>
                            <a:schemeClr val="tx1"/>
                          </a:solidFill>
                          <a:latin typeface="Arial" panose="020B0604020202020204" pitchFamily="34" charset="0"/>
                          <a:cs typeface="Arial" panose="020B0604020202020204" pitchFamily="34" charset="0"/>
                        </a:defRPr>
                      </a:lvl4pPr>
                      <a:lvl5pPr>
                        <a:spcBef>
                          <a:spcPct val="20000"/>
                        </a:spcBef>
                        <a:tabLst>
                          <a:tab pos="969963" algn="l"/>
                          <a:tab pos="1252538" algn="l"/>
                        </a:tabLst>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tabLst>
                          <a:tab pos="969963" algn="l"/>
                          <a:tab pos="1252538" algn="l"/>
                        </a:tabLs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tabLst>
                          <a:tab pos="969963" algn="l"/>
                          <a:tab pos="1252538" algn="l"/>
                        </a:tabLs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tabLst>
                          <a:tab pos="969963" algn="l"/>
                          <a:tab pos="1252538" algn="l"/>
                        </a:tabLs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tabLst>
                          <a:tab pos="969963" algn="l"/>
                          <a:tab pos="1252538" algn="l"/>
                        </a:tabLst>
                        <a:defRPr>
                          <a:solidFill>
                            <a:schemeClr val="tx1"/>
                          </a:solidFill>
                          <a:latin typeface="Arial" panose="020B0604020202020204" pitchFamily="34" charset="0"/>
                          <a:cs typeface="Arial" panose="020B0604020202020204" pitchFamily="34"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69963" algn="l"/>
                          <a:tab pos="1252538" algn="l"/>
                        </a:tabLst>
                      </a:pPr>
                      <a:r>
                        <a:rPr kumimoji="0" lang="en-US"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Three techniques can be used to pass data that drives the querying process in a web database application: </a:t>
                      </a:r>
                    </a:p>
                    <a:p>
                      <a:pPr marL="808038" marR="0" lvl="1" indent="-350838"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969963" algn="l"/>
                          <a:tab pos="1252538" algn="l"/>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Manual entry of a URL to retrieve a PHP script resource and provide parameters to the resource.</a:t>
                      </a:r>
                    </a:p>
                    <a:p>
                      <a:pPr marL="1195388" marR="0" lvl="2" indent="-2730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2525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For example, a user may open a URL using the Open Page option in the File menu of the Netscape web browser. </a:t>
                      </a:r>
                    </a:p>
                    <a:p>
                      <a:pPr marL="808038" marR="0" lvl="1" indent="-350838"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969963" algn="l"/>
                          <a:tab pos="1252538" algn="l"/>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808038" marR="0" lvl="1" indent="-350838"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969963" algn="l"/>
                          <a:tab pos="1252538" algn="l"/>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Data entry through HTML &lt;form&gt; environments. </a:t>
                      </a:r>
                    </a:p>
                    <a:p>
                      <a:pPr marL="1195388" marR="0" lvl="2" indent="-2730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2525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For example, &lt;form&gt; environments can capture textual input, and input is made by selecting radio buttons, selecting one or more items from a drop-down select list, clicking on buttons, and through other data entry widgets.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4593337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555625"/>
            <a:ext cx="8229600" cy="579438"/>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pPr rtl="0"/>
            <a:r>
              <a:rPr lang="en-US" altLang="en-US" sz="3200" b="1">
                <a:solidFill>
                  <a:srgbClr val="669900"/>
                </a:solidFill>
              </a:rPr>
              <a:t>User Input </a:t>
            </a:r>
          </a:p>
        </p:txBody>
      </p:sp>
      <p:graphicFrame>
        <p:nvGraphicFramePr>
          <p:cNvPr id="23565" name="Group 13"/>
          <p:cNvGraphicFramePr>
            <a:graphicFrameLocks noGrp="1"/>
          </p:cNvGraphicFramePr>
          <p:nvPr>
            <p:ph type="tbl" idx="1"/>
          </p:nvPr>
        </p:nvGraphicFramePr>
        <p:xfrm>
          <a:off x="2057400" y="1219200"/>
          <a:ext cx="8229600" cy="1188720"/>
        </p:xfrm>
        <a:graphic>
          <a:graphicData uri="http://schemas.openxmlformats.org/drawingml/2006/table">
            <a:tbl>
              <a:tblPr rtl="1"/>
              <a:tblGrid>
                <a:gridCol w="8229600"/>
              </a:tblGrid>
              <a:tr h="1143000">
                <a:tc>
                  <a:txBody>
                    <a:bodyPr/>
                    <a:lstStyle>
                      <a:lvl1pPr marL="338138" indent="-338138">
                        <a:spcBef>
                          <a:spcPct val="20000"/>
                        </a:spcBef>
                        <a:tabLst>
                          <a:tab pos="969963" algn="l"/>
                          <a:tab pos="1252538" algn="l"/>
                        </a:tabLst>
                        <a:defRPr sz="2800">
                          <a:solidFill>
                            <a:schemeClr val="tx1"/>
                          </a:solidFill>
                          <a:latin typeface="Arial" panose="020B0604020202020204" pitchFamily="34" charset="0"/>
                          <a:cs typeface="Arial" panose="020B0604020202020204" pitchFamily="34" charset="0"/>
                        </a:defRPr>
                      </a:lvl1pPr>
                      <a:lvl2pPr marL="808038" indent="-350838">
                        <a:spcBef>
                          <a:spcPct val="20000"/>
                        </a:spcBef>
                        <a:tabLst>
                          <a:tab pos="969963" algn="l"/>
                          <a:tab pos="1252538" algn="l"/>
                        </a:tabLst>
                        <a:defRPr sz="2400">
                          <a:solidFill>
                            <a:schemeClr val="tx1"/>
                          </a:solidFill>
                          <a:latin typeface="Arial" panose="020B0604020202020204" pitchFamily="34" charset="0"/>
                          <a:cs typeface="Arial" panose="020B0604020202020204" pitchFamily="34" charset="0"/>
                        </a:defRPr>
                      </a:lvl2pPr>
                      <a:lvl3pPr marL="1195388" indent="-273050">
                        <a:spcBef>
                          <a:spcPct val="20000"/>
                        </a:spcBef>
                        <a:tabLst>
                          <a:tab pos="969963" algn="l"/>
                          <a:tab pos="1252538" algn="l"/>
                        </a:tabLst>
                        <a:defRPr sz="2000">
                          <a:solidFill>
                            <a:schemeClr val="tx1"/>
                          </a:solidFill>
                          <a:latin typeface="Arial" panose="020B0604020202020204" pitchFamily="34" charset="0"/>
                          <a:cs typeface="Arial" panose="020B0604020202020204" pitchFamily="34" charset="0"/>
                        </a:defRPr>
                      </a:lvl3pPr>
                      <a:lvl4pPr>
                        <a:spcBef>
                          <a:spcPct val="20000"/>
                        </a:spcBef>
                        <a:tabLst>
                          <a:tab pos="969963" algn="l"/>
                          <a:tab pos="1252538" algn="l"/>
                        </a:tabLst>
                        <a:defRPr>
                          <a:solidFill>
                            <a:schemeClr val="tx1"/>
                          </a:solidFill>
                          <a:latin typeface="Arial" panose="020B0604020202020204" pitchFamily="34" charset="0"/>
                          <a:cs typeface="Arial" panose="020B0604020202020204" pitchFamily="34" charset="0"/>
                        </a:defRPr>
                      </a:lvl4pPr>
                      <a:lvl5pPr>
                        <a:spcBef>
                          <a:spcPct val="20000"/>
                        </a:spcBef>
                        <a:tabLst>
                          <a:tab pos="969963" algn="l"/>
                          <a:tab pos="1252538" algn="l"/>
                        </a:tabLst>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tabLst>
                          <a:tab pos="969963" algn="l"/>
                          <a:tab pos="1252538" algn="l"/>
                        </a:tabLs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tabLst>
                          <a:tab pos="969963" algn="l"/>
                          <a:tab pos="1252538" algn="l"/>
                        </a:tabLs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tabLst>
                          <a:tab pos="969963" algn="l"/>
                          <a:tab pos="1252538" algn="l"/>
                        </a:tabLs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tabLst>
                          <a:tab pos="969963" algn="l"/>
                          <a:tab pos="1252538" algn="l"/>
                        </a:tabLst>
                        <a:defRPr>
                          <a:solidFill>
                            <a:schemeClr val="tx1"/>
                          </a:solidFill>
                          <a:latin typeface="Arial" panose="020B0604020202020204" pitchFamily="34" charset="0"/>
                          <a:cs typeface="Arial" panose="020B0604020202020204" pitchFamily="34" charset="0"/>
                        </a:defRPr>
                      </a:lvl9pPr>
                    </a:lstStyle>
                    <a:p>
                      <a:pPr marL="808038" marR="0" lvl="1" indent="-350838"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969963" algn="l"/>
                          <a:tab pos="1252538" algn="l"/>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Embedded hypertext links that can be clicked to retrieve a PHP script resource and provide parameters to the script.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978447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Building a Query</a:t>
            </a:r>
          </a:p>
        </p:txBody>
      </p:sp>
      <p:sp>
        <p:nvSpPr>
          <p:cNvPr id="26627" name="Rectangle 3"/>
          <p:cNvSpPr>
            <a:spLocks noGrp="1" noChangeArrowheads="1"/>
          </p:cNvSpPr>
          <p:nvPr>
            <p:ph type="body" idx="1"/>
          </p:nvPr>
        </p:nvSpPr>
        <p:spPr/>
        <p:txBody>
          <a:bodyPr/>
          <a:lstStyle/>
          <a:p>
            <a:r>
              <a:rPr lang="en-US" altLang="en-US"/>
              <a:t>Directly</a:t>
            </a:r>
          </a:p>
          <a:p>
            <a:pPr lvl="1"/>
            <a:r>
              <a:rPr lang="en-US" altLang="en-US" sz="2100">
                <a:solidFill>
                  <a:schemeClr val="accent2"/>
                </a:solidFill>
                <a:latin typeface="Lucida Grande" pitchFamily="1" charset="0"/>
              </a:rPr>
              <a:t>$</a:t>
            </a:r>
            <a:r>
              <a:rPr lang="en-US" altLang="en-US" sz="2400">
                <a:solidFill>
                  <a:schemeClr val="accent2"/>
                </a:solidFill>
                <a:latin typeface="Lucida Grande" pitchFamily="1" charset="0"/>
              </a:rPr>
              <a:t>query = 'select * from wines';</a:t>
            </a:r>
            <a:endParaRPr lang="en-US" altLang="en-US"/>
          </a:p>
          <a:p>
            <a:r>
              <a:rPr lang="en-US" altLang="en-US"/>
              <a:t>Using input information</a:t>
            </a:r>
          </a:p>
          <a:p>
            <a:pPr lvl="1"/>
            <a:r>
              <a:rPr lang="en-US" altLang="en-US" sz="2100">
                <a:solidFill>
                  <a:schemeClr val="accent2"/>
                </a:solidFill>
                <a:latin typeface="Lucida Grande" pitchFamily="1" charset="0"/>
              </a:rPr>
              <a:t>$</a:t>
            </a:r>
            <a:r>
              <a:rPr lang="en-US" altLang="en-US" sz="2400">
                <a:solidFill>
                  <a:schemeClr val="accent2"/>
                </a:solidFill>
                <a:latin typeface="Lucida Grande" pitchFamily="1" charset="0"/>
              </a:rPr>
              <a:t>winery = $_POST['winery'];</a:t>
            </a:r>
          </a:p>
          <a:p>
            <a:pPr lvl="1"/>
            <a:r>
              <a:rPr lang="en-US" altLang="en-US" sz="2400">
                <a:solidFill>
                  <a:schemeClr val="accent2"/>
                </a:solidFill>
                <a:latin typeface="Lucida Grande" pitchFamily="1" charset="0"/>
              </a:rPr>
              <a:t>$query = “select * from wines where winery=$winery”;</a:t>
            </a:r>
          </a:p>
          <a:p>
            <a:pPr>
              <a:buFontTx/>
              <a:buNone/>
            </a:pPr>
            <a:endParaRPr lang="en-US" altLang="en-US"/>
          </a:p>
          <a:p>
            <a:pPr lvl="1"/>
            <a:endParaRPr lang="en-US" altLang="en-US" sz="2400">
              <a:solidFill>
                <a:schemeClr val="accent2"/>
              </a:solidFill>
              <a:latin typeface="Lucida Grande" pitchFamily="1" charset="0"/>
            </a:endParaRPr>
          </a:p>
        </p:txBody>
      </p:sp>
    </p:spTree>
    <p:extLst>
      <p:ext uri="{BB962C8B-B14F-4D97-AF65-F5344CB8AC3E}">
        <p14:creationId xmlns:p14="http://schemas.microsoft.com/office/powerpoint/2010/main" val="1373218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Running a Query</a:t>
            </a:r>
          </a:p>
        </p:txBody>
      </p:sp>
      <p:sp>
        <p:nvSpPr>
          <p:cNvPr id="30723" name="Rectangle 3"/>
          <p:cNvSpPr>
            <a:spLocks noGrp="1" noChangeArrowheads="1"/>
          </p:cNvSpPr>
          <p:nvPr>
            <p:ph type="body" idx="1"/>
          </p:nvPr>
        </p:nvSpPr>
        <p:spPr/>
        <p:txBody>
          <a:bodyPr/>
          <a:lstStyle/>
          <a:p>
            <a:pPr>
              <a:lnSpc>
                <a:spcPct val="90000"/>
              </a:lnSpc>
            </a:pPr>
            <a:r>
              <a:rPr lang="en-US" altLang="en-US" dirty="0" err="1"/>
              <a:t>mysql_query</a:t>
            </a:r>
            <a:r>
              <a:rPr lang="en-US" altLang="en-US" dirty="0"/>
              <a:t> returns a result handle</a:t>
            </a:r>
          </a:p>
          <a:p>
            <a:pPr lvl="1">
              <a:lnSpc>
                <a:spcPct val="90000"/>
              </a:lnSpc>
              <a:buFontTx/>
              <a:buNone/>
            </a:pPr>
            <a:r>
              <a:rPr lang="en-US" altLang="en-US" sz="2400" dirty="0">
                <a:solidFill>
                  <a:schemeClr val="accent2"/>
                </a:solidFill>
                <a:latin typeface="Lucida Grande" pitchFamily="1" charset="0"/>
              </a:rPr>
              <a:t>$result = </a:t>
            </a:r>
            <a:r>
              <a:rPr lang="en-US" altLang="en-US" sz="2400" dirty="0" err="1" smtClean="0">
                <a:solidFill>
                  <a:schemeClr val="accent2"/>
                </a:solidFill>
                <a:latin typeface="Lucida Grande" pitchFamily="1" charset="0"/>
              </a:rPr>
              <a:t>mysqli_query</a:t>
            </a:r>
            <a:r>
              <a:rPr lang="en-US" altLang="en-US" sz="2400" dirty="0">
                <a:solidFill>
                  <a:schemeClr val="accent2"/>
                </a:solidFill>
                <a:latin typeface="Lucida Grande" pitchFamily="1" charset="0"/>
              </a:rPr>
              <a:t>($query, $connection)</a:t>
            </a:r>
            <a:endParaRPr lang="en-US" altLang="en-US" dirty="0"/>
          </a:p>
          <a:p>
            <a:pPr>
              <a:lnSpc>
                <a:spcPct val="90000"/>
              </a:lnSpc>
            </a:pPr>
            <a:r>
              <a:rPr lang="en-US" altLang="en-US" dirty="0" err="1" smtClean="0"/>
              <a:t>mysqli_num_rows</a:t>
            </a:r>
            <a:r>
              <a:rPr lang="en-US" altLang="en-US" dirty="0" smtClean="0"/>
              <a:t> </a:t>
            </a:r>
            <a:r>
              <a:rPr lang="en-US" altLang="en-US" dirty="0"/>
              <a:t>indicates the number of rows returned</a:t>
            </a:r>
          </a:p>
          <a:p>
            <a:pPr lvl="1">
              <a:lnSpc>
                <a:spcPct val="90000"/>
              </a:lnSpc>
              <a:buFontTx/>
              <a:buNone/>
            </a:pPr>
            <a:r>
              <a:rPr lang="en-US" altLang="en-US" sz="2400" dirty="0">
                <a:solidFill>
                  <a:schemeClr val="accent2"/>
                </a:solidFill>
                <a:latin typeface="Lucida Grande" pitchFamily="1" charset="0"/>
              </a:rPr>
              <a:t>$</a:t>
            </a:r>
            <a:r>
              <a:rPr lang="en-US" altLang="en-US" sz="2400" dirty="0" err="1">
                <a:solidFill>
                  <a:schemeClr val="accent2"/>
                </a:solidFill>
                <a:latin typeface="Lucida Grande" pitchFamily="1" charset="0"/>
              </a:rPr>
              <a:t>num_rows</a:t>
            </a:r>
            <a:r>
              <a:rPr lang="en-US" altLang="en-US" sz="2400" dirty="0">
                <a:solidFill>
                  <a:schemeClr val="accent2"/>
                </a:solidFill>
                <a:latin typeface="Lucida Grande" pitchFamily="1" charset="0"/>
              </a:rPr>
              <a:t> = </a:t>
            </a:r>
            <a:r>
              <a:rPr lang="en-US" altLang="en-US" sz="2400" dirty="0" err="1" smtClean="0">
                <a:solidFill>
                  <a:schemeClr val="accent2"/>
                </a:solidFill>
                <a:latin typeface="Lucida Grande" pitchFamily="1" charset="0"/>
              </a:rPr>
              <a:t>mysqli_num_rows</a:t>
            </a:r>
            <a:r>
              <a:rPr lang="en-US" altLang="en-US" sz="2400" dirty="0">
                <a:solidFill>
                  <a:schemeClr val="accent2"/>
                </a:solidFill>
                <a:latin typeface="Lucida Grande" pitchFamily="1" charset="0"/>
              </a:rPr>
              <a:t>($result)</a:t>
            </a:r>
            <a:endParaRPr lang="en-US" altLang="en-US" dirty="0"/>
          </a:p>
          <a:p>
            <a:pPr>
              <a:lnSpc>
                <a:spcPct val="90000"/>
              </a:lnSpc>
            </a:pPr>
            <a:r>
              <a:rPr lang="en-US" altLang="en-US" dirty="0" err="1" smtClean="0"/>
              <a:t>mysqli_fetch_row</a:t>
            </a:r>
            <a:r>
              <a:rPr lang="en-US" altLang="en-US" dirty="0" smtClean="0"/>
              <a:t> </a:t>
            </a:r>
            <a:r>
              <a:rPr lang="en-US" altLang="en-US" dirty="0"/>
              <a:t>creates </a:t>
            </a:r>
            <a:r>
              <a:rPr lang="en-US" altLang="en-US" dirty="0" smtClean="0"/>
              <a:t>array</a:t>
            </a:r>
            <a:endParaRPr lang="en-US" altLang="en-US" dirty="0"/>
          </a:p>
          <a:p>
            <a:pPr lvl="1">
              <a:lnSpc>
                <a:spcPct val="90000"/>
              </a:lnSpc>
              <a:buFontTx/>
              <a:buNone/>
            </a:pPr>
            <a:r>
              <a:rPr lang="en-US" altLang="en-US" sz="2400" dirty="0">
                <a:solidFill>
                  <a:schemeClr val="accent2"/>
                </a:solidFill>
                <a:latin typeface="Lucida Grande" pitchFamily="1" charset="0"/>
              </a:rPr>
              <a:t>For ($n=0; $n&lt;$</a:t>
            </a:r>
            <a:r>
              <a:rPr lang="en-US" altLang="en-US" sz="2400" dirty="0" err="1">
                <a:solidFill>
                  <a:schemeClr val="accent2"/>
                </a:solidFill>
                <a:latin typeface="Lucida Grande" pitchFamily="1" charset="0"/>
              </a:rPr>
              <a:t>num_rows</a:t>
            </a:r>
            <a:r>
              <a:rPr lang="en-US" altLang="en-US" sz="2400" dirty="0">
                <a:solidFill>
                  <a:schemeClr val="accent2"/>
                </a:solidFill>
                <a:latin typeface="Lucida Grande" pitchFamily="1" charset="0"/>
              </a:rPr>
              <a:t>;$n++)</a:t>
            </a:r>
          </a:p>
          <a:p>
            <a:pPr lvl="1">
              <a:lnSpc>
                <a:spcPct val="90000"/>
              </a:lnSpc>
              <a:buFontTx/>
              <a:buNone/>
            </a:pPr>
            <a:r>
              <a:rPr lang="en-US" altLang="en-US" sz="2400" dirty="0">
                <a:solidFill>
                  <a:schemeClr val="accent2"/>
                </a:solidFill>
                <a:latin typeface="Lucida Grande" pitchFamily="1" charset="0"/>
              </a:rPr>
              <a:t>     $row = </a:t>
            </a:r>
            <a:r>
              <a:rPr lang="en-US" altLang="en-US" sz="2400" dirty="0" err="1" smtClean="0">
                <a:solidFill>
                  <a:schemeClr val="accent2"/>
                </a:solidFill>
                <a:latin typeface="Lucida Grande" pitchFamily="1" charset="0"/>
              </a:rPr>
              <a:t>mysqli_fetch_row</a:t>
            </a:r>
            <a:r>
              <a:rPr lang="en-US" altLang="en-US" sz="2400" dirty="0" smtClean="0">
                <a:solidFill>
                  <a:schemeClr val="accent2"/>
                </a:solidFill>
                <a:latin typeface="Lucida Grande" pitchFamily="1" charset="0"/>
              </a:rPr>
              <a:t>($</a:t>
            </a:r>
            <a:r>
              <a:rPr lang="en-US" altLang="en-US" sz="2400" dirty="0">
                <a:solidFill>
                  <a:schemeClr val="accent2"/>
                </a:solidFill>
                <a:latin typeface="Lucida Grande" pitchFamily="1" charset="0"/>
              </a:rPr>
              <a:t>result)</a:t>
            </a:r>
            <a:endParaRPr lang="en-US" altLang="en-US" sz="2400" dirty="0"/>
          </a:p>
        </p:txBody>
      </p:sp>
    </p:spTree>
    <p:extLst>
      <p:ext uri="{BB962C8B-B14F-4D97-AF65-F5344CB8AC3E}">
        <p14:creationId xmlns:p14="http://schemas.microsoft.com/office/powerpoint/2010/main" val="1990677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Result of </a:t>
            </a:r>
            <a:r>
              <a:rPr lang="en-US" altLang="en-US" dirty="0" err="1"/>
              <a:t>fetch_array</a:t>
            </a:r>
            <a:endParaRPr lang="en-US" altLang="en-US" dirty="0"/>
          </a:p>
        </p:txBody>
      </p:sp>
      <p:sp>
        <p:nvSpPr>
          <p:cNvPr id="31747" name="Rectangle 3"/>
          <p:cNvSpPr>
            <a:spLocks noGrp="1" noChangeArrowheads="1"/>
          </p:cNvSpPr>
          <p:nvPr>
            <p:ph type="body" idx="1"/>
          </p:nvPr>
        </p:nvSpPr>
        <p:spPr/>
        <p:txBody>
          <a:bodyPr/>
          <a:lstStyle/>
          <a:p>
            <a:r>
              <a:rPr lang="en-US" altLang="en-US"/>
              <a:t>Contains both numeric and index tags </a:t>
            </a:r>
          </a:p>
          <a:p>
            <a:r>
              <a:rPr lang="en-US" altLang="en-US"/>
              <a:t>Values are duplicated</a:t>
            </a:r>
          </a:p>
          <a:p>
            <a:r>
              <a:rPr lang="en-US" altLang="en-US"/>
              <a:t>Example:</a:t>
            </a:r>
          </a:p>
          <a:p>
            <a:pPr lvl="1"/>
            <a:r>
              <a:rPr lang="en-US" altLang="en-US"/>
              <a:t>Query: select surname, city from customers;</a:t>
            </a:r>
          </a:p>
          <a:p>
            <a:pPr lvl="1"/>
            <a:r>
              <a:rPr lang="en-US" altLang="en-US"/>
              <a:t>Row: ( 0=&gt;'Walker', ‘surname’=&gt;'Walker', 1=&gt;'Kent', 'city'=&gt;'Kent' );</a:t>
            </a:r>
          </a:p>
          <a:p>
            <a:pPr>
              <a:buFontTx/>
              <a:buNone/>
            </a:pPr>
            <a:endParaRPr lang="en-US" altLang="en-US"/>
          </a:p>
        </p:txBody>
      </p:sp>
    </p:spTree>
    <p:extLst>
      <p:ext uri="{BB962C8B-B14F-4D97-AF65-F5344CB8AC3E}">
        <p14:creationId xmlns:p14="http://schemas.microsoft.com/office/powerpoint/2010/main" val="14450368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Printing the Complete Row</a:t>
            </a:r>
          </a:p>
        </p:txBody>
      </p:sp>
      <p:sp>
        <p:nvSpPr>
          <p:cNvPr id="32771" name="Rectangle 3"/>
          <p:cNvSpPr>
            <a:spLocks noGrp="1" noChangeArrowheads="1"/>
          </p:cNvSpPr>
          <p:nvPr>
            <p:ph type="body" idx="1"/>
          </p:nvPr>
        </p:nvSpPr>
        <p:spPr/>
        <p:txBody>
          <a:bodyPr/>
          <a:lstStyle/>
          <a:p>
            <a:r>
              <a:rPr lang="en-US" altLang="en-US" dirty="0"/>
              <a:t>By number</a:t>
            </a:r>
          </a:p>
          <a:p>
            <a:pPr lvl="1">
              <a:buFontTx/>
              <a:buNone/>
            </a:pPr>
            <a:r>
              <a:rPr lang="en-US" altLang="en-US" sz="2400" dirty="0">
                <a:solidFill>
                  <a:schemeClr val="accent2"/>
                </a:solidFill>
                <a:latin typeface="Lucida Grande" pitchFamily="1" charset="0"/>
              </a:rPr>
              <a:t>for ($</a:t>
            </a:r>
            <a:r>
              <a:rPr lang="en-US" altLang="en-US" sz="2400" dirty="0" err="1">
                <a:solidFill>
                  <a:schemeClr val="accent2"/>
                </a:solidFill>
                <a:latin typeface="Lucida Grande" pitchFamily="1" charset="0"/>
              </a:rPr>
              <a:t>i</a:t>
            </a:r>
            <a:r>
              <a:rPr lang="en-US" altLang="en-US" sz="2400" dirty="0">
                <a:solidFill>
                  <a:schemeClr val="accent2"/>
                </a:solidFill>
                <a:latin typeface="Lucida Grande" pitchFamily="1" charset="0"/>
              </a:rPr>
              <a:t>=0; $</a:t>
            </a:r>
            <a:r>
              <a:rPr lang="en-US" altLang="en-US" sz="2400" dirty="0" err="1" smtClean="0">
                <a:solidFill>
                  <a:schemeClr val="accent2"/>
                </a:solidFill>
                <a:latin typeface="Lucida Grande" pitchFamily="1" charset="0"/>
              </a:rPr>
              <a:t>i</a:t>
            </a:r>
            <a:r>
              <a:rPr lang="en-US" altLang="en-US" sz="2400" dirty="0" smtClean="0">
                <a:solidFill>
                  <a:schemeClr val="accent2"/>
                </a:solidFill>
                <a:latin typeface="Lucida Grande" pitchFamily="1" charset="0"/>
              </a:rPr>
              <a:t>&lt;</a:t>
            </a:r>
            <a:r>
              <a:rPr lang="en-US" altLang="en-US" sz="2400" dirty="0" err="1" smtClean="0">
                <a:solidFill>
                  <a:schemeClr val="accent2"/>
                </a:solidFill>
                <a:latin typeface="Lucida Grande" pitchFamily="1" charset="0"/>
              </a:rPr>
              <a:t>mysqil_num_fields</a:t>
            </a:r>
            <a:r>
              <a:rPr lang="en-US" altLang="en-US" sz="2400" dirty="0">
                <a:solidFill>
                  <a:schemeClr val="accent2"/>
                </a:solidFill>
                <a:latin typeface="Lucida Grande" pitchFamily="1" charset="0"/>
              </a:rPr>
              <a:t>($result); $</a:t>
            </a:r>
            <a:r>
              <a:rPr lang="en-US" altLang="en-US" sz="2400" dirty="0" err="1">
                <a:solidFill>
                  <a:schemeClr val="accent2"/>
                </a:solidFill>
                <a:latin typeface="Lucida Grande" pitchFamily="1" charset="0"/>
              </a:rPr>
              <a:t>i</a:t>
            </a:r>
            <a:r>
              <a:rPr lang="en-US" altLang="en-US" sz="2400" dirty="0">
                <a:solidFill>
                  <a:schemeClr val="accent2"/>
                </a:solidFill>
                <a:latin typeface="Lucida Grande" pitchFamily="1" charset="0"/>
              </a:rPr>
              <a:t>++)</a:t>
            </a:r>
          </a:p>
          <a:p>
            <a:pPr lvl="1">
              <a:buFontTx/>
              <a:buNone/>
            </a:pPr>
            <a:r>
              <a:rPr lang="en-US" altLang="en-US" sz="2400" dirty="0">
                <a:solidFill>
                  <a:schemeClr val="accent2"/>
                </a:solidFill>
                <a:latin typeface="Lucida Grande" pitchFamily="1" charset="0"/>
              </a:rPr>
              <a:t>         echo $row[$</a:t>
            </a:r>
            <a:r>
              <a:rPr lang="en-US" altLang="en-US" sz="2400" dirty="0" err="1">
                <a:solidFill>
                  <a:schemeClr val="accent2"/>
                </a:solidFill>
                <a:latin typeface="Lucida Grande" pitchFamily="1" charset="0"/>
              </a:rPr>
              <a:t>i</a:t>
            </a:r>
            <a:r>
              <a:rPr lang="en-US" altLang="en-US" sz="2400" dirty="0">
                <a:solidFill>
                  <a:schemeClr val="accent2"/>
                </a:solidFill>
                <a:latin typeface="Lucida Grande" pitchFamily="1" charset="0"/>
              </a:rPr>
              <a:t>] . " ";</a:t>
            </a:r>
            <a:endParaRPr lang="en-US" altLang="en-US" dirty="0"/>
          </a:p>
          <a:p>
            <a:r>
              <a:rPr lang="en-US" altLang="en-US" dirty="0"/>
              <a:t>By field</a:t>
            </a:r>
          </a:p>
          <a:p>
            <a:pPr lvl="1">
              <a:buFontTx/>
              <a:buNone/>
            </a:pPr>
            <a:r>
              <a:rPr lang="en-US" altLang="en-US" sz="2400" dirty="0">
                <a:solidFill>
                  <a:schemeClr val="accent2"/>
                </a:solidFill>
                <a:latin typeface="Lucida Grande" pitchFamily="1" charset="0"/>
              </a:rPr>
              <a:t>echo $row['surname'] . ' ' . $row['city'];</a:t>
            </a:r>
            <a:endParaRPr lang="en-US" altLang="en-US" sz="1100" dirty="0">
              <a:solidFill>
                <a:srgbClr val="000000"/>
              </a:solidFill>
              <a:latin typeface="Lucida Grande" pitchFamily="1" charset="0"/>
            </a:endParaRPr>
          </a:p>
        </p:txBody>
      </p:sp>
    </p:spTree>
    <p:extLst>
      <p:ext uri="{BB962C8B-B14F-4D97-AF65-F5344CB8AC3E}">
        <p14:creationId xmlns:p14="http://schemas.microsoft.com/office/powerpoint/2010/main" val="270729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Features</a:t>
            </a:r>
            <a:endParaRPr lang="en-US" dirty="0"/>
          </a:p>
        </p:txBody>
      </p:sp>
      <p:sp>
        <p:nvSpPr>
          <p:cNvPr id="3" name="Content Placeholder 2"/>
          <p:cNvSpPr>
            <a:spLocks noGrp="1"/>
          </p:cNvSpPr>
          <p:nvPr>
            <p:ph idx="1"/>
          </p:nvPr>
        </p:nvSpPr>
        <p:spPr>
          <a:xfrm>
            <a:off x="684211" y="685800"/>
            <a:ext cx="11174853" cy="4181622"/>
          </a:xfrm>
        </p:spPr>
        <p:txBody>
          <a:bodyPr>
            <a:noAutofit/>
          </a:bodyPr>
          <a:lstStyle/>
          <a:p>
            <a:pPr>
              <a:lnSpc>
                <a:spcPct val="90000"/>
              </a:lnSpc>
            </a:pPr>
            <a:r>
              <a:rPr lang="en-US" altLang="en-US" sz="2400" dirty="0"/>
              <a:t>Fully multi-threaded using kernel threads.	</a:t>
            </a:r>
          </a:p>
          <a:p>
            <a:pPr>
              <a:lnSpc>
                <a:spcPct val="90000"/>
              </a:lnSpc>
            </a:pPr>
            <a:r>
              <a:rPr lang="en-US" altLang="en-US" sz="2400" dirty="0"/>
              <a:t> Works on many different platforms.	</a:t>
            </a:r>
          </a:p>
          <a:p>
            <a:pPr>
              <a:lnSpc>
                <a:spcPct val="90000"/>
              </a:lnSpc>
            </a:pPr>
            <a:r>
              <a:rPr lang="en-US" altLang="en-US" sz="2400" dirty="0"/>
              <a:t> Many column types	</a:t>
            </a:r>
          </a:p>
          <a:p>
            <a:pPr>
              <a:lnSpc>
                <a:spcPct val="90000"/>
              </a:lnSpc>
            </a:pPr>
            <a:r>
              <a:rPr lang="en-US" altLang="en-US" sz="2400" dirty="0" smtClean="0"/>
              <a:t>Full </a:t>
            </a:r>
            <a:r>
              <a:rPr lang="en-US" altLang="en-US" sz="2400" dirty="0"/>
              <a:t>operator and function support in the SELECT and WHERE  parts of queries. 	</a:t>
            </a:r>
          </a:p>
        </p:txBody>
      </p:sp>
    </p:spTree>
    <p:extLst>
      <p:ext uri="{BB962C8B-B14F-4D97-AF65-F5344CB8AC3E}">
        <p14:creationId xmlns:p14="http://schemas.microsoft.com/office/powerpoint/2010/main" val="191821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Features</a:t>
            </a:r>
            <a:endParaRPr lang="en-US" dirty="0"/>
          </a:p>
        </p:txBody>
      </p:sp>
      <p:sp>
        <p:nvSpPr>
          <p:cNvPr id="3" name="Content Placeholder 2"/>
          <p:cNvSpPr>
            <a:spLocks noGrp="1"/>
          </p:cNvSpPr>
          <p:nvPr>
            <p:ph idx="1"/>
          </p:nvPr>
        </p:nvSpPr>
        <p:spPr>
          <a:xfrm>
            <a:off x="684211" y="685800"/>
            <a:ext cx="11174853" cy="4181622"/>
          </a:xfrm>
        </p:spPr>
        <p:txBody>
          <a:bodyPr>
            <a:noAutofit/>
          </a:bodyPr>
          <a:lstStyle/>
          <a:p>
            <a:pPr>
              <a:lnSpc>
                <a:spcPct val="90000"/>
              </a:lnSpc>
            </a:pPr>
            <a:r>
              <a:rPr lang="en-US" altLang="en-US" sz="2400" dirty="0"/>
              <a:t> You can mix tables from different databases in the same query.</a:t>
            </a:r>
          </a:p>
          <a:p>
            <a:pPr>
              <a:lnSpc>
                <a:spcPct val="90000"/>
              </a:lnSpc>
            </a:pPr>
            <a:r>
              <a:rPr lang="en-US" altLang="en-US" sz="2400" dirty="0"/>
              <a:t> A privilege and password system that is very flexible and secure.</a:t>
            </a:r>
          </a:p>
          <a:p>
            <a:pPr>
              <a:lnSpc>
                <a:spcPct val="90000"/>
              </a:lnSpc>
            </a:pPr>
            <a:r>
              <a:rPr lang="en-US" altLang="en-US" sz="2400" dirty="0"/>
              <a:t> Handles large databases.	</a:t>
            </a:r>
          </a:p>
          <a:p>
            <a:pPr>
              <a:lnSpc>
                <a:spcPct val="90000"/>
              </a:lnSpc>
            </a:pPr>
            <a:r>
              <a:rPr lang="en-US" altLang="en-US" sz="2400" dirty="0"/>
              <a:t> Tested with a broad range of different compilers. (C/C++)</a:t>
            </a:r>
          </a:p>
          <a:p>
            <a:pPr>
              <a:lnSpc>
                <a:spcPct val="90000"/>
              </a:lnSpc>
            </a:pPr>
            <a:r>
              <a:rPr lang="en-US" altLang="en-US" sz="2400" dirty="0"/>
              <a:t> No memory leaks.	</a:t>
            </a:r>
          </a:p>
          <a:p>
            <a:pPr>
              <a:lnSpc>
                <a:spcPct val="90000"/>
              </a:lnSpc>
            </a:pPr>
            <a:r>
              <a:rPr lang="en-US" altLang="en-US" sz="2400" dirty="0"/>
              <a:t> Full support for several different character sets.</a:t>
            </a:r>
          </a:p>
        </p:txBody>
      </p:sp>
    </p:spTree>
    <p:extLst>
      <p:ext uri="{BB962C8B-B14F-4D97-AF65-F5344CB8AC3E}">
        <p14:creationId xmlns:p14="http://schemas.microsoft.com/office/powerpoint/2010/main" val="343469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a:t>Cells, Rows, Tables and Databases</a:t>
            </a:r>
          </a:p>
        </p:txBody>
      </p:sp>
      <p:sp>
        <p:nvSpPr>
          <p:cNvPr id="143363" name="Rectangle 3"/>
          <p:cNvSpPr>
            <a:spLocks noGrp="1" noChangeArrowheads="1"/>
          </p:cNvSpPr>
          <p:nvPr>
            <p:ph type="body" sz="half" idx="2"/>
          </p:nvPr>
        </p:nvSpPr>
        <p:spPr>
          <a:xfrm>
            <a:off x="2590801" y="1828801"/>
            <a:ext cx="5540326" cy="928468"/>
          </a:xfrm>
        </p:spPr>
        <p:txBody>
          <a:bodyPr/>
          <a:lstStyle/>
          <a:p>
            <a:r>
              <a:rPr lang="en-US" altLang="en-US" sz="2500" dirty="0"/>
              <a:t>Cell -- a single (scalar) value.</a:t>
            </a:r>
          </a:p>
        </p:txBody>
      </p:sp>
      <p:graphicFrame>
        <p:nvGraphicFramePr>
          <p:cNvPr id="143364" name="Object 4"/>
          <p:cNvGraphicFramePr>
            <a:graphicFrameLocks noGrp="1" noChangeAspect="1"/>
          </p:cNvGraphicFramePr>
          <p:nvPr>
            <p:ph type="chart" sz="half" idx="1"/>
            <p:extLst>
              <p:ext uri="{D42A27DB-BD31-4B8C-83A1-F6EECF244321}">
                <p14:modId xmlns:p14="http://schemas.microsoft.com/office/powerpoint/2010/main" val="497775372"/>
              </p:ext>
            </p:extLst>
          </p:nvPr>
        </p:nvGraphicFramePr>
        <p:xfrm>
          <a:off x="4566554" y="3142568"/>
          <a:ext cx="1598612" cy="392113"/>
        </p:xfrm>
        <a:graphic>
          <a:graphicData uri="http://schemas.openxmlformats.org/presentationml/2006/ole">
            <mc:AlternateContent xmlns:mc="http://schemas.openxmlformats.org/markup-compatibility/2006">
              <mc:Choice xmlns:v="urn:schemas-microsoft-com:vml" Requires="v">
                <p:oleObj spid="_x0000_s1042" name="Worksheet" r:id="rId3" imgW="781001" imgH="171450" progId="Excel.Sheet.8">
                  <p:embed/>
                </p:oleObj>
              </mc:Choice>
              <mc:Fallback>
                <p:oleObj name="Worksheet" r:id="rId3" imgW="781001" imgH="171450" progId="Excel.Sheet.8">
                  <p:embed/>
                  <p:pic>
                    <p:nvPicPr>
                      <p:cNvPr id="0" name=""/>
                      <p:cNvPicPr>
                        <a:picLocks noChangeAspect="1" noChangeArrowheads="1"/>
                      </p:cNvPicPr>
                      <p:nvPr/>
                    </p:nvPicPr>
                    <p:blipFill>
                      <a:blip r:embed="rId4"/>
                      <a:srcRect/>
                      <a:stretch>
                        <a:fillRect/>
                      </a:stretch>
                    </p:blipFill>
                    <p:spPr bwMode="auto">
                      <a:xfrm>
                        <a:off x="4566554" y="3142568"/>
                        <a:ext cx="1598612" cy="392113"/>
                      </a:xfrm>
                      <a:prstGeom prst="rect">
                        <a:avLst/>
                      </a:prstGeom>
                    </p:spPr>
                  </p:pic>
                </p:oleObj>
              </mc:Fallback>
            </mc:AlternateContent>
          </a:graphicData>
        </a:graphic>
      </p:graphicFrame>
    </p:spTree>
    <p:extLst>
      <p:ext uri="{BB962C8B-B14F-4D97-AF65-F5344CB8AC3E}">
        <p14:creationId xmlns:p14="http://schemas.microsoft.com/office/powerpoint/2010/main" val="99249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a:t>Cells, Rows, Tables and Databases</a:t>
            </a:r>
          </a:p>
        </p:txBody>
      </p:sp>
      <p:sp>
        <p:nvSpPr>
          <p:cNvPr id="144387" name="Rectangle 3"/>
          <p:cNvSpPr>
            <a:spLocks noGrp="1" noChangeArrowheads="1"/>
          </p:cNvSpPr>
          <p:nvPr>
            <p:ph type="body" sz="half" idx="2"/>
          </p:nvPr>
        </p:nvSpPr>
        <p:spPr>
          <a:xfrm>
            <a:off x="2284414" y="1406769"/>
            <a:ext cx="7269162" cy="2158048"/>
          </a:xfrm>
        </p:spPr>
        <p:txBody>
          <a:bodyPr/>
          <a:lstStyle/>
          <a:p>
            <a:r>
              <a:rPr lang="en-US" altLang="en-US" sz="2500" dirty="0"/>
              <a:t>Row -- a group of scalar values representing a single instance of an object or event.</a:t>
            </a:r>
          </a:p>
        </p:txBody>
      </p:sp>
      <p:graphicFrame>
        <p:nvGraphicFramePr>
          <p:cNvPr id="144388" name="Object 4"/>
          <p:cNvGraphicFramePr>
            <a:graphicFrameLocks noGrp="1" noChangeAspect="1"/>
          </p:cNvGraphicFramePr>
          <p:nvPr>
            <p:ph type="chart" sz="half" idx="1"/>
            <p:extLst>
              <p:ext uri="{D42A27DB-BD31-4B8C-83A1-F6EECF244321}">
                <p14:modId xmlns:p14="http://schemas.microsoft.com/office/powerpoint/2010/main" val="1115415047"/>
              </p:ext>
            </p:extLst>
          </p:nvPr>
        </p:nvGraphicFramePr>
        <p:xfrm>
          <a:off x="2284414" y="3973049"/>
          <a:ext cx="7392987" cy="388937"/>
        </p:xfrm>
        <a:graphic>
          <a:graphicData uri="http://schemas.openxmlformats.org/presentationml/2006/ole">
            <mc:AlternateContent xmlns:mc="http://schemas.openxmlformats.org/markup-compatibility/2006">
              <mc:Choice xmlns:v="urn:schemas-microsoft-com:vml" Requires="v">
                <p:oleObj spid="_x0000_s2066" name="Worksheet" r:id="rId3" imgW="3619599" imgH="171450" progId="Excel.Sheet.8">
                  <p:embed/>
                </p:oleObj>
              </mc:Choice>
              <mc:Fallback>
                <p:oleObj name="Worksheet" r:id="rId3" imgW="3619599" imgH="171450" progId="Excel.Sheet.8">
                  <p:embed/>
                  <p:pic>
                    <p:nvPicPr>
                      <p:cNvPr id="0" name=""/>
                      <p:cNvPicPr>
                        <a:picLocks noChangeAspect="1" noChangeArrowheads="1"/>
                      </p:cNvPicPr>
                      <p:nvPr/>
                    </p:nvPicPr>
                    <p:blipFill>
                      <a:blip r:embed="rId4"/>
                      <a:srcRect/>
                      <a:stretch>
                        <a:fillRect/>
                      </a:stretch>
                    </p:blipFill>
                    <p:spPr bwMode="auto">
                      <a:xfrm>
                        <a:off x="2284414" y="3973049"/>
                        <a:ext cx="7392987" cy="388937"/>
                      </a:xfrm>
                      <a:prstGeom prst="rect">
                        <a:avLst/>
                      </a:prstGeom>
                    </p:spPr>
                  </p:pic>
                </p:oleObj>
              </mc:Fallback>
            </mc:AlternateContent>
          </a:graphicData>
        </a:graphic>
      </p:graphicFrame>
    </p:spTree>
    <p:extLst>
      <p:ext uri="{BB962C8B-B14F-4D97-AF65-F5344CB8AC3E}">
        <p14:creationId xmlns:p14="http://schemas.microsoft.com/office/powerpoint/2010/main" val="40752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a:t>Cells, Rows, Tables and Databases</a:t>
            </a:r>
          </a:p>
        </p:txBody>
      </p:sp>
      <p:sp>
        <p:nvSpPr>
          <p:cNvPr id="145411" name="Rectangle 3"/>
          <p:cNvSpPr>
            <a:spLocks noGrp="1" noChangeArrowheads="1"/>
          </p:cNvSpPr>
          <p:nvPr>
            <p:ph type="body" sz="half" idx="2"/>
          </p:nvPr>
        </p:nvSpPr>
        <p:spPr>
          <a:xfrm>
            <a:off x="2514600" y="1752600"/>
            <a:ext cx="7772400" cy="1243818"/>
          </a:xfrm>
        </p:spPr>
        <p:txBody>
          <a:bodyPr/>
          <a:lstStyle/>
          <a:p>
            <a:r>
              <a:rPr lang="en-US" altLang="en-US" sz="2500" dirty="0"/>
              <a:t>Table -- a series of rows describing separate objects or events.</a:t>
            </a:r>
          </a:p>
        </p:txBody>
      </p:sp>
      <p:graphicFrame>
        <p:nvGraphicFramePr>
          <p:cNvPr id="145412" name="Object 4"/>
          <p:cNvGraphicFramePr>
            <a:graphicFrameLocks noGrp="1" noChangeAspect="1"/>
          </p:cNvGraphicFramePr>
          <p:nvPr>
            <p:ph type="chart" sz="half" idx="1"/>
            <p:extLst>
              <p:ext uri="{D42A27DB-BD31-4B8C-83A1-F6EECF244321}">
                <p14:modId xmlns:p14="http://schemas.microsoft.com/office/powerpoint/2010/main" val="1240516037"/>
              </p:ext>
            </p:extLst>
          </p:nvPr>
        </p:nvGraphicFramePr>
        <p:xfrm>
          <a:off x="2242210" y="3377418"/>
          <a:ext cx="7469187" cy="1524000"/>
        </p:xfrm>
        <a:graphic>
          <a:graphicData uri="http://schemas.openxmlformats.org/presentationml/2006/ole">
            <mc:AlternateContent xmlns:mc="http://schemas.openxmlformats.org/markup-compatibility/2006">
              <mc:Choice xmlns:v="urn:schemas-microsoft-com:vml" Requires="v">
                <p:oleObj spid="_x0000_s3090" name="Worksheet" r:id="rId3" imgW="3619599" imgH="676341" progId="Excel.Sheet.8">
                  <p:embed/>
                </p:oleObj>
              </mc:Choice>
              <mc:Fallback>
                <p:oleObj name="Worksheet" r:id="rId3" imgW="3619599" imgH="676341" progId="Excel.Sheet.8">
                  <p:embed/>
                  <p:pic>
                    <p:nvPicPr>
                      <p:cNvPr id="0" name=""/>
                      <p:cNvPicPr>
                        <a:picLocks noChangeAspect="1" noChangeArrowheads="1"/>
                      </p:cNvPicPr>
                      <p:nvPr/>
                    </p:nvPicPr>
                    <p:blipFill>
                      <a:blip r:embed="rId4"/>
                      <a:srcRect/>
                      <a:stretch>
                        <a:fillRect/>
                      </a:stretch>
                    </p:blipFill>
                    <p:spPr bwMode="auto">
                      <a:xfrm>
                        <a:off x="2242210" y="3377418"/>
                        <a:ext cx="7469187" cy="1524000"/>
                      </a:xfrm>
                      <a:prstGeom prst="rect">
                        <a:avLst/>
                      </a:prstGeom>
                    </p:spPr>
                  </p:pic>
                </p:oleObj>
              </mc:Fallback>
            </mc:AlternateContent>
          </a:graphicData>
        </a:graphic>
      </p:graphicFrame>
    </p:spTree>
    <p:extLst>
      <p:ext uri="{BB962C8B-B14F-4D97-AF65-F5344CB8AC3E}">
        <p14:creationId xmlns:p14="http://schemas.microsoft.com/office/powerpoint/2010/main" val="851514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Cells, Rows, Tables and Databases</a:t>
            </a:r>
          </a:p>
        </p:txBody>
      </p:sp>
      <p:sp>
        <p:nvSpPr>
          <p:cNvPr id="146435" name="Rectangle 3"/>
          <p:cNvSpPr>
            <a:spLocks noGrp="1" noChangeArrowheads="1"/>
          </p:cNvSpPr>
          <p:nvPr>
            <p:ph type="body" sz="half" idx="2"/>
          </p:nvPr>
        </p:nvSpPr>
        <p:spPr>
          <a:xfrm>
            <a:off x="2514600" y="1828800"/>
            <a:ext cx="7772400" cy="1659988"/>
          </a:xfrm>
        </p:spPr>
        <p:txBody>
          <a:bodyPr/>
          <a:lstStyle/>
          <a:p>
            <a:r>
              <a:rPr lang="en-US" altLang="en-US" sz="2500" dirty="0"/>
              <a:t>Database -- a collection of related tables describing various facets of a group of objects or events.</a:t>
            </a:r>
          </a:p>
        </p:txBody>
      </p:sp>
      <p:graphicFrame>
        <p:nvGraphicFramePr>
          <p:cNvPr id="146436" name="Object 4"/>
          <p:cNvGraphicFramePr>
            <a:graphicFrameLocks noGrp="1" noChangeAspect="1"/>
          </p:cNvGraphicFramePr>
          <p:nvPr>
            <p:ph type="chart" sz="half" idx="1"/>
            <p:extLst>
              <p:ext uri="{D42A27DB-BD31-4B8C-83A1-F6EECF244321}">
                <p14:modId xmlns:p14="http://schemas.microsoft.com/office/powerpoint/2010/main" val="1775623365"/>
              </p:ext>
            </p:extLst>
          </p:nvPr>
        </p:nvGraphicFramePr>
        <p:xfrm>
          <a:off x="2133600" y="4003675"/>
          <a:ext cx="8091488" cy="2147888"/>
        </p:xfrm>
        <a:graphic>
          <a:graphicData uri="http://schemas.openxmlformats.org/presentationml/2006/ole">
            <mc:AlternateContent xmlns:mc="http://schemas.openxmlformats.org/markup-compatibility/2006">
              <mc:Choice xmlns:v="urn:schemas-microsoft-com:vml" Requires="v">
                <p:oleObj spid="_x0000_s4114" name="Worksheet" r:id="rId3" imgW="3467199" imgH="914400" progId="Excel.Sheet.8">
                  <p:embed/>
                </p:oleObj>
              </mc:Choice>
              <mc:Fallback>
                <p:oleObj name="Worksheet" r:id="rId3" imgW="3467199" imgH="914400" progId="Excel.Sheet.8">
                  <p:embed/>
                  <p:pic>
                    <p:nvPicPr>
                      <p:cNvPr id="0" name=""/>
                      <p:cNvPicPr>
                        <a:picLocks noChangeAspect="1" noChangeArrowheads="1"/>
                      </p:cNvPicPr>
                      <p:nvPr/>
                    </p:nvPicPr>
                    <p:blipFill>
                      <a:blip r:embed="rId4"/>
                      <a:srcRect/>
                      <a:stretch>
                        <a:fillRect/>
                      </a:stretch>
                    </p:blipFill>
                    <p:spPr bwMode="auto">
                      <a:xfrm>
                        <a:off x="2133600" y="4003675"/>
                        <a:ext cx="8091488" cy="2147888"/>
                      </a:xfrm>
                      <a:prstGeom prst="rect">
                        <a:avLst/>
                      </a:prstGeom>
                    </p:spPr>
                  </p:pic>
                </p:oleObj>
              </mc:Fallback>
            </mc:AlternateContent>
          </a:graphicData>
        </a:graphic>
      </p:graphicFrame>
    </p:spTree>
    <p:extLst>
      <p:ext uri="{BB962C8B-B14F-4D97-AF65-F5344CB8AC3E}">
        <p14:creationId xmlns:p14="http://schemas.microsoft.com/office/powerpoint/2010/main" val="2605769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326</TotalTime>
  <Words>1631</Words>
  <Application>Microsoft Office PowerPoint</Application>
  <PresentationFormat>Widescreen</PresentationFormat>
  <Paragraphs>351</Paragraphs>
  <Slides>37</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50" baseType="lpstr">
      <vt:lpstr>ＭＳ Ｐゴシック</vt:lpstr>
      <vt:lpstr>Arial</vt:lpstr>
      <vt:lpstr>Calibri</vt:lpstr>
      <vt:lpstr>Century Gothic</vt:lpstr>
      <vt:lpstr>Comic Sans MS</vt:lpstr>
      <vt:lpstr>Lucida Grande</vt:lpstr>
      <vt:lpstr>Tahoma</vt:lpstr>
      <vt:lpstr>Times</vt:lpstr>
      <vt:lpstr>Wingdings</vt:lpstr>
      <vt:lpstr>Wingdings 3</vt:lpstr>
      <vt:lpstr>Slice</vt:lpstr>
      <vt:lpstr>Microsoft Excel 97-2003 Worksheet</vt:lpstr>
      <vt:lpstr>Worksheet</vt:lpstr>
      <vt:lpstr>PHP  &amp; MySQL Lec 3,4</vt:lpstr>
      <vt:lpstr>MYSQL Databases</vt:lpstr>
      <vt:lpstr>MYSQL Databases</vt:lpstr>
      <vt:lpstr>Main Features</vt:lpstr>
      <vt:lpstr>Main Features</vt:lpstr>
      <vt:lpstr>Cells, Rows, Tables and Databases</vt:lpstr>
      <vt:lpstr>Cells, Rows, Tables and Databases</vt:lpstr>
      <vt:lpstr>Cells, Rows, Tables and Databases</vt:lpstr>
      <vt:lpstr>Cells, Rows, Tables and Databases</vt:lpstr>
      <vt:lpstr>Relations -- One to One</vt:lpstr>
      <vt:lpstr>Relations -- One to Many</vt:lpstr>
      <vt:lpstr>Relations -- Many to Many</vt:lpstr>
      <vt:lpstr>Relational Databases</vt:lpstr>
      <vt:lpstr>Use a Relational Database When…</vt:lpstr>
      <vt:lpstr>Spreadsheet Example</vt:lpstr>
      <vt:lpstr>Spreadsheet Example</vt:lpstr>
      <vt:lpstr>Database Design</vt:lpstr>
      <vt:lpstr>Our data</vt:lpstr>
      <vt:lpstr>DATA MANAGEMENT</vt:lpstr>
      <vt:lpstr>PowerPoint Presentation</vt:lpstr>
      <vt:lpstr>Querying Data with PHP</vt:lpstr>
      <vt:lpstr>Opening and Using a Database</vt:lpstr>
      <vt:lpstr>Opening and Using a Database</vt:lpstr>
      <vt:lpstr>Opening and Using a Database</vt:lpstr>
      <vt:lpstr>Opening and Using a Database</vt:lpstr>
      <vt:lpstr>Opening and Using a Database</vt:lpstr>
      <vt:lpstr>Opening and Using a Database</vt:lpstr>
      <vt:lpstr>Error Handling of MySQL Database Functions</vt:lpstr>
      <vt:lpstr>Formatting Results</vt:lpstr>
      <vt:lpstr>Using Include Files </vt:lpstr>
      <vt:lpstr>User-Driven Querying</vt:lpstr>
      <vt:lpstr>User Input </vt:lpstr>
      <vt:lpstr>User Input </vt:lpstr>
      <vt:lpstr>Building a Query</vt:lpstr>
      <vt:lpstr>Running a Query</vt:lpstr>
      <vt:lpstr>Result of fetch_array</vt:lpstr>
      <vt:lpstr>Printing the Complete Row</vt:lpstr>
    </vt:vector>
  </TitlesOfParts>
  <Company>Updatesofts Forums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&amp; MySQL</dc:title>
  <dc:creator>ramy ibrahim</dc:creator>
  <cp:lastModifiedBy>ramy ibrahim</cp:lastModifiedBy>
  <cp:revision>40</cp:revision>
  <dcterms:created xsi:type="dcterms:W3CDTF">2018-11-23T20:57:35Z</dcterms:created>
  <dcterms:modified xsi:type="dcterms:W3CDTF">2018-12-11T21:15:19Z</dcterms:modified>
</cp:coreProperties>
</file>