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93" r:id="rId3"/>
    <p:sldId id="317" r:id="rId4"/>
    <p:sldId id="347" r:id="rId5"/>
    <p:sldId id="352" r:id="rId6"/>
    <p:sldId id="353" r:id="rId7"/>
    <p:sldId id="354" r:id="rId8"/>
    <p:sldId id="358" r:id="rId9"/>
    <p:sldId id="359" r:id="rId10"/>
    <p:sldId id="360" r:id="rId11"/>
    <p:sldId id="361" r:id="rId12"/>
    <p:sldId id="362" r:id="rId13"/>
    <p:sldId id="364" r:id="rId14"/>
    <p:sldId id="3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66" d="100"/>
          <a:sy n="66"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D4A09-0914-4DDB-8089-E45720F27013}"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4E2B-E2EB-4D0A-A3AD-61C815507423}" type="slidenum">
              <a:rPr lang="en-US" smtClean="0"/>
              <a:t>‹#›</a:t>
            </a:fld>
            <a:endParaRPr lang="en-US"/>
          </a:p>
        </p:txBody>
      </p:sp>
    </p:spTree>
    <p:extLst>
      <p:ext uri="{BB962C8B-B14F-4D97-AF65-F5344CB8AC3E}">
        <p14:creationId xmlns:p14="http://schemas.microsoft.com/office/powerpoint/2010/main" val="385111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DEBC9-609F-45A2-B2B4-B21F819335E3}" type="slidenum">
              <a:rPr lang="en-US" altLang="en-US"/>
              <a:pPr/>
              <a:t>4</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042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38040-CF61-4A79-B2CA-0E545AED388C}" type="slidenum">
              <a:rPr lang="en-US" altLang="en-US"/>
              <a:pPr/>
              <a:t>5</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45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F0850-331F-4950-B86D-2E964F47929E}" type="slidenum">
              <a:rPr lang="en-US" altLang="en-US"/>
              <a:pPr/>
              <a:t>6</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85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A8C28-F8D4-4C37-B8E5-F4266C8CAC8F}" type="slidenum">
              <a:rPr lang="en-US" altLang="en-US"/>
              <a:pPr/>
              <a:t>7</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432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PHP  &amp; MySQL </a:t>
            </a:r>
            <a:r>
              <a:rPr lang="en-GB" dirty="0" err="1" smtClean="0"/>
              <a:t>Lec</a:t>
            </a:r>
            <a:r>
              <a:rPr lang="en-GB" dirty="0" smtClean="0"/>
              <a:t> 5,6</a:t>
            </a:r>
            <a:endParaRPr lang="en-US" dirty="0"/>
          </a:p>
        </p:txBody>
      </p:sp>
      <p:sp>
        <p:nvSpPr>
          <p:cNvPr id="3" name="Subtitle 2"/>
          <p:cNvSpPr>
            <a:spLocks noGrp="1"/>
          </p:cNvSpPr>
          <p:nvPr>
            <p:ph type="subTitle" idx="1"/>
          </p:nvPr>
        </p:nvSpPr>
        <p:spPr/>
        <p:txBody>
          <a:bodyPr/>
          <a:lstStyle/>
          <a:p>
            <a:r>
              <a:rPr lang="en-GB" dirty="0" smtClean="0"/>
              <a:t>Created By Eng. Ramy Ibrahim</a:t>
            </a:r>
          </a:p>
        </p:txBody>
      </p:sp>
    </p:spTree>
    <p:extLst>
      <p:ext uri="{BB962C8B-B14F-4D97-AF65-F5344CB8AC3E}">
        <p14:creationId xmlns:p14="http://schemas.microsoft.com/office/powerpoint/2010/main" val="43049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866228"/>
            <a:ext cx="8534400" cy="831556"/>
          </a:xfrm>
        </p:spPr>
        <p:txBody>
          <a:bodyPr/>
          <a:lstStyle/>
          <a:p>
            <a:r>
              <a:rPr lang="en-US" dirty="0"/>
              <a:t>Destroy PHP - Sessions</a:t>
            </a:r>
          </a:p>
        </p:txBody>
      </p:sp>
      <p:sp>
        <p:nvSpPr>
          <p:cNvPr id="3" name="Content Placeholder 2"/>
          <p:cNvSpPr>
            <a:spLocks noGrp="1"/>
          </p:cNvSpPr>
          <p:nvPr>
            <p:ph idx="1"/>
          </p:nvPr>
        </p:nvSpPr>
        <p:spPr>
          <a:xfrm>
            <a:off x="684212" y="685800"/>
            <a:ext cx="10949770" cy="5180428"/>
          </a:xfrm>
        </p:spPr>
        <p:txBody>
          <a:bodyPr>
            <a:normAutofit fontScale="92500" lnSpcReduction="10000"/>
          </a:bodyPr>
          <a:lstStyle/>
          <a:p>
            <a:r>
              <a:rPr lang="en-US" dirty="0"/>
              <a:t>why it is necessary to destroy a session when the session will get</a:t>
            </a:r>
          </a:p>
          <a:p>
            <a:r>
              <a:rPr lang="en-US" dirty="0"/>
              <a:t>destroyed when the user closes their browser. Well, imagine that you had</a:t>
            </a:r>
          </a:p>
          <a:p>
            <a:r>
              <a:rPr lang="en-US" dirty="0"/>
              <a:t>a session registered called "</a:t>
            </a:r>
            <a:r>
              <a:rPr lang="en-US" dirty="0" err="1"/>
              <a:t>access_granted</a:t>
            </a:r>
            <a:r>
              <a:rPr lang="en-US" dirty="0"/>
              <a:t>" and you were using that to</a:t>
            </a:r>
          </a:p>
          <a:p>
            <a:r>
              <a:rPr lang="en-US" dirty="0"/>
              <a:t>determine if the user was logged into your site based upon a username</a:t>
            </a:r>
          </a:p>
          <a:p>
            <a:r>
              <a:rPr lang="en-US" dirty="0"/>
              <a:t>and password. Anytime you have a login feature, to make the users feel</a:t>
            </a:r>
          </a:p>
          <a:p>
            <a:r>
              <a:rPr lang="en-US" dirty="0"/>
              <a:t>better, you should have a logout feature as well. That's where this cool</a:t>
            </a:r>
          </a:p>
          <a:p>
            <a:r>
              <a:rPr lang="en-US" dirty="0"/>
              <a:t>function called </a:t>
            </a:r>
            <a:r>
              <a:rPr lang="en-US" dirty="0" err="1"/>
              <a:t>session_destroy</a:t>
            </a:r>
            <a:r>
              <a:rPr lang="en-US" dirty="0"/>
              <a:t>() comes in handy. </a:t>
            </a:r>
            <a:r>
              <a:rPr lang="en-US" dirty="0" err="1"/>
              <a:t>session_destroy</a:t>
            </a:r>
            <a:r>
              <a:rPr lang="en-US" dirty="0"/>
              <a:t>() will</a:t>
            </a:r>
          </a:p>
          <a:p>
            <a:r>
              <a:rPr lang="en-US" dirty="0"/>
              <a:t>completely demolish your session (no, the computer won't blow up or self</a:t>
            </a:r>
          </a:p>
          <a:p>
            <a:r>
              <a:rPr lang="en-US" dirty="0"/>
              <a:t>destruct) but it just deletes the session files and clears any trace of that</a:t>
            </a:r>
          </a:p>
          <a:p>
            <a:r>
              <a:rPr lang="en-US" dirty="0"/>
              <a:t>session.</a:t>
            </a:r>
          </a:p>
          <a:p>
            <a:r>
              <a:rPr lang="en-US" dirty="0"/>
              <a:t>NOTE: If you are using the $_SESSION </a:t>
            </a:r>
            <a:r>
              <a:rPr lang="en-US" dirty="0" err="1"/>
              <a:t>superglobal</a:t>
            </a:r>
            <a:r>
              <a:rPr lang="en-US" dirty="0"/>
              <a:t> array, you must clear</a:t>
            </a:r>
          </a:p>
          <a:p>
            <a:r>
              <a:rPr lang="en-US" dirty="0"/>
              <a:t>the array values first, then run </a:t>
            </a:r>
            <a:r>
              <a:rPr lang="en-US" dirty="0" err="1"/>
              <a:t>session_destroy</a:t>
            </a:r>
            <a:r>
              <a:rPr lang="en-US" dirty="0"/>
              <a:t>.</a:t>
            </a:r>
          </a:p>
          <a:p>
            <a:r>
              <a:rPr lang="en-US" dirty="0"/>
              <a:t>Here's how we use </a:t>
            </a:r>
            <a:r>
              <a:rPr lang="en-US" dirty="0" err="1"/>
              <a:t>session_destroy</a:t>
            </a:r>
            <a:r>
              <a:rPr lang="en-US" dirty="0"/>
              <a:t>()</a:t>
            </a:r>
          </a:p>
        </p:txBody>
      </p:sp>
    </p:spTree>
    <p:extLst>
      <p:ext uri="{BB962C8B-B14F-4D97-AF65-F5344CB8AC3E}">
        <p14:creationId xmlns:p14="http://schemas.microsoft.com/office/powerpoint/2010/main" val="153995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809957"/>
            <a:ext cx="8534400" cy="775285"/>
          </a:xfrm>
        </p:spPr>
        <p:txBody>
          <a:bodyPr/>
          <a:lstStyle/>
          <a:p>
            <a:r>
              <a:rPr lang="en-US" dirty="0"/>
              <a:t>Destroy PHP - Sessions</a:t>
            </a:r>
          </a:p>
        </p:txBody>
      </p:sp>
      <p:sp>
        <p:nvSpPr>
          <p:cNvPr id="3" name="Content Placeholder 2"/>
          <p:cNvSpPr>
            <a:spLocks noGrp="1"/>
          </p:cNvSpPr>
          <p:nvPr>
            <p:ph idx="1"/>
          </p:nvPr>
        </p:nvSpPr>
        <p:spPr>
          <a:xfrm>
            <a:off x="684212" y="506437"/>
            <a:ext cx="10021302" cy="5416061"/>
          </a:xfrm>
        </p:spPr>
        <p:txBody>
          <a:bodyPr>
            <a:noAutofit/>
          </a:bodyPr>
          <a:lstStyle/>
          <a:p>
            <a:r>
              <a:rPr lang="en-US" sz="1600" dirty="0" smtClean="0"/>
              <a:t>&lt;?</a:t>
            </a:r>
            <a:r>
              <a:rPr lang="en-US" sz="1600" dirty="0" err="1"/>
              <a:t>php</a:t>
            </a:r>
            <a:endParaRPr lang="en-US" sz="1600" dirty="0"/>
          </a:p>
          <a:p>
            <a:r>
              <a:rPr lang="en-US" sz="1600" dirty="0"/>
              <a:t>// start the session</a:t>
            </a:r>
          </a:p>
          <a:p>
            <a:r>
              <a:rPr lang="en-US" sz="1600" dirty="0" err="1"/>
              <a:t>session_start</a:t>
            </a:r>
            <a:r>
              <a:rPr lang="en-US" sz="1600" dirty="0"/>
              <a:t>();</a:t>
            </a:r>
          </a:p>
          <a:p>
            <a:r>
              <a:rPr lang="en-US" sz="1600" dirty="0"/>
              <a:t>header("Cache-control: private"); //IE 6 Fix</a:t>
            </a:r>
          </a:p>
          <a:p>
            <a:r>
              <a:rPr lang="en-US" sz="1600" dirty="0"/>
              <a:t>$_SESSION = array();</a:t>
            </a:r>
          </a:p>
          <a:p>
            <a:r>
              <a:rPr lang="en-US" sz="1600" dirty="0" err="1"/>
              <a:t>session_destroy</a:t>
            </a:r>
            <a:r>
              <a:rPr lang="en-US" sz="1600" dirty="0"/>
              <a:t>();</a:t>
            </a:r>
          </a:p>
          <a:p>
            <a:r>
              <a:rPr lang="en-US" sz="1600" dirty="0"/>
              <a:t>echo "&lt;strong&gt;Step 5 - Destroy This Session &lt;/strong&gt;&lt;</a:t>
            </a:r>
            <a:r>
              <a:rPr lang="en-US" sz="1600" dirty="0" err="1"/>
              <a:t>br</a:t>
            </a:r>
            <a:r>
              <a:rPr lang="en-US" sz="1600" dirty="0"/>
              <a:t> /&gt;";</a:t>
            </a:r>
          </a:p>
          <a:p>
            <a:r>
              <a:rPr lang="en-US" sz="1600" dirty="0"/>
              <a:t>if($_SESSION['name']){</a:t>
            </a:r>
          </a:p>
          <a:p>
            <a:r>
              <a:rPr lang="en-US" sz="1600" dirty="0"/>
              <a:t>    echo "The session is still active";</a:t>
            </a:r>
          </a:p>
          <a:p>
            <a:r>
              <a:rPr lang="en-US" sz="1600" dirty="0"/>
              <a:t>} else {</a:t>
            </a:r>
          </a:p>
          <a:p>
            <a:r>
              <a:rPr lang="en-US" sz="1600" dirty="0"/>
              <a:t>    echo "Ok, the session is no longer active! &lt;</a:t>
            </a:r>
            <a:r>
              <a:rPr lang="en-US" sz="1600" dirty="0" err="1"/>
              <a:t>br</a:t>
            </a:r>
            <a:r>
              <a:rPr lang="en-US" sz="1600" dirty="0"/>
              <a:t> /&gt;";</a:t>
            </a:r>
          </a:p>
          <a:p>
            <a:r>
              <a:rPr lang="en-US" sz="1600" dirty="0"/>
              <a:t>    echo "&lt;a </a:t>
            </a:r>
            <a:r>
              <a:rPr lang="en-US" sz="1600" dirty="0" err="1"/>
              <a:t>href</a:t>
            </a:r>
            <a:r>
              <a:rPr lang="en-US" sz="1600" dirty="0"/>
              <a:t>=\"page1.php\"&gt;&lt;&lt; Go Back Step 1&lt;/a&gt;";</a:t>
            </a:r>
          </a:p>
          <a:p>
            <a:r>
              <a:rPr lang="en-US" sz="1600" dirty="0"/>
              <a:t>}</a:t>
            </a:r>
          </a:p>
          <a:p>
            <a:r>
              <a:rPr lang="en-US" sz="1600" dirty="0"/>
              <a:t>?&gt;</a:t>
            </a:r>
          </a:p>
        </p:txBody>
      </p:sp>
    </p:spTree>
    <p:extLst>
      <p:ext uri="{BB962C8B-B14F-4D97-AF65-F5344CB8AC3E}">
        <p14:creationId xmlns:p14="http://schemas.microsoft.com/office/powerpoint/2010/main" val="64115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556738"/>
            <a:ext cx="8534400" cy="944097"/>
          </a:xfrm>
        </p:spPr>
        <p:txBody>
          <a:bodyPr/>
          <a:lstStyle/>
          <a:p>
            <a:r>
              <a:rPr lang="en-US" dirty="0" smtClean="0"/>
              <a:t>Mixing Together</a:t>
            </a:r>
            <a:endParaRPr lang="en-US" dirty="0"/>
          </a:p>
        </p:txBody>
      </p:sp>
      <p:sp>
        <p:nvSpPr>
          <p:cNvPr id="3" name="Content Placeholder 2"/>
          <p:cNvSpPr>
            <a:spLocks noGrp="1"/>
          </p:cNvSpPr>
          <p:nvPr>
            <p:ph idx="1"/>
          </p:nvPr>
        </p:nvSpPr>
        <p:spPr>
          <a:xfrm>
            <a:off x="684212" y="323558"/>
            <a:ext cx="10851296" cy="5022166"/>
          </a:xfrm>
        </p:spPr>
        <p:txBody>
          <a:bodyPr/>
          <a:lstStyle/>
          <a:p>
            <a:r>
              <a:rPr lang="en-US" dirty="0" err="1" smtClean="0"/>
              <a:t>Login.php</a:t>
            </a:r>
            <a:endParaRPr lang="en-US" dirty="0" smtClean="0"/>
          </a:p>
          <a:p>
            <a:r>
              <a:rPr lang="en-US" dirty="0" err="1" smtClean="0"/>
              <a:t>Index.php</a:t>
            </a:r>
            <a:endParaRPr lang="en-US" dirty="0" smtClean="0"/>
          </a:p>
          <a:p>
            <a:r>
              <a:rPr lang="en-US" dirty="0" err="1" smtClean="0"/>
              <a:t>Logout.php</a:t>
            </a:r>
            <a:endParaRPr lang="en-US" dirty="0" smtClean="0"/>
          </a:p>
          <a:p>
            <a:r>
              <a:rPr lang="en-US" dirty="0" err="1" smtClean="0"/>
              <a:t>Post.php</a:t>
            </a:r>
            <a:endParaRPr lang="en-US" dirty="0" smtClean="0"/>
          </a:p>
          <a:p>
            <a:r>
              <a:rPr lang="en-US" dirty="0" smtClean="0"/>
              <a:t>helper/</a:t>
            </a:r>
            <a:r>
              <a:rPr lang="en-US" dirty="0" err="1" smtClean="0"/>
              <a:t>session.php</a:t>
            </a:r>
            <a:endParaRPr lang="en-US" dirty="0" smtClean="0"/>
          </a:p>
          <a:p>
            <a:r>
              <a:rPr lang="en-US" dirty="0" smtClean="0"/>
              <a:t>helper/</a:t>
            </a:r>
            <a:r>
              <a:rPr lang="en-US" dirty="0" err="1" smtClean="0"/>
              <a:t>database.php</a:t>
            </a:r>
            <a:endParaRPr lang="en-US" dirty="0"/>
          </a:p>
        </p:txBody>
      </p:sp>
    </p:spTree>
    <p:extLst>
      <p:ext uri="{BB962C8B-B14F-4D97-AF65-F5344CB8AC3E}">
        <p14:creationId xmlns:p14="http://schemas.microsoft.com/office/powerpoint/2010/main" val="243325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20343"/>
            <a:ext cx="8534400" cy="1074056"/>
          </a:xfrm>
        </p:spPr>
        <p:txBody>
          <a:bodyPr/>
          <a:lstStyle/>
          <a:p>
            <a:r>
              <a:rPr lang="en-US" dirty="0" smtClean="0"/>
              <a:t>Source Control</a:t>
            </a:r>
            <a:endParaRPr lang="en-US" dirty="0"/>
          </a:p>
        </p:txBody>
      </p:sp>
      <p:sp>
        <p:nvSpPr>
          <p:cNvPr id="3" name="Content Placeholder 2"/>
          <p:cNvSpPr>
            <a:spLocks noGrp="1"/>
          </p:cNvSpPr>
          <p:nvPr>
            <p:ph idx="1"/>
          </p:nvPr>
        </p:nvSpPr>
        <p:spPr/>
        <p:txBody>
          <a:bodyPr/>
          <a:lstStyle/>
          <a:p>
            <a:r>
              <a:rPr lang="en-US" dirty="0" smtClean="0"/>
              <a:t>What is source control ?</a:t>
            </a:r>
          </a:p>
          <a:p>
            <a:r>
              <a:rPr lang="en-US" dirty="0" smtClean="0"/>
              <a:t>What is </a:t>
            </a:r>
            <a:r>
              <a:rPr lang="en-US" dirty="0" err="1" smtClean="0"/>
              <a:t>git</a:t>
            </a:r>
            <a:r>
              <a:rPr lang="en-US" dirty="0" smtClean="0"/>
              <a:t> ?</a:t>
            </a:r>
          </a:p>
          <a:p>
            <a:r>
              <a:rPr lang="en-US" dirty="0" smtClean="0"/>
              <a:t>What is </a:t>
            </a:r>
            <a:r>
              <a:rPr lang="en-US" dirty="0" err="1" smtClean="0"/>
              <a:t>github</a:t>
            </a:r>
            <a:r>
              <a:rPr lang="en-US" dirty="0"/>
              <a:t> </a:t>
            </a:r>
            <a:r>
              <a:rPr lang="en-US" dirty="0" smtClean="0"/>
              <a:t>?</a:t>
            </a:r>
          </a:p>
          <a:p>
            <a:r>
              <a:rPr lang="en-US" dirty="0" smtClean="0"/>
              <a:t>What is Repository ?</a:t>
            </a:r>
          </a:p>
          <a:p>
            <a:r>
              <a:rPr lang="en-US" dirty="0" smtClean="0"/>
              <a:t>Local vs Remote Repositories.</a:t>
            </a:r>
          </a:p>
          <a:p>
            <a:r>
              <a:rPr lang="en-US" dirty="0" err="1" smtClean="0"/>
              <a:t>Init</a:t>
            </a:r>
            <a:endParaRPr lang="en-US" dirty="0" smtClean="0"/>
          </a:p>
          <a:p>
            <a:r>
              <a:rPr lang="en-US" dirty="0" smtClean="0"/>
              <a:t>Stage, Commit and Push</a:t>
            </a:r>
          </a:p>
          <a:p>
            <a:r>
              <a:rPr lang="en-US" dirty="0" smtClean="0"/>
              <a:t>Fetch and Pull</a:t>
            </a:r>
          </a:p>
          <a:p>
            <a:endParaRPr lang="en-US" dirty="0"/>
          </a:p>
        </p:txBody>
      </p:sp>
    </p:spTree>
    <p:extLst>
      <p:ext uri="{BB962C8B-B14F-4D97-AF65-F5344CB8AC3E}">
        <p14:creationId xmlns:p14="http://schemas.microsoft.com/office/powerpoint/2010/main" val="215577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167085"/>
            <a:ext cx="10128931" cy="1262743"/>
          </a:xfrm>
        </p:spPr>
        <p:txBody>
          <a:bodyPr/>
          <a:lstStyle/>
          <a:p>
            <a:r>
              <a:rPr lang="en-US" dirty="0" smtClean="0"/>
              <a:t>What Is Next ?</a:t>
            </a:r>
            <a:endParaRPr lang="en-US" dirty="0"/>
          </a:p>
        </p:txBody>
      </p:sp>
      <p:sp>
        <p:nvSpPr>
          <p:cNvPr id="3" name="Content Placeholder 2"/>
          <p:cNvSpPr>
            <a:spLocks noGrp="1"/>
          </p:cNvSpPr>
          <p:nvPr>
            <p:ph idx="1"/>
          </p:nvPr>
        </p:nvSpPr>
        <p:spPr>
          <a:xfrm>
            <a:off x="684212" y="685800"/>
            <a:ext cx="10837228" cy="4481286"/>
          </a:xfrm>
        </p:spPr>
        <p:txBody>
          <a:bodyPr>
            <a:normAutofit fontScale="92500" lnSpcReduction="10000"/>
          </a:bodyPr>
          <a:lstStyle/>
          <a:p>
            <a:r>
              <a:rPr lang="en-US" dirty="0" smtClean="0">
                <a:solidFill>
                  <a:srgbClr val="FF0000"/>
                </a:solidFill>
              </a:rPr>
              <a:t>SQL Injection Problem</a:t>
            </a:r>
          </a:p>
          <a:p>
            <a:r>
              <a:rPr lang="en-US" dirty="0" smtClean="0"/>
              <a:t>Analysis and Design</a:t>
            </a:r>
          </a:p>
          <a:p>
            <a:r>
              <a:rPr lang="en-US" dirty="0" smtClean="0"/>
              <a:t>View one post</a:t>
            </a:r>
          </a:p>
          <a:p>
            <a:r>
              <a:rPr lang="en-US" dirty="0" smtClean="0"/>
              <a:t>Include header, </a:t>
            </a:r>
            <a:r>
              <a:rPr lang="en-US" dirty="0" smtClean="0">
                <a:solidFill>
                  <a:srgbClr val="FF0000"/>
                </a:solidFill>
              </a:rPr>
              <a:t>footer</a:t>
            </a:r>
            <a:r>
              <a:rPr lang="en-US" dirty="0" smtClean="0"/>
              <a:t> as </a:t>
            </a:r>
            <a:r>
              <a:rPr lang="en-US" dirty="0" err="1" smtClean="0"/>
              <a:t>php</a:t>
            </a:r>
            <a:r>
              <a:rPr lang="en-US" dirty="0" smtClean="0"/>
              <a:t> files</a:t>
            </a:r>
          </a:p>
          <a:p>
            <a:r>
              <a:rPr lang="en-US" dirty="0" smtClean="0"/>
              <a:t>Admin Panel</a:t>
            </a:r>
          </a:p>
          <a:p>
            <a:r>
              <a:rPr lang="en-US" dirty="0" smtClean="0"/>
              <a:t>Add post (insert data)</a:t>
            </a:r>
          </a:p>
          <a:p>
            <a:r>
              <a:rPr lang="en-US" dirty="0" smtClean="0">
                <a:solidFill>
                  <a:srgbClr val="FF0000"/>
                </a:solidFill>
              </a:rPr>
              <a:t>Edit post (update data)</a:t>
            </a:r>
          </a:p>
          <a:p>
            <a:r>
              <a:rPr lang="en-US" dirty="0" smtClean="0"/>
              <a:t>Delete post (delete data)</a:t>
            </a:r>
          </a:p>
          <a:p>
            <a:r>
              <a:rPr lang="en-US" dirty="0" smtClean="0">
                <a:solidFill>
                  <a:srgbClr val="FF0000"/>
                </a:solidFill>
              </a:rPr>
              <a:t>Privileges</a:t>
            </a:r>
          </a:p>
          <a:p>
            <a:r>
              <a:rPr lang="en-US" dirty="0" smtClean="0"/>
              <a:t>Testing</a:t>
            </a:r>
          </a:p>
          <a:p>
            <a:r>
              <a:rPr lang="en-US" dirty="0" smtClean="0">
                <a:solidFill>
                  <a:srgbClr val="FF0000"/>
                </a:solidFill>
              </a:rPr>
              <a:t>Fixing</a:t>
            </a:r>
            <a:endParaRPr lang="en-US" dirty="0">
              <a:solidFill>
                <a:srgbClr val="FF0000"/>
              </a:solidFill>
            </a:endParaRPr>
          </a:p>
        </p:txBody>
      </p:sp>
    </p:spTree>
    <p:extLst>
      <p:ext uri="{BB962C8B-B14F-4D97-AF65-F5344CB8AC3E}">
        <p14:creationId xmlns:p14="http://schemas.microsoft.com/office/powerpoint/2010/main" val="174389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209800" y="228600"/>
            <a:ext cx="7772400" cy="838200"/>
          </a:xfrm>
        </p:spPr>
        <p:txBody>
          <a:bodyPr/>
          <a:lstStyle/>
          <a:p>
            <a:r>
              <a:rPr lang="en-US" altLang="en-US"/>
              <a:t>DATA MANAGEMENT</a:t>
            </a:r>
          </a:p>
        </p:txBody>
      </p:sp>
      <p:sp>
        <p:nvSpPr>
          <p:cNvPr id="163843" name="Rectangle 3"/>
          <p:cNvSpPr>
            <a:spLocks noGrp="1" noChangeArrowheads="1"/>
          </p:cNvSpPr>
          <p:nvPr>
            <p:ph type="body" idx="1"/>
          </p:nvPr>
        </p:nvSpPr>
        <p:spPr>
          <a:xfrm>
            <a:off x="774896" y="1205132"/>
            <a:ext cx="8001000" cy="5257800"/>
          </a:xfrm>
        </p:spPr>
        <p:txBody>
          <a:bodyPr>
            <a:normAutofit fontScale="92500" lnSpcReduction="10000"/>
          </a:bodyPr>
          <a:lstStyle/>
          <a:p>
            <a:r>
              <a:rPr lang="en-US" altLang="en-US" sz="1900" dirty="0"/>
              <a:t> SHOW DATABASES;					</a:t>
            </a:r>
          </a:p>
          <a:p>
            <a:r>
              <a:rPr lang="en-US" altLang="en-US" sz="1900" dirty="0"/>
              <a:t> USE  </a:t>
            </a:r>
            <a:r>
              <a:rPr lang="en-US" altLang="en-US" sz="1900" dirty="0" err="1"/>
              <a:t>databaseName</a:t>
            </a:r>
            <a:r>
              <a:rPr lang="en-US" altLang="en-US" sz="1900" dirty="0"/>
              <a:t>;	</a:t>
            </a:r>
          </a:p>
          <a:p>
            <a:r>
              <a:rPr lang="en-US" altLang="en-US" sz="1900" dirty="0"/>
              <a:t> SHOW TABLES;	</a:t>
            </a:r>
          </a:p>
          <a:p>
            <a:r>
              <a:rPr lang="en-US" altLang="en-US" sz="1900" dirty="0"/>
              <a:t> DESCRIBE table;</a:t>
            </a:r>
          </a:p>
          <a:p>
            <a:r>
              <a:rPr lang="en-US" altLang="en-US" sz="1900" dirty="0"/>
              <a:t>SELECT * FROM table;	</a:t>
            </a:r>
          </a:p>
          <a:p>
            <a:r>
              <a:rPr lang="en-US" altLang="en-US" sz="1900" dirty="0"/>
              <a:t> SELECT * FROM table \G	</a:t>
            </a:r>
          </a:p>
          <a:p>
            <a:r>
              <a:rPr lang="en-US" altLang="en-US" sz="1900" dirty="0"/>
              <a:t> CREATE DATABASE </a:t>
            </a:r>
            <a:r>
              <a:rPr lang="en-US" altLang="en-US" sz="1900" dirty="0" err="1"/>
              <a:t>databaseName</a:t>
            </a:r>
            <a:r>
              <a:rPr lang="en-US" altLang="en-US" sz="1900" dirty="0"/>
              <a:t>;	</a:t>
            </a:r>
          </a:p>
          <a:p>
            <a:r>
              <a:rPr lang="en-US" altLang="en-US" sz="1900" dirty="0"/>
              <a:t> DROP DATABASE </a:t>
            </a:r>
            <a:r>
              <a:rPr lang="en-US" altLang="en-US" sz="1900" dirty="0" err="1"/>
              <a:t>databaseName</a:t>
            </a:r>
            <a:r>
              <a:rPr lang="en-US" altLang="en-US" sz="1900" dirty="0"/>
              <a:t>;	</a:t>
            </a:r>
          </a:p>
          <a:p>
            <a:r>
              <a:rPr lang="en-US" altLang="en-US" sz="1900" dirty="0"/>
              <a:t> CREATE TABLE </a:t>
            </a:r>
            <a:r>
              <a:rPr lang="en-US" altLang="en-US" sz="1900" dirty="0" err="1"/>
              <a:t>tableName</a:t>
            </a:r>
            <a:r>
              <a:rPr lang="en-US" altLang="en-US" sz="1900" dirty="0"/>
              <a:t>(name1 type1, name2 type2, ...); 	</a:t>
            </a:r>
          </a:p>
          <a:p>
            <a:r>
              <a:rPr lang="en-US" altLang="en-US" sz="1900" dirty="0"/>
              <a:t> DROP TABLE </a:t>
            </a:r>
            <a:r>
              <a:rPr lang="en-US" altLang="en-US" sz="1900" dirty="0" err="1"/>
              <a:t>tableName</a:t>
            </a:r>
            <a:r>
              <a:rPr lang="en-US" altLang="en-US" sz="1900" dirty="0"/>
              <a:t>;</a:t>
            </a:r>
          </a:p>
          <a:p>
            <a:r>
              <a:rPr lang="en-US" altLang="en-US" sz="1900" dirty="0"/>
              <a:t> INSERT INTO TABLE VALUES( value1, value2, ...);	</a:t>
            </a:r>
          </a:p>
          <a:p>
            <a:r>
              <a:rPr lang="en-US" altLang="en-US" sz="1900" dirty="0"/>
              <a:t> SELECT field1, field2, ... FROM  </a:t>
            </a:r>
            <a:r>
              <a:rPr lang="en-US" altLang="en-US" sz="1900" dirty="0" err="1"/>
              <a:t>tableName</a:t>
            </a:r>
            <a:r>
              <a:rPr lang="en-US" altLang="en-US" sz="1900" dirty="0"/>
              <a:t>;	</a:t>
            </a:r>
          </a:p>
          <a:p>
            <a:r>
              <a:rPr lang="en-US" altLang="en-US" sz="1900" dirty="0"/>
              <a:t> SELECT * INTO OUTFILE 'C:/</a:t>
            </a:r>
            <a:r>
              <a:rPr lang="en-US" altLang="en-US" sz="1900" dirty="0" err="1"/>
              <a:t>tmp</a:t>
            </a:r>
            <a:r>
              <a:rPr lang="en-US" altLang="en-US" sz="1900" dirty="0"/>
              <a:t>/skr.txt' FROM </a:t>
            </a:r>
            <a:r>
              <a:rPr lang="en-US" altLang="en-US" sz="1900" dirty="0" err="1"/>
              <a:t>skr</a:t>
            </a:r>
            <a:r>
              <a:rPr lang="en-US" altLang="en-US" sz="1900" dirty="0"/>
              <a:t>; 	</a:t>
            </a:r>
          </a:p>
          <a:p>
            <a:r>
              <a:rPr lang="en-US" altLang="en-US" sz="1900" dirty="0"/>
              <a:t> LOAD DATA INFILE /path/file.txt INTO  TABLE </a:t>
            </a:r>
            <a:r>
              <a:rPr lang="en-US" altLang="en-US" sz="1900" dirty="0" err="1"/>
              <a:t>skr</a:t>
            </a:r>
            <a:r>
              <a:rPr lang="en-US" altLang="en-US" sz="1900" dirty="0"/>
              <a:t>;</a:t>
            </a:r>
          </a:p>
        </p:txBody>
      </p:sp>
    </p:spTree>
    <p:extLst>
      <p:ext uri="{BB962C8B-B14F-4D97-AF65-F5344CB8AC3E}">
        <p14:creationId xmlns:p14="http://schemas.microsoft.com/office/powerpoint/2010/main" val="954118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checkerboard(across)">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 calcmode="lin" valueType="num">
                                      <p:cBhvr>
                                        <p:cTn id="12" dur="1000" fill="hold"/>
                                        <p:tgtEl>
                                          <p:spTgt spid="16384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16384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163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6384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63843">
                                            <p:txEl>
                                              <p:pRg st="1" end="1"/>
                                            </p:txEl>
                                          </p:spTgt>
                                        </p:tgtEl>
                                        <p:attrNameLst>
                                          <p:attrName>style.visibility</p:attrName>
                                        </p:attrNameLst>
                                      </p:cBhvr>
                                      <p:to>
                                        <p:strVal val="visible"/>
                                      </p:to>
                                    </p:set>
                                    <p:anim calcmode="lin" valueType="num">
                                      <p:cBhvr>
                                        <p:cTn id="20" dur="1000" fill="hold"/>
                                        <p:tgtEl>
                                          <p:spTgt spid="16384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16384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16384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6384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63843">
                                            <p:txEl>
                                              <p:pRg st="2" end="2"/>
                                            </p:txEl>
                                          </p:spTgt>
                                        </p:tgtEl>
                                        <p:attrNameLst>
                                          <p:attrName>style.visibility</p:attrName>
                                        </p:attrNameLst>
                                      </p:cBhvr>
                                      <p:to>
                                        <p:strVal val="visible"/>
                                      </p:to>
                                    </p:set>
                                    <p:anim calcmode="lin" valueType="num">
                                      <p:cBhvr>
                                        <p:cTn id="28" dur="1000" fill="hold"/>
                                        <p:tgtEl>
                                          <p:spTgt spid="16384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16384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163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6384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63843">
                                            <p:txEl>
                                              <p:pRg st="3" end="3"/>
                                            </p:txEl>
                                          </p:spTgt>
                                        </p:tgtEl>
                                        <p:attrNameLst>
                                          <p:attrName>style.visibility</p:attrName>
                                        </p:attrNameLst>
                                      </p:cBhvr>
                                      <p:to>
                                        <p:strVal val="visible"/>
                                      </p:to>
                                    </p:set>
                                    <p:anim calcmode="lin" valueType="num">
                                      <p:cBhvr>
                                        <p:cTn id="36" dur="1000" fill="hold"/>
                                        <p:tgtEl>
                                          <p:spTgt spid="16384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16384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16384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384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163843">
                                            <p:txEl>
                                              <p:pRg st="4" end="4"/>
                                            </p:txEl>
                                          </p:spTgt>
                                        </p:tgtEl>
                                        <p:attrNameLst>
                                          <p:attrName>style.visibility</p:attrName>
                                        </p:attrNameLst>
                                      </p:cBhvr>
                                      <p:to>
                                        <p:strVal val="visible"/>
                                      </p:to>
                                    </p:set>
                                    <p:anim calcmode="lin" valueType="num">
                                      <p:cBhvr>
                                        <p:cTn id="44" dur="1000" fill="hold"/>
                                        <p:tgtEl>
                                          <p:spTgt spid="16384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16384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163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6384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163843">
                                            <p:txEl>
                                              <p:pRg st="5" end="5"/>
                                            </p:txEl>
                                          </p:spTgt>
                                        </p:tgtEl>
                                        <p:attrNameLst>
                                          <p:attrName>style.visibility</p:attrName>
                                        </p:attrNameLst>
                                      </p:cBhvr>
                                      <p:to>
                                        <p:strVal val="visible"/>
                                      </p:to>
                                    </p:set>
                                    <p:anim calcmode="lin" valueType="num">
                                      <p:cBhvr>
                                        <p:cTn id="52" dur="1000" fill="hold"/>
                                        <p:tgtEl>
                                          <p:spTgt spid="16384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16384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16384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16384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163843">
                                            <p:txEl>
                                              <p:pRg st="6" end="6"/>
                                            </p:txEl>
                                          </p:spTgt>
                                        </p:tgtEl>
                                        <p:attrNameLst>
                                          <p:attrName>style.visibility</p:attrName>
                                        </p:attrNameLst>
                                      </p:cBhvr>
                                      <p:to>
                                        <p:strVal val="visible"/>
                                      </p:to>
                                    </p:set>
                                    <p:anim calcmode="lin" valueType="num">
                                      <p:cBhvr>
                                        <p:cTn id="60" dur="1000" fill="hold"/>
                                        <p:tgtEl>
                                          <p:spTgt spid="16384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16384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16384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6384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163843">
                                            <p:txEl>
                                              <p:pRg st="7" end="7"/>
                                            </p:txEl>
                                          </p:spTgt>
                                        </p:tgtEl>
                                        <p:attrNameLst>
                                          <p:attrName>style.visibility</p:attrName>
                                        </p:attrNameLst>
                                      </p:cBhvr>
                                      <p:to>
                                        <p:strVal val="visible"/>
                                      </p:to>
                                    </p:set>
                                    <p:anim calcmode="lin" valueType="num">
                                      <p:cBhvr>
                                        <p:cTn id="68" dur="1000" fill="hold"/>
                                        <p:tgtEl>
                                          <p:spTgt spid="163843">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163843">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16384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163843">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5" presetClass="entr" presetSubtype="0" fill="hold" grpId="0" nodeType="clickEffect">
                                  <p:stCondLst>
                                    <p:cond delay="0"/>
                                  </p:stCondLst>
                                  <p:childTnLst>
                                    <p:set>
                                      <p:cBhvr>
                                        <p:cTn id="75" dur="1" fill="hold">
                                          <p:stCondLst>
                                            <p:cond delay="0"/>
                                          </p:stCondLst>
                                        </p:cTn>
                                        <p:tgtEl>
                                          <p:spTgt spid="163843">
                                            <p:txEl>
                                              <p:pRg st="8" end="8"/>
                                            </p:txEl>
                                          </p:spTgt>
                                        </p:tgtEl>
                                        <p:attrNameLst>
                                          <p:attrName>style.visibility</p:attrName>
                                        </p:attrNameLst>
                                      </p:cBhvr>
                                      <p:to>
                                        <p:strVal val="visible"/>
                                      </p:to>
                                    </p:set>
                                    <p:anim calcmode="lin" valueType="num">
                                      <p:cBhvr>
                                        <p:cTn id="76" dur="1000" fill="hold"/>
                                        <p:tgtEl>
                                          <p:spTgt spid="163843">
                                            <p:txEl>
                                              <p:pRg st="8" end="8"/>
                                            </p:txEl>
                                          </p:spTgt>
                                        </p:tgtEl>
                                        <p:attrNameLst>
                                          <p:attrName>ppt_w</p:attrName>
                                        </p:attrNameLst>
                                      </p:cBhvr>
                                      <p:tavLst>
                                        <p:tav tm="0">
                                          <p:val>
                                            <p:fltVal val="0"/>
                                          </p:val>
                                        </p:tav>
                                        <p:tav tm="100000">
                                          <p:val>
                                            <p:strVal val="#ppt_w"/>
                                          </p:val>
                                        </p:tav>
                                      </p:tavLst>
                                    </p:anim>
                                    <p:anim calcmode="lin" valueType="num">
                                      <p:cBhvr>
                                        <p:cTn id="77" dur="1000" fill="hold"/>
                                        <p:tgtEl>
                                          <p:spTgt spid="163843">
                                            <p:txEl>
                                              <p:pRg st="8" end="8"/>
                                            </p:txEl>
                                          </p:spTgt>
                                        </p:tgtEl>
                                        <p:attrNameLst>
                                          <p:attrName>ppt_h</p:attrName>
                                        </p:attrNameLst>
                                      </p:cBhvr>
                                      <p:tavLst>
                                        <p:tav tm="0">
                                          <p:val>
                                            <p:fltVal val="0"/>
                                          </p:val>
                                        </p:tav>
                                        <p:tav tm="100000">
                                          <p:val>
                                            <p:strVal val="#ppt_h"/>
                                          </p:val>
                                        </p:tav>
                                      </p:tavLst>
                                    </p:anim>
                                    <p:anim calcmode="lin" valueType="num">
                                      <p:cBhvr>
                                        <p:cTn id="78" dur="1000" fill="hold"/>
                                        <p:tgtEl>
                                          <p:spTgt spid="16384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16384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163843">
                                            <p:txEl>
                                              <p:pRg st="9" end="9"/>
                                            </p:txEl>
                                          </p:spTgt>
                                        </p:tgtEl>
                                        <p:attrNameLst>
                                          <p:attrName>style.visibility</p:attrName>
                                        </p:attrNameLst>
                                      </p:cBhvr>
                                      <p:to>
                                        <p:strVal val="visible"/>
                                      </p:to>
                                    </p:set>
                                    <p:anim calcmode="lin" valueType="num">
                                      <p:cBhvr>
                                        <p:cTn id="84" dur="1000" fill="hold"/>
                                        <p:tgtEl>
                                          <p:spTgt spid="163843">
                                            <p:txEl>
                                              <p:pRg st="9" end="9"/>
                                            </p:txEl>
                                          </p:spTgt>
                                        </p:tgtEl>
                                        <p:attrNameLst>
                                          <p:attrName>ppt_w</p:attrName>
                                        </p:attrNameLst>
                                      </p:cBhvr>
                                      <p:tavLst>
                                        <p:tav tm="0">
                                          <p:val>
                                            <p:fltVal val="0"/>
                                          </p:val>
                                        </p:tav>
                                        <p:tav tm="100000">
                                          <p:val>
                                            <p:strVal val="#ppt_w"/>
                                          </p:val>
                                        </p:tav>
                                      </p:tavLst>
                                    </p:anim>
                                    <p:anim calcmode="lin" valueType="num">
                                      <p:cBhvr>
                                        <p:cTn id="85" dur="1000" fill="hold"/>
                                        <p:tgtEl>
                                          <p:spTgt spid="163843">
                                            <p:txEl>
                                              <p:pRg st="9" end="9"/>
                                            </p:txEl>
                                          </p:spTgt>
                                        </p:tgtEl>
                                        <p:attrNameLst>
                                          <p:attrName>ppt_h</p:attrName>
                                        </p:attrNameLst>
                                      </p:cBhvr>
                                      <p:tavLst>
                                        <p:tav tm="0">
                                          <p:val>
                                            <p:fltVal val="0"/>
                                          </p:val>
                                        </p:tav>
                                        <p:tav tm="100000">
                                          <p:val>
                                            <p:strVal val="#ppt_h"/>
                                          </p:val>
                                        </p:tav>
                                      </p:tavLst>
                                    </p:anim>
                                    <p:anim calcmode="lin" valueType="num">
                                      <p:cBhvr>
                                        <p:cTn id="86" dur="1000" fill="hold"/>
                                        <p:tgtEl>
                                          <p:spTgt spid="163843">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63843">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163843">
                                            <p:txEl>
                                              <p:pRg st="10" end="10"/>
                                            </p:txEl>
                                          </p:spTgt>
                                        </p:tgtEl>
                                        <p:attrNameLst>
                                          <p:attrName>style.visibility</p:attrName>
                                        </p:attrNameLst>
                                      </p:cBhvr>
                                      <p:to>
                                        <p:strVal val="visible"/>
                                      </p:to>
                                    </p:set>
                                    <p:anim calcmode="lin" valueType="num">
                                      <p:cBhvr>
                                        <p:cTn id="92" dur="1000" fill="hold"/>
                                        <p:tgtEl>
                                          <p:spTgt spid="163843">
                                            <p:txEl>
                                              <p:pRg st="10" end="10"/>
                                            </p:txEl>
                                          </p:spTgt>
                                        </p:tgtEl>
                                        <p:attrNameLst>
                                          <p:attrName>ppt_w</p:attrName>
                                        </p:attrNameLst>
                                      </p:cBhvr>
                                      <p:tavLst>
                                        <p:tav tm="0">
                                          <p:val>
                                            <p:fltVal val="0"/>
                                          </p:val>
                                        </p:tav>
                                        <p:tav tm="100000">
                                          <p:val>
                                            <p:strVal val="#ppt_w"/>
                                          </p:val>
                                        </p:tav>
                                      </p:tavLst>
                                    </p:anim>
                                    <p:anim calcmode="lin" valueType="num">
                                      <p:cBhvr>
                                        <p:cTn id="93" dur="1000" fill="hold"/>
                                        <p:tgtEl>
                                          <p:spTgt spid="163843">
                                            <p:txEl>
                                              <p:pRg st="10" end="10"/>
                                            </p:txEl>
                                          </p:spTgt>
                                        </p:tgtEl>
                                        <p:attrNameLst>
                                          <p:attrName>ppt_h</p:attrName>
                                        </p:attrNameLst>
                                      </p:cBhvr>
                                      <p:tavLst>
                                        <p:tav tm="0">
                                          <p:val>
                                            <p:fltVal val="0"/>
                                          </p:val>
                                        </p:tav>
                                        <p:tav tm="100000">
                                          <p:val>
                                            <p:strVal val="#ppt_h"/>
                                          </p:val>
                                        </p:tav>
                                      </p:tavLst>
                                    </p:anim>
                                    <p:anim calcmode="lin" valueType="num">
                                      <p:cBhvr>
                                        <p:cTn id="94" dur="1000" fill="hold"/>
                                        <p:tgtEl>
                                          <p:spTgt spid="163843">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163843">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5" presetClass="entr" presetSubtype="0" fill="hold" grpId="0" nodeType="clickEffect">
                                  <p:stCondLst>
                                    <p:cond delay="0"/>
                                  </p:stCondLst>
                                  <p:childTnLst>
                                    <p:set>
                                      <p:cBhvr>
                                        <p:cTn id="99" dur="1" fill="hold">
                                          <p:stCondLst>
                                            <p:cond delay="0"/>
                                          </p:stCondLst>
                                        </p:cTn>
                                        <p:tgtEl>
                                          <p:spTgt spid="163843">
                                            <p:txEl>
                                              <p:pRg st="11" end="11"/>
                                            </p:txEl>
                                          </p:spTgt>
                                        </p:tgtEl>
                                        <p:attrNameLst>
                                          <p:attrName>style.visibility</p:attrName>
                                        </p:attrNameLst>
                                      </p:cBhvr>
                                      <p:to>
                                        <p:strVal val="visible"/>
                                      </p:to>
                                    </p:set>
                                    <p:anim calcmode="lin" valueType="num">
                                      <p:cBhvr>
                                        <p:cTn id="100" dur="1000" fill="hold"/>
                                        <p:tgtEl>
                                          <p:spTgt spid="163843">
                                            <p:txEl>
                                              <p:pRg st="11" end="11"/>
                                            </p:txEl>
                                          </p:spTgt>
                                        </p:tgtEl>
                                        <p:attrNameLst>
                                          <p:attrName>ppt_w</p:attrName>
                                        </p:attrNameLst>
                                      </p:cBhvr>
                                      <p:tavLst>
                                        <p:tav tm="0">
                                          <p:val>
                                            <p:fltVal val="0"/>
                                          </p:val>
                                        </p:tav>
                                        <p:tav tm="100000">
                                          <p:val>
                                            <p:strVal val="#ppt_w"/>
                                          </p:val>
                                        </p:tav>
                                      </p:tavLst>
                                    </p:anim>
                                    <p:anim calcmode="lin" valueType="num">
                                      <p:cBhvr>
                                        <p:cTn id="101" dur="1000" fill="hold"/>
                                        <p:tgtEl>
                                          <p:spTgt spid="163843">
                                            <p:txEl>
                                              <p:pRg st="11" end="11"/>
                                            </p:txEl>
                                          </p:spTgt>
                                        </p:tgtEl>
                                        <p:attrNameLst>
                                          <p:attrName>ppt_h</p:attrName>
                                        </p:attrNameLst>
                                      </p:cBhvr>
                                      <p:tavLst>
                                        <p:tav tm="0">
                                          <p:val>
                                            <p:fltVal val="0"/>
                                          </p:val>
                                        </p:tav>
                                        <p:tav tm="100000">
                                          <p:val>
                                            <p:strVal val="#ppt_h"/>
                                          </p:val>
                                        </p:tav>
                                      </p:tavLst>
                                    </p:anim>
                                    <p:anim calcmode="lin" valueType="num">
                                      <p:cBhvr>
                                        <p:cTn id="102" dur="1000" fill="hold"/>
                                        <p:tgtEl>
                                          <p:spTgt spid="163843">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163843">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5" presetClass="entr" presetSubtype="0" fill="hold" grpId="0" nodeType="clickEffect">
                                  <p:stCondLst>
                                    <p:cond delay="0"/>
                                  </p:stCondLst>
                                  <p:childTnLst>
                                    <p:set>
                                      <p:cBhvr>
                                        <p:cTn id="107" dur="1" fill="hold">
                                          <p:stCondLst>
                                            <p:cond delay="0"/>
                                          </p:stCondLst>
                                        </p:cTn>
                                        <p:tgtEl>
                                          <p:spTgt spid="163843">
                                            <p:txEl>
                                              <p:pRg st="12" end="12"/>
                                            </p:txEl>
                                          </p:spTgt>
                                        </p:tgtEl>
                                        <p:attrNameLst>
                                          <p:attrName>style.visibility</p:attrName>
                                        </p:attrNameLst>
                                      </p:cBhvr>
                                      <p:to>
                                        <p:strVal val="visible"/>
                                      </p:to>
                                    </p:set>
                                    <p:anim calcmode="lin" valueType="num">
                                      <p:cBhvr>
                                        <p:cTn id="108" dur="1000" fill="hold"/>
                                        <p:tgtEl>
                                          <p:spTgt spid="163843">
                                            <p:txEl>
                                              <p:pRg st="12" end="12"/>
                                            </p:txEl>
                                          </p:spTgt>
                                        </p:tgtEl>
                                        <p:attrNameLst>
                                          <p:attrName>ppt_w</p:attrName>
                                        </p:attrNameLst>
                                      </p:cBhvr>
                                      <p:tavLst>
                                        <p:tav tm="0">
                                          <p:val>
                                            <p:fltVal val="0"/>
                                          </p:val>
                                        </p:tav>
                                        <p:tav tm="100000">
                                          <p:val>
                                            <p:strVal val="#ppt_w"/>
                                          </p:val>
                                        </p:tav>
                                      </p:tavLst>
                                    </p:anim>
                                    <p:anim calcmode="lin" valueType="num">
                                      <p:cBhvr>
                                        <p:cTn id="109" dur="1000" fill="hold"/>
                                        <p:tgtEl>
                                          <p:spTgt spid="163843">
                                            <p:txEl>
                                              <p:pRg st="12" end="12"/>
                                            </p:txEl>
                                          </p:spTgt>
                                        </p:tgtEl>
                                        <p:attrNameLst>
                                          <p:attrName>ppt_h</p:attrName>
                                        </p:attrNameLst>
                                      </p:cBhvr>
                                      <p:tavLst>
                                        <p:tav tm="0">
                                          <p:val>
                                            <p:fltVal val="0"/>
                                          </p:val>
                                        </p:tav>
                                        <p:tav tm="100000">
                                          <p:val>
                                            <p:strVal val="#ppt_h"/>
                                          </p:val>
                                        </p:tav>
                                      </p:tavLst>
                                    </p:anim>
                                    <p:anim calcmode="lin" valueType="num">
                                      <p:cBhvr>
                                        <p:cTn id="110" dur="1000" fill="hold"/>
                                        <p:tgtEl>
                                          <p:spTgt spid="163843">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111" dur="1000" fill="hold"/>
                                        <p:tgtEl>
                                          <p:spTgt spid="163843">
                                            <p:txEl>
                                              <p:pRg st="12" end="1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5" presetClass="entr" presetSubtype="0" fill="hold" grpId="0" nodeType="clickEffect">
                                  <p:stCondLst>
                                    <p:cond delay="0"/>
                                  </p:stCondLst>
                                  <p:childTnLst>
                                    <p:set>
                                      <p:cBhvr>
                                        <p:cTn id="115" dur="1" fill="hold">
                                          <p:stCondLst>
                                            <p:cond delay="0"/>
                                          </p:stCondLst>
                                        </p:cTn>
                                        <p:tgtEl>
                                          <p:spTgt spid="163843">
                                            <p:txEl>
                                              <p:pRg st="13" end="13"/>
                                            </p:txEl>
                                          </p:spTgt>
                                        </p:tgtEl>
                                        <p:attrNameLst>
                                          <p:attrName>style.visibility</p:attrName>
                                        </p:attrNameLst>
                                      </p:cBhvr>
                                      <p:to>
                                        <p:strVal val="visible"/>
                                      </p:to>
                                    </p:set>
                                    <p:anim calcmode="lin" valueType="num">
                                      <p:cBhvr>
                                        <p:cTn id="116" dur="1000" fill="hold"/>
                                        <p:tgtEl>
                                          <p:spTgt spid="163843">
                                            <p:txEl>
                                              <p:pRg st="13" end="13"/>
                                            </p:txEl>
                                          </p:spTgt>
                                        </p:tgtEl>
                                        <p:attrNameLst>
                                          <p:attrName>ppt_w</p:attrName>
                                        </p:attrNameLst>
                                      </p:cBhvr>
                                      <p:tavLst>
                                        <p:tav tm="0">
                                          <p:val>
                                            <p:fltVal val="0"/>
                                          </p:val>
                                        </p:tav>
                                        <p:tav tm="100000">
                                          <p:val>
                                            <p:strVal val="#ppt_w"/>
                                          </p:val>
                                        </p:tav>
                                      </p:tavLst>
                                    </p:anim>
                                    <p:anim calcmode="lin" valueType="num">
                                      <p:cBhvr>
                                        <p:cTn id="117" dur="1000" fill="hold"/>
                                        <p:tgtEl>
                                          <p:spTgt spid="163843">
                                            <p:txEl>
                                              <p:pRg st="13" end="13"/>
                                            </p:txEl>
                                          </p:spTgt>
                                        </p:tgtEl>
                                        <p:attrNameLst>
                                          <p:attrName>ppt_h</p:attrName>
                                        </p:attrNameLst>
                                      </p:cBhvr>
                                      <p:tavLst>
                                        <p:tav tm="0">
                                          <p:val>
                                            <p:fltVal val="0"/>
                                          </p:val>
                                        </p:tav>
                                        <p:tav tm="100000">
                                          <p:val>
                                            <p:strVal val="#ppt_h"/>
                                          </p:val>
                                        </p:tav>
                                      </p:tavLst>
                                    </p:anim>
                                    <p:anim calcmode="lin" valueType="num">
                                      <p:cBhvr>
                                        <p:cTn id="118" dur="1000" fill="hold"/>
                                        <p:tgtEl>
                                          <p:spTgt spid="163843">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119" dur="1000" fill="hold"/>
                                        <p:tgtEl>
                                          <p:spTgt spid="163843">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AAA18D-F792-45A1-9F5A-F5D04C8FD124}" type="slidenum">
              <a:rPr lang="ar-SA" altLang="en-US"/>
              <a:pPr/>
              <a:t>3</a:t>
            </a:fld>
            <a:endParaRPr lang="en-US" altLang="en-US"/>
          </a:p>
        </p:txBody>
      </p:sp>
      <p:sp>
        <p:nvSpPr>
          <p:cNvPr id="3074" name="Text Box 2"/>
          <p:cNvSpPr txBox="1">
            <a:spLocks noChangeArrowheads="1"/>
          </p:cNvSpPr>
          <p:nvPr/>
        </p:nvSpPr>
        <p:spPr bwMode="auto">
          <a:xfrm>
            <a:off x="3124200" y="1600201"/>
            <a:ext cx="69342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p:txBody>
      </p:sp>
      <p:sp>
        <p:nvSpPr>
          <p:cNvPr id="3075" name="Text Box 3"/>
          <p:cNvSpPr txBox="1">
            <a:spLocks noChangeArrowheads="1"/>
          </p:cNvSpPr>
          <p:nvPr/>
        </p:nvSpPr>
        <p:spPr bwMode="auto">
          <a:xfrm>
            <a:off x="1905000" y="2743201"/>
            <a:ext cx="830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en-US" sz="4800"/>
              <a:t>PHP and MySQL</a:t>
            </a:r>
          </a:p>
        </p:txBody>
      </p:sp>
    </p:spTree>
    <p:extLst>
      <p:ext uri="{BB962C8B-B14F-4D97-AF65-F5344CB8AC3E}">
        <p14:creationId xmlns:p14="http://schemas.microsoft.com/office/powerpoint/2010/main" val="2871940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Error Handling examples</a:t>
            </a:r>
          </a:p>
        </p:txBody>
      </p:sp>
      <p:sp>
        <p:nvSpPr>
          <p:cNvPr id="29699" name="Rectangle 3"/>
          <p:cNvSpPr>
            <a:spLocks noGrp="1" noChangeArrowheads="1"/>
          </p:cNvSpPr>
          <p:nvPr>
            <p:ph type="body" idx="1"/>
          </p:nvPr>
        </p:nvSpPr>
        <p:spPr/>
        <p:txBody>
          <a:bodyPr>
            <a:normAutofit fontScale="92500" lnSpcReduction="20000"/>
          </a:bodyPr>
          <a:lstStyle/>
          <a:p>
            <a:pPr>
              <a:buFontTx/>
              <a:buNone/>
            </a:pPr>
            <a:r>
              <a:rPr lang="en-US" altLang="en-US">
                <a:solidFill>
                  <a:srgbClr val="000000"/>
                </a:solidFill>
                <a:latin typeface="Lucida Grande" pitchFamily="1" charset="0"/>
              </a:rPr>
              <a:t> if (!($connection = mysql_connect("localhost",$name,$passwd)))</a:t>
            </a:r>
          </a:p>
          <a:p>
            <a:pPr>
              <a:buFontTx/>
              <a:buNone/>
            </a:pPr>
            <a:r>
              <a:rPr lang="en-US" altLang="en-US">
                <a:solidFill>
                  <a:srgbClr val="000000"/>
                </a:solidFill>
                <a:latin typeface="Lucida Grande" pitchFamily="1" charset="0"/>
              </a:rPr>
              <a:t>      die("Could not connect");</a:t>
            </a:r>
          </a:p>
          <a:p>
            <a:pPr>
              <a:buFontTx/>
              <a:buNone/>
            </a:pPr>
            <a:endParaRPr lang="en-US" altLang="en-US">
              <a:solidFill>
                <a:srgbClr val="000000"/>
              </a:solidFill>
              <a:latin typeface="Lucida Grande" pitchFamily="1" charset="0"/>
            </a:endParaRPr>
          </a:p>
          <a:p>
            <a:pPr>
              <a:buFontTx/>
              <a:buNone/>
            </a:pPr>
            <a:r>
              <a:rPr lang="en-US" altLang="en-US">
                <a:solidFill>
                  <a:srgbClr val="000000"/>
                </a:solidFill>
                <a:latin typeface="Lucida Grande" pitchFamily="1" charset="0"/>
              </a:rPr>
              <a:t>function showerror()</a:t>
            </a:r>
          </a:p>
          <a:p>
            <a:pPr>
              <a:buFontTx/>
              <a:buNone/>
            </a:pPr>
            <a:r>
              <a:rPr lang="en-US" altLang="en-US">
                <a:solidFill>
                  <a:srgbClr val="000000"/>
                </a:solidFill>
                <a:latin typeface="Lucida Grande" pitchFamily="1" charset="0"/>
              </a:rPr>
              <a:t>   {</a:t>
            </a:r>
          </a:p>
          <a:p>
            <a:pPr>
              <a:buFontTx/>
              <a:buNone/>
            </a:pPr>
            <a:r>
              <a:rPr lang="en-US" altLang="en-US">
                <a:solidFill>
                  <a:srgbClr val="000000"/>
                </a:solidFill>
                <a:latin typeface="Lucida Grande" pitchFamily="1" charset="0"/>
              </a:rPr>
              <a:t>      die("Error " . mysql_errno() . " : " . mysql_error());</a:t>
            </a:r>
          </a:p>
          <a:p>
            <a:pPr>
              <a:buFontTx/>
              <a:buNone/>
            </a:pPr>
            <a:r>
              <a:rPr lang="en-US" altLang="en-US">
                <a:solidFill>
                  <a:srgbClr val="000000"/>
                </a:solidFill>
                <a:latin typeface="Lucida Grande" pitchFamily="1" charset="0"/>
              </a:rPr>
              <a:t>   }</a:t>
            </a:r>
          </a:p>
          <a:p>
            <a:pPr>
              <a:buFontTx/>
              <a:buNone/>
            </a:pPr>
            <a:endParaRPr lang="en-US" altLang="en-US">
              <a:solidFill>
                <a:srgbClr val="000000"/>
              </a:solidFill>
              <a:latin typeface="Lucida Grande" pitchFamily="1" charset="0"/>
            </a:endParaRPr>
          </a:p>
          <a:p>
            <a:pPr>
              <a:buFontTx/>
              <a:buNone/>
            </a:pPr>
            <a:r>
              <a:rPr lang="en-US" altLang="en-US">
                <a:solidFill>
                  <a:srgbClr val="000000"/>
                </a:solidFill>
                <a:latin typeface="Lucida Grande" pitchFamily="1" charset="0"/>
              </a:rPr>
              <a:t> if (!(mysql_select_db("winestor", $connection)))</a:t>
            </a:r>
          </a:p>
          <a:p>
            <a:pPr>
              <a:buFontTx/>
              <a:buNone/>
            </a:pPr>
            <a:r>
              <a:rPr lang="en-US" altLang="en-US">
                <a:solidFill>
                  <a:srgbClr val="000000"/>
                </a:solidFill>
                <a:latin typeface="Lucida Grande" pitchFamily="1" charset="0"/>
              </a:rPr>
              <a:t>      showerror();</a:t>
            </a:r>
          </a:p>
        </p:txBody>
      </p:sp>
    </p:spTree>
    <p:extLst>
      <p:ext uri="{BB962C8B-B14F-4D97-AF65-F5344CB8AC3E}">
        <p14:creationId xmlns:p14="http://schemas.microsoft.com/office/powerpoint/2010/main" val="410839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Avoiding Special Characters</a:t>
            </a:r>
          </a:p>
        </p:txBody>
      </p:sp>
      <p:sp>
        <p:nvSpPr>
          <p:cNvPr id="33795" name="Rectangle 3"/>
          <p:cNvSpPr>
            <a:spLocks noGrp="1" noChangeArrowheads="1"/>
          </p:cNvSpPr>
          <p:nvPr>
            <p:ph type="body" idx="1"/>
          </p:nvPr>
        </p:nvSpPr>
        <p:spPr/>
        <p:txBody>
          <a:bodyPr/>
          <a:lstStyle/>
          <a:p>
            <a:r>
              <a:rPr lang="en-US" altLang="en-US"/>
              <a:t>When building HTML, characters such as '&amp;' in the data can cause problems</a:t>
            </a:r>
          </a:p>
          <a:p>
            <a:r>
              <a:rPr lang="en-US" altLang="en-US"/>
              <a:t>Function htmlspecialchars() replaces all such characters with HTML escapes such as &amp;amp;</a:t>
            </a:r>
          </a:p>
          <a:p>
            <a:pPr lvl="1">
              <a:buFontTx/>
              <a:buNone/>
            </a:pPr>
            <a:r>
              <a:rPr lang="en-US" altLang="en-US" sz="2400">
                <a:solidFill>
                  <a:schemeClr val="accent2"/>
                </a:solidFill>
                <a:latin typeface="Lucida Grande" pitchFamily="1" charset="0"/>
              </a:rPr>
              <a:t>print( htmlspecialchars($row['surname'] . ' ' . $row['city']);</a:t>
            </a:r>
          </a:p>
        </p:txBody>
      </p:sp>
    </p:spTree>
    <p:extLst>
      <p:ext uri="{BB962C8B-B14F-4D97-AF65-F5344CB8AC3E}">
        <p14:creationId xmlns:p14="http://schemas.microsoft.com/office/powerpoint/2010/main" val="289733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Special Characters in Input</a:t>
            </a:r>
          </a:p>
        </p:txBody>
      </p:sp>
      <p:sp>
        <p:nvSpPr>
          <p:cNvPr id="34819" name="Rectangle 3"/>
          <p:cNvSpPr>
            <a:spLocks noGrp="1" noChangeArrowheads="1"/>
          </p:cNvSpPr>
          <p:nvPr>
            <p:ph type="body" idx="1"/>
          </p:nvPr>
        </p:nvSpPr>
        <p:spPr/>
        <p:txBody>
          <a:bodyPr>
            <a:normAutofit fontScale="92500" lnSpcReduction="20000"/>
          </a:bodyPr>
          <a:lstStyle/>
          <a:p>
            <a:pPr>
              <a:lnSpc>
                <a:spcPct val="90000"/>
              </a:lnSpc>
            </a:pPr>
            <a:r>
              <a:rPr lang="en-US" altLang="en-US" sz="2800" dirty="0"/>
              <a:t>The same problem exists with special characters in input (e.g. ' )</a:t>
            </a:r>
          </a:p>
          <a:p>
            <a:pPr>
              <a:lnSpc>
                <a:spcPct val="90000"/>
              </a:lnSpc>
            </a:pPr>
            <a:r>
              <a:rPr lang="en-US" altLang="en-US" sz="2800" dirty="0"/>
              <a:t>PHP switch </a:t>
            </a:r>
            <a:r>
              <a:rPr lang="en-US" altLang="en-US" sz="2800" dirty="0" err="1"/>
              <a:t>magic_quotes_gpc</a:t>
            </a:r>
            <a:r>
              <a:rPr lang="en-US" altLang="en-US" sz="2800" dirty="0"/>
              <a:t> (default on) inserts backslashes before single &amp; double quotes, backslashes and NULL characters in input data (from GET, PUT and cookie data)</a:t>
            </a:r>
          </a:p>
          <a:p>
            <a:pPr>
              <a:lnSpc>
                <a:spcPct val="90000"/>
              </a:lnSpc>
            </a:pPr>
            <a:r>
              <a:rPr lang="en-US" altLang="en-US" sz="2800" dirty="0"/>
              <a:t>Use </a:t>
            </a:r>
            <a:r>
              <a:rPr lang="en-US" altLang="en-US" sz="2800" dirty="0" err="1"/>
              <a:t>stripslashes</a:t>
            </a:r>
            <a:r>
              <a:rPr lang="en-US" altLang="en-US" sz="2800" dirty="0"/>
              <a:t>() to remove the slashes</a:t>
            </a:r>
          </a:p>
          <a:p>
            <a:pPr>
              <a:lnSpc>
                <a:spcPct val="90000"/>
              </a:lnSpc>
            </a:pPr>
            <a:r>
              <a:rPr lang="en-US" altLang="en-US" sz="2800" dirty="0"/>
              <a:t>Use </a:t>
            </a:r>
            <a:r>
              <a:rPr lang="en-US" altLang="en-US" sz="2800" dirty="0" err="1"/>
              <a:t>addslashes</a:t>
            </a:r>
            <a:r>
              <a:rPr lang="en-US" altLang="en-US" sz="2800" dirty="0"/>
              <a:t>() to add the slashes if </a:t>
            </a:r>
            <a:r>
              <a:rPr lang="en-US" altLang="en-US" sz="2800" dirty="0" err="1"/>
              <a:t>magic_quotes_gpc</a:t>
            </a:r>
            <a:r>
              <a:rPr lang="en-US" altLang="en-US" sz="2800" dirty="0"/>
              <a:t> is off</a:t>
            </a:r>
          </a:p>
          <a:p>
            <a:pPr>
              <a:lnSpc>
                <a:spcPct val="90000"/>
              </a:lnSpc>
              <a:buFontTx/>
              <a:buNone/>
            </a:pPr>
            <a:r>
              <a:rPr lang="en-US" altLang="en-US" sz="2800" dirty="0"/>
              <a:t> </a:t>
            </a:r>
          </a:p>
        </p:txBody>
      </p:sp>
    </p:spTree>
    <p:extLst>
      <p:ext uri="{BB962C8B-B14F-4D97-AF65-F5344CB8AC3E}">
        <p14:creationId xmlns:p14="http://schemas.microsoft.com/office/powerpoint/2010/main" val="83148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Avoid Dangerous User Input</a:t>
            </a:r>
          </a:p>
        </p:txBody>
      </p:sp>
      <p:sp>
        <p:nvSpPr>
          <p:cNvPr id="35843" name="Rectangle 3"/>
          <p:cNvSpPr>
            <a:spLocks noGrp="1" noChangeArrowheads="1"/>
          </p:cNvSpPr>
          <p:nvPr>
            <p:ph type="body" idx="1"/>
          </p:nvPr>
        </p:nvSpPr>
        <p:spPr/>
        <p:txBody>
          <a:bodyPr>
            <a:normAutofit fontScale="85000" lnSpcReduction="20000"/>
          </a:bodyPr>
          <a:lstStyle/>
          <a:p>
            <a:pPr>
              <a:lnSpc>
                <a:spcPct val="90000"/>
              </a:lnSpc>
            </a:pPr>
            <a:r>
              <a:rPr lang="en-US" altLang="en-US" sz="2800"/>
              <a:t>Passing user input to other programs opens the door to exploits</a:t>
            </a:r>
          </a:p>
          <a:p>
            <a:pPr lvl="1">
              <a:lnSpc>
                <a:spcPct val="90000"/>
              </a:lnSpc>
            </a:pPr>
            <a:r>
              <a:rPr lang="en-US" altLang="en-US" sz="2400"/>
              <a:t>Eg.  exec("/usr/bin/cal $input")</a:t>
            </a:r>
          </a:p>
          <a:p>
            <a:pPr lvl="1">
              <a:lnSpc>
                <a:spcPct val="90000"/>
              </a:lnSpc>
            </a:pPr>
            <a:r>
              <a:rPr lang="en-US" altLang="en-US" sz="2400"/>
              <a:t>Generates a calendar (/usr/bin/cal 2004)</a:t>
            </a:r>
          </a:p>
          <a:p>
            <a:pPr lvl="1">
              <a:lnSpc>
                <a:spcPct val="90000"/>
              </a:lnSpc>
            </a:pPr>
            <a:r>
              <a:rPr lang="en-US" altLang="en-US" sz="2400"/>
              <a:t>But a malevolent user might send '2004 ; cat /etc/passwd'  or '2004 ; rm *'</a:t>
            </a:r>
          </a:p>
          <a:p>
            <a:pPr>
              <a:lnSpc>
                <a:spcPct val="90000"/>
              </a:lnSpc>
            </a:pPr>
            <a:r>
              <a:rPr lang="en-US" altLang="en-US" sz="2800"/>
              <a:t>Overlong inputs can also cause problems</a:t>
            </a:r>
          </a:p>
          <a:p>
            <a:pPr>
              <a:lnSpc>
                <a:spcPct val="90000"/>
              </a:lnSpc>
            </a:pPr>
            <a:r>
              <a:rPr lang="en-US" altLang="en-US" sz="2800"/>
              <a:t>Always clean input</a:t>
            </a:r>
          </a:p>
          <a:p>
            <a:pPr lvl="1">
              <a:lnSpc>
                <a:spcPct val="90000"/>
              </a:lnSpc>
            </a:pPr>
            <a:r>
              <a:rPr lang="en-US" altLang="en-US" sz="2400"/>
              <a:t>$input = escapeshellcmd($input);</a:t>
            </a:r>
          </a:p>
          <a:p>
            <a:pPr lvl="1">
              <a:lnSpc>
                <a:spcPct val="90000"/>
              </a:lnSpc>
            </a:pPr>
            <a:r>
              <a:rPr lang="en-US" altLang="en-US" sz="2400"/>
              <a:t>$input = substr($input,$maxlength);</a:t>
            </a:r>
          </a:p>
        </p:txBody>
      </p:sp>
    </p:spTree>
    <p:extLst>
      <p:ext uri="{BB962C8B-B14F-4D97-AF65-F5344CB8AC3E}">
        <p14:creationId xmlns:p14="http://schemas.microsoft.com/office/powerpoint/2010/main" val="112515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500468"/>
            <a:ext cx="8534400" cy="1098842"/>
          </a:xfrm>
        </p:spPr>
        <p:txBody>
          <a:bodyPr/>
          <a:lstStyle/>
          <a:p>
            <a:r>
              <a:rPr lang="en-US" dirty="0"/>
              <a:t>WHY PHP – Sessions ? </a:t>
            </a:r>
          </a:p>
        </p:txBody>
      </p:sp>
      <p:sp>
        <p:nvSpPr>
          <p:cNvPr id="3" name="Content Placeholder 2"/>
          <p:cNvSpPr>
            <a:spLocks noGrp="1"/>
          </p:cNvSpPr>
          <p:nvPr>
            <p:ph idx="1"/>
          </p:nvPr>
        </p:nvSpPr>
        <p:spPr>
          <a:xfrm>
            <a:off x="684211" y="685800"/>
            <a:ext cx="10626213" cy="4814668"/>
          </a:xfrm>
        </p:spPr>
        <p:txBody>
          <a:bodyPr>
            <a:normAutofit lnSpcReduction="10000"/>
          </a:bodyPr>
          <a:lstStyle/>
          <a:p>
            <a:r>
              <a:rPr lang="en-US" dirty="0"/>
              <a:t>Whenever you want to create a website that allows you to store and display information about a user, determine which user groups a person belongs to, utilize permissions on your website or you just want to do something cool on your site, PHP's Sessions are vital to each of these features. </a:t>
            </a:r>
            <a:endParaRPr lang="en-US" dirty="0" smtClean="0"/>
          </a:p>
          <a:p>
            <a:r>
              <a:rPr lang="en-US" dirty="0"/>
              <a:t>Cookies are about 30% unreliable right now and it's getting worse every day. More and more web browsers are starting to come with security and privacy settings and people browsing the net these days are starting to frown upon Cookies because they store information on their local computer that they do not want stored there. </a:t>
            </a:r>
            <a:endParaRPr lang="en-US" dirty="0" smtClean="0"/>
          </a:p>
          <a:p>
            <a:r>
              <a:rPr lang="en-US" dirty="0"/>
              <a:t>PHP has a great set of functions that can achieve the same results of Cookies and more without storing information on the user's computer. PHP Sessions store the information on the web server in a location that you chose in special files. These files are connected to the user's web browser via the server and a special ID called a "Session ID". This is nearly 99% flawless in operation and it is virtually invisible to the user</a:t>
            </a:r>
          </a:p>
        </p:txBody>
      </p:sp>
    </p:spTree>
    <p:extLst>
      <p:ext uri="{BB962C8B-B14F-4D97-AF65-F5344CB8AC3E}">
        <p14:creationId xmlns:p14="http://schemas.microsoft.com/office/powerpoint/2010/main" val="241938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739618"/>
            <a:ext cx="8534400" cy="747150"/>
          </a:xfrm>
        </p:spPr>
        <p:txBody>
          <a:bodyPr/>
          <a:lstStyle/>
          <a:p>
            <a:r>
              <a:rPr lang="en-US" dirty="0"/>
              <a:t>PHP - Sessions </a:t>
            </a:r>
          </a:p>
        </p:txBody>
      </p:sp>
      <p:sp>
        <p:nvSpPr>
          <p:cNvPr id="3" name="Content Placeholder 2"/>
          <p:cNvSpPr>
            <a:spLocks noGrp="1"/>
          </p:cNvSpPr>
          <p:nvPr>
            <p:ph idx="1"/>
          </p:nvPr>
        </p:nvSpPr>
        <p:spPr>
          <a:xfrm>
            <a:off x="684212" y="685800"/>
            <a:ext cx="11090446" cy="5053818"/>
          </a:xfrm>
        </p:spPr>
        <p:txBody>
          <a:bodyPr>
            <a:normAutofit lnSpcReduction="10000"/>
          </a:bodyPr>
          <a:lstStyle/>
          <a:p>
            <a:r>
              <a:rPr lang="en-US" dirty="0"/>
              <a:t>•Sessions store their identifier in a cookie in the client’s browser •Every page that uses session data must be proceeded by the </a:t>
            </a:r>
            <a:r>
              <a:rPr lang="en-US" dirty="0" err="1"/>
              <a:t>session_start</a:t>
            </a:r>
            <a:r>
              <a:rPr lang="en-US" dirty="0"/>
              <a:t>() function •Session variables are then set and retrieved by accessing the global $_SESSION[] •Save it as </a:t>
            </a:r>
            <a:r>
              <a:rPr lang="en-US" dirty="0" err="1" smtClean="0"/>
              <a:t>session.php</a:t>
            </a:r>
            <a:endParaRPr lang="en-US" dirty="0" smtClean="0"/>
          </a:p>
          <a:p>
            <a:r>
              <a:rPr lang="en-US" dirty="0"/>
              <a:t>&lt;?</a:t>
            </a:r>
            <a:r>
              <a:rPr lang="en-US" dirty="0" err="1"/>
              <a:t>php</a:t>
            </a:r>
            <a:endParaRPr lang="en-US" dirty="0"/>
          </a:p>
          <a:p>
            <a:r>
              <a:rPr lang="en-US" dirty="0"/>
              <a:t> </a:t>
            </a:r>
            <a:r>
              <a:rPr lang="en-US" dirty="0" err="1"/>
              <a:t>session_start</a:t>
            </a:r>
            <a:r>
              <a:rPr lang="en-US" dirty="0"/>
              <a:t>();</a:t>
            </a:r>
          </a:p>
          <a:p>
            <a:r>
              <a:rPr lang="en-US" dirty="0"/>
              <a:t> if (!$_SESSION["count"])</a:t>
            </a:r>
          </a:p>
          <a:p>
            <a:r>
              <a:rPr lang="en-US" dirty="0"/>
              <a:t> $_SESSION["count"] = 0;</a:t>
            </a:r>
          </a:p>
          <a:p>
            <a:r>
              <a:rPr lang="en-US" dirty="0"/>
              <a:t> if ($_GET["count"] == "yes")</a:t>
            </a:r>
          </a:p>
          <a:p>
            <a:r>
              <a:rPr lang="en-US" dirty="0"/>
              <a:t> $_SESSION["count"] = $_SESSION["count"] + 1;</a:t>
            </a:r>
          </a:p>
          <a:p>
            <a:r>
              <a:rPr lang="en-US" dirty="0"/>
              <a:t> echo "&lt;h1&gt;".$_SESSION["count"]."&lt;/h1&gt;";</a:t>
            </a:r>
          </a:p>
          <a:p>
            <a:r>
              <a:rPr lang="en-US" dirty="0" smtClean="0"/>
              <a:t>?&gt;</a:t>
            </a:r>
            <a:endParaRPr lang="en-US" dirty="0"/>
          </a:p>
          <a:p>
            <a:r>
              <a:rPr lang="en-US" dirty="0"/>
              <a:t>&lt;a </a:t>
            </a:r>
            <a:r>
              <a:rPr lang="en-US" dirty="0" err="1"/>
              <a:t>href</a:t>
            </a:r>
            <a:r>
              <a:rPr lang="en-US" dirty="0"/>
              <a:t>="</a:t>
            </a:r>
            <a:r>
              <a:rPr lang="en-US" dirty="0" err="1"/>
              <a:t>session.php?count</a:t>
            </a:r>
            <a:r>
              <a:rPr lang="en-US" dirty="0"/>
              <a:t>=yes"&gt;Click here to count&lt;/a&gt;</a:t>
            </a:r>
          </a:p>
          <a:p>
            <a:endParaRPr lang="en-US" dirty="0" smtClean="0"/>
          </a:p>
        </p:txBody>
      </p:sp>
    </p:spTree>
    <p:extLst>
      <p:ext uri="{BB962C8B-B14F-4D97-AF65-F5344CB8AC3E}">
        <p14:creationId xmlns:p14="http://schemas.microsoft.com/office/powerpoint/2010/main" val="41525179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338</TotalTime>
  <Words>929</Words>
  <Application>Microsoft Office PowerPoint</Application>
  <PresentationFormat>Widescreen</PresentationFormat>
  <Paragraphs>129</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Lucida Grande</vt:lpstr>
      <vt:lpstr>Tahoma</vt:lpstr>
      <vt:lpstr>Wingdings 3</vt:lpstr>
      <vt:lpstr>Slice</vt:lpstr>
      <vt:lpstr>PHP  &amp; MySQL Lec 5,6</vt:lpstr>
      <vt:lpstr>DATA MANAGEMENT</vt:lpstr>
      <vt:lpstr>PowerPoint Presentation</vt:lpstr>
      <vt:lpstr>Error Handling examples</vt:lpstr>
      <vt:lpstr>Avoiding Special Characters</vt:lpstr>
      <vt:lpstr>Special Characters in Input</vt:lpstr>
      <vt:lpstr>Avoid Dangerous User Input</vt:lpstr>
      <vt:lpstr>WHY PHP – Sessions ? </vt:lpstr>
      <vt:lpstr>PHP - Sessions </vt:lpstr>
      <vt:lpstr>Destroy PHP - Sessions</vt:lpstr>
      <vt:lpstr>Destroy PHP - Sessions</vt:lpstr>
      <vt:lpstr>Mixing Together</vt:lpstr>
      <vt:lpstr>Source Control</vt:lpstr>
      <vt:lpstr>What Is Next ?</vt:lpstr>
    </vt:vector>
  </TitlesOfParts>
  <Company>Updatesofts Forums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&amp; MySQL</dc:title>
  <dc:creator>ramy ibrahim</dc:creator>
  <cp:lastModifiedBy>ramy ibrahim</cp:lastModifiedBy>
  <cp:revision>44</cp:revision>
  <dcterms:created xsi:type="dcterms:W3CDTF">2018-11-23T20:57:35Z</dcterms:created>
  <dcterms:modified xsi:type="dcterms:W3CDTF">2018-12-11T21:46:15Z</dcterms:modified>
</cp:coreProperties>
</file>