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80" r:id="rId3"/>
    <p:sldId id="276" r:id="rId4"/>
    <p:sldId id="275" r:id="rId5"/>
    <p:sldId id="268" r:id="rId6"/>
    <p:sldId id="259" r:id="rId7"/>
    <p:sldId id="261" r:id="rId8"/>
    <p:sldId id="263" r:id="rId9"/>
    <p:sldId id="267" r:id="rId10"/>
    <p:sldId id="269" r:id="rId11"/>
    <p:sldId id="273" r:id="rId12"/>
    <p:sldId id="262" r:id="rId13"/>
    <p:sldId id="270" r:id="rId14"/>
    <p:sldId id="272" r:id="rId15"/>
    <p:sldId id="271" r:id="rId16"/>
    <p:sldId id="264" r:id="rId17"/>
    <p:sldId id="265" r:id="rId18"/>
    <p:sldId id="277" r:id="rId19"/>
    <p:sldId id="278" r:id="rId20"/>
    <p:sldId id="266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14" autoAdjust="0"/>
    <p:restoredTop sz="94660"/>
  </p:normalViewPr>
  <p:slideViewPr>
    <p:cSldViewPr>
      <p:cViewPr>
        <p:scale>
          <a:sx n="75" d="100"/>
          <a:sy n="75" d="100"/>
        </p:scale>
        <p:origin x="-2916" y="-8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E01EF-7A6E-4127-8AB1-C9C01FBAC773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B93EF2-9944-42EC-8F6D-D78815438E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534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93EF2-9944-42EC-8F6D-D78815438E4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094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F990-06A0-4F69-A08F-96FC93618A3F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A5DA-B4BC-44A6-89FF-4FF6B99159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044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F990-06A0-4F69-A08F-96FC93618A3F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A5DA-B4BC-44A6-89FF-4FF6B99159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34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F990-06A0-4F69-A08F-96FC93618A3F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A5DA-B4BC-44A6-89FF-4FF6B99159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352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3292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F990-06A0-4F69-A08F-96FC93618A3F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A5DA-B4BC-44A6-89FF-4FF6B99159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037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F990-06A0-4F69-A08F-96FC93618A3F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A5DA-B4BC-44A6-89FF-4FF6B99159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137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F990-06A0-4F69-A08F-96FC93618A3F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A5DA-B4BC-44A6-89FF-4FF6B99159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34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F990-06A0-4F69-A08F-96FC93618A3F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A5DA-B4BC-44A6-89FF-4FF6B99159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580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F990-06A0-4F69-A08F-96FC93618A3F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A5DA-B4BC-44A6-89FF-4FF6B99159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209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F990-06A0-4F69-A08F-96FC93618A3F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A5DA-B4BC-44A6-89FF-4FF6B99159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12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F990-06A0-4F69-A08F-96FC93618A3F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A5DA-B4BC-44A6-89FF-4FF6B99159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331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F990-06A0-4F69-A08F-96FC93618A3F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A5DA-B4BC-44A6-89FF-4FF6B99159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737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9F990-06A0-4F69-A08F-96FC93618A3F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7A5DA-B4BC-44A6-89FF-4FF6B99159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791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kma.go.kr/" TargetMode="External"/><Relationship Id="rId2" Type="http://schemas.openxmlformats.org/officeDocument/2006/relationships/hyperlink" Target="http://oasis.krei.re.kr/index.do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oasis.krei.re.kr/index.d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.kma.go.kr/" TargetMode="Externa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oasis.krei.re.kr/index.d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.kma.go.kr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oasis.krei.re.kr/index.do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oasis.krei.re.kr/index.do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m.me.go.kr/issue/finedust/ebook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02"/>
          <a:stretch/>
        </p:blipFill>
        <p:spPr>
          <a:xfrm>
            <a:off x="-180527" y="0"/>
            <a:ext cx="9324528" cy="685800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-180527" y="0"/>
            <a:ext cx="9324528" cy="6858000"/>
          </a:xfrm>
          <a:prstGeom prst="rect">
            <a:avLst/>
          </a:prstGeom>
          <a:solidFill>
            <a:srgbClr val="262626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97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9892" y="102118"/>
            <a:ext cx="8928992" cy="6624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1752" y="368042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공모배경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30152" y="429597"/>
            <a:ext cx="1435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1-1.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선정배경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72284" y="3564880"/>
            <a:ext cx="8418720" cy="2827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돋움" pitchFamily="50" charset="-127"/>
                <a:ea typeface="돋움" pitchFamily="50" charset="-127"/>
              </a:rPr>
              <a:t>대기 중 이산화황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(SO2) </a:t>
            </a:r>
            <a:r>
              <a:rPr lang="ko-KR" altLang="en-US" sz="1600" dirty="0">
                <a:latin typeface="돋움" pitchFamily="50" charset="-127"/>
                <a:ea typeface="돋움" pitchFamily="50" charset="-127"/>
              </a:rPr>
              <a:t>이나 이산화질소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(NO2)</a:t>
            </a:r>
            <a:r>
              <a:rPr lang="ko-KR" altLang="en-US" sz="1600" dirty="0">
                <a:latin typeface="돋움" pitchFamily="50" charset="-127"/>
                <a:ea typeface="돋움" pitchFamily="50" charset="-127"/>
              </a:rPr>
              <a:t>는 산성비의 주요 원인 </a:t>
            </a:r>
            <a:endParaRPr lang="en-US" altLang="ko-KR" sz="1600" dirty="0">
              <a:latin typeface="돋움" pitchFamily="50" charset="-127"/>
              <a:ea typeface="돋움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돋움" pitchFamily="50" charset="-127"/>
                <a:ea typeface="돋움" pitchFamily="50" charset="-127"/>
              </a:rPr>
              <a:t>토양과 물을 산성화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 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돋움" pitchFamily="50" charset="-127"/>
                <a:ea typeface="돋움" pitchFamily="50" charset="-127"/>
              </a:rPr>
              <a:t>토양 황폐화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 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돋움" pitchFamily="50" charset="-127"/>
                <a:ea typeface="돋움" pitchFamily="50" charset="-127"/>
              </a:rPr>
              <a:t>생태계 피해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000" dirty="0">
              <a:latin typeface="돋움" pitchFamily="50" charset="-127"/>
              <a:ea typeface="돋움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돋움" pitchFamily="50" charset="-127"/>
                <a:ea typeface="돋움" pitchFamily="50" charset="-127"/>
              </a:rPr>
              <a:t>공기 중에서 중금속은 농작물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600" dirty="0">
                <a:latin typeface="돋움" pitchFamily="50" charset="-127"/>
                <a:ea typeface="돋움" pitchFamily="50" charset="-127"/>
              </a:rPr>
              <a:t>토양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600" dirty="0">
                <a:latin typeface="돋움" pitchFamily="50" charset="-127"/>
                <a:ea typeface="돋움" pitchFamily="50" charset="-127"/>
              </a:rPr>
              <a:t>수생 생물에 피해를 줌</a:t>
            </a:r>
            <a:endParaRPr lang="en-US" altLang="ko-KR" sz="1600" dirty="0">
              <a:latin typeface="돋움" pitchFamily="50" charset="-127"/>
              <a:ea typeface="돋움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000" dirty="0">
              <a:latin typeface="돋움" pitchFamily="50" charset="-127"/>
              <a:ea typeface="돋움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돋움" pitchFamily="50" charset="-127"/>
                <a:ea typeface="돋움" pitchFamily="50" charset="-127"/>
              </a:rPr>
              <a:t>미세먼지가 식물의 잎에 부착되면 잎의 기공을 막고 광합성 등을 저해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3" t="22436" r="52847" b="52820"/>
          <a:stretch/>
        </p:blipFill>
        <p:spPr bwMode="auto">
          <a:xfrm>
            <a:off x="191508" y="1209736"/>
            <a:ext cx="4077288" cy="2179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14" t="72180" r="52917" b="10513"/>
          <a:stretch/>
        </p:blipFill>
        <p:spPr bwMode="auto">
          <a:xfrm>
            <a:off x="4499992" y="1209736"/>
            <a:ext cx="4078800" cy="2363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454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9892" y="79670"/>
            <a:ext cx="8928992" cy="6624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hlinkClick r:id="rId2"/>
            </a:endParaRPr>
          </a:p>
          <a:p>
            <a:pPr algn="ctr"/>
            <a:endParaRPr lang="en-US" altLang="ko-KR" dirty="0" smtClean="0">
              <a:hlinkClick r:id="rId2"/>
            </a:endParaRPr>
          </a:p>
          <a:p>
            <a:pPr algn="ctr"/>
            <a:endParaRPr lang="en-US" altLang="ko-KR" dirty="0">
              <a:hlinkClick r:id="rId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1752" y="368042"/>
            <a:ext cx="2794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5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400" dirty="0" smtClean="0">
                <a:solidFill>
                  <a:schemeClr val="accent5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활용데이터 정의</a:t>
            </a:r>
            <a:endParaRPr lang="ko-KR" altLang="en-US" sz="2400" dirty="0">
              <a:solidFill>
                <a:schemeClr val="accent5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276539"/>
              </p:ext>
            </p:extLst>
          </p:nvPr>
        </p:nvGraphicFramePr>
        <p:xfrm>
          <a:off x="251520" y="1268760"/>
          <a:ext cx="2592288" cy="38811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378625"/>
                <a:gridCol w="121366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항목명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항목설명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SIDO</a:t>
                      </a:r>
                      <a:endParaRPr lang="ko-KR" altLang="en-US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시도</a:t>
                      </a:r>
                      <a:endParaRPr lang="ko-KR" altLang="en-US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MEASURE_DATE</a:t>
                      </a:r>
                      <a:endParaRPr lang="ko-KR" altLang="en-US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측정일자</a:t>
                      </a:r>
                      <a:endParaRPr lang="ko-KR" altLang="en-US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SLFR_DXD</a:t>
                      </a:r>
                      <a:endParaRPr lang="ko-KR" altLang="en-US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이산화황</a:t>
                      </a:r>
                      <a:endParaRPr lang="ko-KR" altLang="en-US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CRBN_MNXD</a:t>
                      </a:r>
                      <a:endParaRPr lang="ko-KR" altLang="en-US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일산화탄소</a:t>
                      </a:r>
                      <a:endParaRPr lang="ko-KR" altLang="en-US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OZON</a:t>
                      </a:r>
                      <a:endParaRPr lang="ko-KR" altLang="en-US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오존</a:t>
                      </a:r>
                      <a:endParaRPr lang="ko-KR" altLang="en-US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NTRGN_DXD</a:t>
                      </a:r>
                      <a:endParaRPr lang="ko-KR" altLang="en-US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이산화질소</a:t>
                      </a:r>
                      <a:endParaRPr lang="ko-KR" altLang="en-US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PARTICLE_MATTER_10</a:t>
                      </a:r>
                      <a:endParaRPr lang="ko-KR" altLang="en-US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PM 10</a:t>
                      </a:r>
                      <a:endParaRPr lang="ko-KR" altLang="en-US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PARTICLE_MATTER_2</a:t>
                      </a:r>
                      <a:endParaRPr lang="ko-KR" altLang="en-US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PM</a:t>
                      </a:r>
                      <a:r>
                        <a:rPr lang="en-US" altLang="ko-KR" sz="1200" baseline="0" dirty="0" smtClean="0"/>
                        <a:t> 2.5</a:t>
                      </a:r>
                      <a:endParaRPr lang="ko-KR" altLang="en-US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NETWORK</a:t>
                      </a:r>
                      <a:endParaRPr lang="ko-KR" altLang="en-US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측정망</a:t>
                      </a:r>
                      <a:endParaRPr lang="ko-KR" altLang="en-US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495581"/>
              </p:ext>
            </p:extLst>
          </p:nvPr>
        </p:nvGraphicFramePr>
        <p:xfrm>
          <a:off x="3275856" y="1268760"/>
          <a:ext cx="2592288" cy="33375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378625"/>
                <a:gridCol w="121366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항목명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항목설명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AREA</a:t>
                      </a:r>
                      <a:endParaRPr lang="ko-KR" altLang="en-US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지점</a:t>
                      </a:r>
                      <a:endParaRPr lang="ko-KR" altLang="en-US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MEA_DATE</a:t>
                      </a:r>
                      <a:endParaRPr lang="ko-KR" altLang="en-US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측정일자</a:t>
                      </a:r>
                      <a:endParaRPr lang="ko-KR" altLang="en-US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AVG_TMPRT</a:t>
                      </a:r>
                      <a:endParaRPr lang="ko-KR" altLang="en-US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평균기온</a:t>
                      </a:r>
                      <a:endParaRPr lang="ko-KR" altLang="en-US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DAY_PRE</a:t>
                      </a:r>
                      <a:endParaRPr lang="ko-KR" altLang="en-US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일강수량</a:t>
                      </a:r>
                      <a:endParaRPr lang="ko-KR" altLang="en-US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AVG_WIND_SPD</a:t>
                      </a:r>
                      <a:endParaRPr lang="ko-KR" altLang="en-US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평균풍속</a:t>
                      </a:r>
                      <a:endParaRPr lang="ko-KR" altLang="en-US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WIND_DRCTN</a:t>
                      </a:r>
                      <a:endParaRPr lang="ko-KR" altLang="en-US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최다풍향</a:t>
                      </a:r>
                      <a:endParaRPr lang="ko-KR" altLang="en-US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TOT_SOLAR</a:t>
                      </a:r>
                      <a:endParaRPr lang="ko-KR" altLang="en-US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일사시간 합계</a:t>
                      </a:r>
                      <a:endParaRPr lang="ko-KR" altLang="en-US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AVG_CLOUD</a:t>
                      </a:r>
                      <a:endParaRPr lang="ko-KR" altLang="en-US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평균 </a:t>
                      </a:r>
                      <a:r>
                        <a:rPr lang="ko-KR" altLang="en-US" sz="1200" dirty="0" err="1" smtClean="0"/>
                        <a:t>전운량</a:t>
                      </a:r>
                      <a:endParaRPr lang="ko-KR" altLang="en-US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064660"/>
              </p:ext>
            </p:extLst>
          </p:nvPr>
        </p:nvGraphicFramePr>
        <p:xfrm>
          <a:off x="6300192" y="1268760"/>
          <a:ext cx="2592288" cy="37084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378625"/>
                <a:gridCol w="121366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항목명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항목설명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TRADE_DATE</a:t>
                      </a:r>
                      <a:endParaRPr lang="ko-KR" altLang="en-US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거래년원일</a:t>
                      </a:r>
                      <a:endParaRPr lang="ko-KR" altLang="en-US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MARKET_NAME</a:t>
                      </a:r>
                      <a:endParaRPr lang="ko-KR" altLang="en-US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시장명</a:t>
                      </a:r>
                      <a:endParaRPr lang="ko-KR" altLang="en-US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PLACE_NAME</a:t>
                      </a:r>
                      <a:endParaRPr lang="ko-KR" altLang="en-US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출하지명</a:t>
                      </a:r>
                      <a:endParaRPr lang="ko-KR" altLang="en-US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ITEM</a:t>
                      </a:r>
                      <a:endParaRPr lang="ko-KR" altLang="en-US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품목명</a:t>
                      </a:r>
                      <a:endParaRPr lang="ko-KR" altLang="en-US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UNIT</a:t>
                      </a:r>
                      <a:endParaRPr lang="ko-KR" altLang="en-US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단위</a:t>
                      </a:r>
                      <a:endParaRPr lang="ko-KR" altLang="en-US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AVG_PRICE</a:t>
                      </a:r>
                      <a:endParaRPr lang="ko-KR" altLang="en-US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평균 가격</a:t>
                      </a:r>
                      <a:endParaRPr lang="ko-KR" altLang="en-US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MAX_PRICE</a:t>
                      </a:r>
                      <a:endParaRPr lang="ko-KR" altLang="en-US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최고 가격</a:t>
                      </a:r>
                      <a:endParaRPr lang="ko-KR" altLang="en-US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MIN_PRICE</a:t>
                      </a:r>
                      <a:endParaRPr lang="ko-KR" altLang="en-US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최저 가격</a:t>
                      </a:r>
                      <a:endParaRPr lang="ko-KR" altLang="en-US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VOLUME</a:t>
                      </a:r>
                      <a:endParaRPr lang="ko-KR" altLang="en-US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거래량</a:t>
                      </a:r>
                      <a:endParaRPr lang="ko-KR" altLang="en-US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683568" y="5733256"/>
            <a:ext cx="1882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미세먼지 데이터</a:t>
            </a:r>
            <a:endParaRPr lang="en-US" altLang="ko-KR" dirty="0" smtClean="0">
              <a:hlinkClick r:id="rId3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864097" y="5733256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날씨 데이터</a:t>
            </a:r>
            <a:endParaRPr lang="en-US" altLang="ko-KR" dirty="0" smtClean="0">
              <a:hlinkClick r:id="rId3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948264" y="5733256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농산물 데이터</a:t>
            </a:r>
            <a:endParaRPr lang="en-US" altLang="ko-KR" dirty="0" smtClean="0">
              <a:hlinkClick r:id="rId3"/>
            </a:endParaRPr>
          </a:p>
        </p:txBody>
      </p:sp>
      <p:sp>
        <p:nvSpPr>
          <p:cNvPr id="19" name="모서리가 둥근 직사각형 1"/>
          <p:cNvSpPr/>
          <p:nvPr/>
        </p:nvSpPr>
        <p:spPr>
          <a:xfrm>
            <a:off x="468697" y="5717379"/>
            <a:ext cx="2070230" cy="385209"/>
          </a:xfrm>
          <a:custGeom>
            <a:avLst/>
            <a:gdLst/>
            <a:ahLst/>
            <a:cxnLst/>
            <a:rect l="l" t="t" r="r" b="b"/>
            <a:pathLst>
              <a:path w="4140460" h="569875">
                <a:moveTo>
                  <a:pt x="0" y="0"/>
                </a:moveTo>
                <a:lnTo>
                  <a:pt x="4140460" y="0"/>
                </a:lnTo>
                <a:lnTo>
                  <a:pt x="4140460" y="333077"/>
                </a:lnTo>
                <a:cubicBezTo>
                  <a:pt x="4140460" y="463857"/>
                  <a:pt x="4034442" y="569875"/>
                  <a:pt x="3903662" y="569875"/>
                </a:cubicBezTo>
                <a:lnTo>
                  <a:pt x="236798" y="569875"/>
                </a:lnTo>
                <a:cubicBezTo>
                  <a:pt x="106018" y="569875"/>
                  <a:pt x="0" y="463857"/>
                  <a:pt x="0" y="3330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미세먼지 데이터</a:t>
            </a:r>
          </a:p>
        </p:txBody>
      </p:sp>
      <p:sp>
        <p:nvSpPr>
          <p:cNvPr id="22" name="모서리가 둥근 직사각형 1"/>
          <p:cNvSpPr/>
          <p:nvPr/>
        </p:nvSpPr>
        <p:spPr>
          <a:xfrm>
            <a:off x="3539273" y="5717379"/>
            <a:ext cx="2070230" cy="385209"/>
          </a:xfrm>
          <a:custGeom>
            <a:avLst/>
            <a:gdLst/>
            <a:ahLst/>
            <a:cxnLst/>
            <a:rect l="l" t="t" r="r" b="b"/>
            <a:pathLst>
              <a:path w="4140460" h="569875">
                <a:moveTo>
                  <a:pt x="0" y="0"/>
                </a:moveTo>
                <a:lnTo>
                  <a:pt x="4140460" y="0"/>
                </a:lnTo>
                <a:lnTo>
                  <a:pt x="4140460" y="333077"/>
                </a:lnTo>
                <a:cubicBezTo>
                  <a:pt x="4140460" y="463857"/>
                  <a:pt x="4034442" y="569875"/>
                  <a:pt x="3903662" y="569875"/>
                </a:cubicBezTo>
                <a:lnTo>
                  <a:pt x="236798" y="569875"/>
                </a:lnTo>
                <a:cubicBezTo>
                  <a:pt x="106018" y="569875"/>
                  <a:pt x="0" y="463857"/>
                  <a:pt x="0" y="3330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날씨 데이터</a:t>
            </a:r>
            <a:endParaRPr lang="ko-KR" altLang="en-US" b="1" dirty="0"/>
          </a:p>
        </p:txBody>
      </p:sp>
      <p:sp>
        <p:nvSpPr>
          <p:cNvPr id="23" name="모서리가 둥근 직사각형 1"/>
          <p:cNvSpPr/>
          <p:nvPr/>
        </p:nvSpPr>
        <p:spPr>
          <a:xfrm>
            <a:off x="6738856" y="5717379"/>
            <a:ext cx="2070230" cy="385209"/>
          </a:xfrm>
          <a:custGeom>
            <a:avLst/>
            <a:gdLst/>
            <a:ahLst/>
            <a:cxnLst/>
            <a:rect l="l" t="t" r="r" b="b"/>
            <a:pathLst>
              <a:path w="4140460" h="569875">
                <a:moveTo>
                  <a:pt x="0" y="0"/>
                </a:moveTo>
                <a:lnTo>
                  <a:pt x="4140460" y="0"/>
                </a:lnTo>
                <a:lnTo>
                  <a:pt x="4140460" y="333077"/>
                </a:lnTo>
                <a:cubicBezTo>
                  <a:pt x="4140460" y="463857"/>
                  <a:pt x="4034442" y="569875"/>
                  <a:pt x="3903662" y="569875"/>
                </a:cubicBezTo>
                <a:lnTo>
                  <a:pt x="236798" y="569875"/>
                </a:lnTo>
                <a:cubicBezTo>
                  <a:pt x="106018" y="569875"/>
                  <a:pt x="0" y="463857"/>
                  <a:pt x="0" y="3330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농산물 데이터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1410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5760" y="102118"/>
            <a:ext cx="8928992" cy="6624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hlinkClick r:id="rId3"/>
            </a:endParaRPr>
          </a:p>
          <a:p>
            <a:pPr algn="ctr"/>
            <a:endParaRPr lang="en-US" altLang="ko-KR" dirty="0" smtClean="0">
              <a:hlinkClick r:id="rId3"/>
            </a:endParaRPr>
          </a:p>
          <a:p>
            <a:pPr algn="ctr"/>
            <a:endParaRPr lang="en-US" altLang="ko-KR" dirty="0">
              <a:hlinkClick r:id="rId3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1752" y="368042"/>
            <a:ext cx="2794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5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400" dirty="0" smtClean="0">
                <a:solidFill>
                  <a:schemeClr val="accent5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활용데이터 정의</a:t>
            </a:r>
            <a:endParaRPr lang="ko-KR" altLang="en-US" sz="2400" dirty="0">
              <a:solidFill>
                <a:schemeClr val="accent5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334305" y="605938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16" r="51250" b="38589"/>
          <a:stretch/>
        </p:blipFill>
        <p:spPr bwMode="auto">
          <a:xfrm>
            <a:off x="241590" y="1653130"/>
            <a:ext cx="8737331" cy="4368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모서리가 둥근 직사각형 1"/>
          <p:cNvSpPr/>
          <p:nvPr/>
        </p:nvSpPr>
        <p:spPr>
          <a:xfrm>
            <a:off x="3262819" y="960914"/>
            <a:ext cx="2618363" cy="385209"/>
          </a:xfrm>
          <a:custGeom>
            <a:avLst/>
            <a:gdLst/>
            <a:ahLst/>
            <a:cxnLst/>
            <a:rect l="l" t="t" r="r" b="b"/>
            <a:pathLst>
              <a:path w="4140460" h="569875">
                <a:moveTo>
                  <a:pt x="0" y="0"/>
                </a:moveTo>
                <a:lnTo>
                  <a:pt x="4140460" y="0"/>
                </a:lnTo>
                <a:lnTo>
                  <a:pt x="4140460" y="333077"/>
                </a:lnTo>
                <a:cubicBezTo>
                  <a:pt x="4140460" y="463857"/>
                  <a:pt x="4034442" y="569875"/>
                  <a:pt x="3903662" y="569875"/>
                </a:cubicBezTo>
                <a:lnTo>
                  <a:pt x="236798" y="569875"/>
                </a:lnTo>
                <a:cubicBezTo>
                  <a:pt x="106018" y="569875"/>
                  <a:pt x="0" y="463857"/>
                  <a:pt x="0" y="3330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기상자료개방포털</a:t>
            </a:r>
            <a:endParaRPr lang="en-US" altLang="ko-KR" b="1" dirty="0">
              <a:hlinkClick r:id="rId5"/>
            </a:endParaRPr>
          </a:p>
        </p:txBody>
      </p:sp>
      <p:sp>
        <p:nvSpPr>
          <p:cNvPr id="18" name="모서리가 둥근 직사각형 1"/>
          <p:cNvSpPr/>
          <p:nvPr/>
        </p:nvSpPr>
        <p:spPr>
          <a:xfrm>
            <a:off x="3301073" y="6173688"/>
            <a:ext cx="2618363" cy="385209"/>
          </a:xfrm>
          <a:custGeom>
            <a:avLst/>
            <a:gdLst/>
            <a:ahLst/>
            <a:cxnLst/>
            <a:rect l="l" t="t" r="r" b="b"/>
            <a:pathLst>
              <a:path w="4140460" h="569875">
                <a:moveTo>
                  <a:pt x="0" y="0"/>
                </a:moveTo>
                <a:lnTo>
                  <a:pt x="4140460" y="0"/>
                </a:lnTo>
                <a:lnTo>
                  <a:pt x="4140460" y="333077"/>
                </a:lnTo>
                <a:cubicBezTo>
                  <a:pt x="4140460" y="463857"/>
                  <a:pt x="4034442" y="569875"/>
                  <a:pt x="3903662" y="569875"/>
                </a:cubicBezTo>
                <a:lnTo>
                  <a:pt x="236798" y="569875"/>
                </a:lnTo>
                <a:cubicBezTo>
                  <a:pt x="106018" y="569875"/>
                  <a:pt x="0" y="463857"/>
                  <a:pt x="0" y="3330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https://data.kma.go.kr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836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9892" y="102118"/>
            <a:ext cx="8928992" cy="6624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hlinkClick r:id="rId2"/>
            </a:endParaRPr>
          </a:p>
          <a:p>
            <a:pPr algn="ctr"/>
            <a:endParaRPr lang="en-US" altLang="ko-KR" dirty="0" smtClean="0">
              <a:hlinkClick r:id="rId2"/>
            </a:endParaRPr>
          </a:p>
          <a:p>
            <a:pPr algn="ctr"/>
            <a:endParaRPr lang="en-US" altLang="ko-KR" dirty="0">
              <a:hlinkClick r:id="rId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1752" y="368042"/>
            <a:ext cx="2794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5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400" dirty="0" smtClean="0">
                <a:solidFill>
                  <a:schemeClr val="accent5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활용데이터 정의</a:t>
            </a:r>
            <a:endParaRPr lang="ko-KR" altLang="en-US" sz="2400" dirty="0">
              <a:solidFill>
                <a:schemeClr val="accent5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46" name="Picture 2"/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07" r="41146" b="43197"/>
          <a:stretch/>
        </p:blipFill>
        <p:spPr bwMode="auto">
          <a:xfrm>
            <a:off x="241558" y="1617108"/>
            <a:ext cx="8701200" cy="43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902586" y="1146176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dirty="0" smtClean="0">
              <a:hlinkClick r:id="rId4"/>
            </a:endParaRPr>
          </a:p>
        </p:txBody>
      </p:sp>
      <p:sp>
        <p:nvSpPr>
          <p:cNvPr id="10" name="모서리가 둥근 직사각형 1"/>
          <p:cNvSpPr/>
          <p:nvPr/>
        </p:nvSpPr>
        <p:spPr>
          <a:xfrm>
            <a:off x="3059832" y="960914"/>
            <a:ext cx="3168351" cy="385209"/>
          </a:xfrm>
          <a:custGeom>
            <a:avLst/>
            <a:gdLst/>
            <a:ahLst/>
            <a:cxnLst/>
            <a:rect l="l" t="t" r="r" b="b"/>
            <a:pathLst>
              <a:path w="4140460" h="569875">
                <a:moveTo>
                  <a:pt x="0" y="0"/>
                </a:moveTo>
                <a:lnTo>
                  <a:pt x="4140460" y="0"/>
                </a:lnTo>
                <a:lnTo>
                  <a:pt x="4140460" y="333077"/>
                </a:lnTo>
                <a:cubicBezTo>
                  <a:pt x="4140460" y="463857"/>
                  <a:pt x="4034442" y="569875"/>
                  <a:pt x="3903662" y="569875"/>
                </a:cubicBezTo>
                <a:lnTo>
                  <a:pt x="236798" y="569875"/>
                </a:lnTo>
                <a:cubicBezTo>
                  <a:pt x="106018" y="569875"/>
                  <a:pt x="0" y="463857"/>
                  <a:pt x="0" y="3330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에어코리아</a:t>
            </a:r>
            <a:endParaRPr lang="en-US" altLang="ko-KR" b="1" dirty="0">
              <a:hlinkClick r:id="rId4"/>
            </a:endParaRPr>
          </a:p>
        </p:txBody>
      </p:sp>
      <p:sp>
        <p:nvSpPr>
          <p:cNvPr id="11" name="모서리가 둥근 직사각형 1"/>
          <p:cNvSpPr/>
          <p:nvPr/>
        </p:nvSpPr>
        <p:spPr>
          <a:xfrm>
            <a:off x="3059832" y="6173688"/>
            <a:ext cx="3168351" cy="385209"/>
          </a:xfrm>
          <a:custGeom>
            <a:avLst/>
            <a:gdLst/>
            <a:ahLst/>
            <a:cxnLst/>
            <a:rect l="l" t="t" r="r" b="b"/>
            <a:pathLst>
              <a:path w="4140460" h="569875">
                <a:moveTo>
                  <a:pt x="0" y="0"/>
                </a:moveTo>
                <a:lnTo>
                  <a:pt x="4140460" y="0"/>
                </a:lnTo>
                <a:lnTo>
                  <a:pt x="4140460" y="333077"/>
                </a:lnTo>
                <a:cubicBezTo>
                  <a:pt x="4140460" y="463857"/>
                  <a:pt x="4034442" y="569875"/>
                  <a:pt x="3903662" y="569875"/>
                </a:cubicBezTo>
                <a:lnTo>
                  <a:pt x="236798" y="569875"/>
                </a:lnTo>
                <a:cubicBezTo>
                  <a:pt x="106018" y="569875"/>
                  <a:pt x="0" y="463857"/>
                  <a:pt x="0" y="3330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https://www.airkorea.or.kr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1998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9892" y="102118"/>
            <a:ext cx="8928992" cy="6624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hlinkClick r:id="rId2"/>
            </a:endParaRPr>
          </a:p>
          <a:p>
            <a:pPr algn="ctr"/>
            <a:endParaRPr lang="en-US" altLang="ko-KR" dirty="0" smtClean="0">
              <a:hlinkClick r:id="rId2"/>
            </a:endParaRPr>
          </a:p>
          <a:p>
            <a:pPr algn="ctr"/>
            <a:endParaRPr lang="en-US" altLang="ko-KR" dirty="0">
              <a:hlinkClick r:id="rId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1752" y="368042"/>
            <a:ext cx="2794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5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400" dirty="0" smtClean="0">
                <a:solidFill>
                  <a:schemeClr val="accent5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활용데이터 정의</a:t>
            </a:r>
            <a:endParaRPr lang="ko-KR" altLang="en-US" sz="2400" dirty="0">
              <a:solidFill>
                <a:schemeClr val="accent5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70" name="Picture 2"/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11" r="23333" b="34487"/>
          <a:stretch/>
        </p:blipFill>
        <p:spPr bwMode="auto">
          <a:xfrm>
            <a:off x="241516" y="1641912"/>
            <a:ext cx="8701200" cy="43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모서리가 둥근 직사각형 1"/>
          <p:cNvSpPr/>
          <p:nvPr/>
        </p:nvSpPr>
        <p:spPr>
          <a:xfrm>
            <a:off x="2843808" y="960914"/>
            <a:ext cx="3528392" cy="385209"/>
          </a:xfrm>
          <a:custGeom>
            <a:avLst/>
            <a:gdLst/>
            <a:ahLst/>
            <a:cxnLst/>
            <a:rect l="l" t="t" r="r" b="b"/>
            <a:pathLst>
              <a:path w="4140460" h="569875">
                <a:moveTo>
                  <a:pt x="0" y="0"/>
                </a:moveTo>
                <a:lnTo>
                  <a:pt x="4140460" y="0"/>
                </a:lnTo>
                <a:lnTo>
                  <a:pt x="4140460" y="333077"/>
                </a:lnTo>
                <a:cubicBezTo>
                  <a:pt x="4140460" y="463857"/>
                  <a:pt x="4034442" y="569875"/>
                  <a:pt x="3903662" y="569875"/>
                </a:cubicBezTo>
                <a:lnTo>
                  <a:pt x="236798" y="569875"/>
                </a:lnTo>
                <a:cubicBezTo>
                  <a:pt x="106018" y="569875"/>
                  <a:pt x="0" y="463857"/>
                  <a:pt x="0" y="3330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농업관측통계시스템</a:t>
            </a:r>
            <a:endParaRPr lang="en-US" altLang="ko-KR" b="1" dirty="0">
              <a:hlinkClick r:id="rId2"/>
            </a:endParaRPr>
          </a:p>
        </p:txBody>
      </p:sp>
      <p:sp>
        <p:nvSpPr>
          <p:cNvPr id="10" name="모서리가 둥근 직사각형 1"/>
          <p:cNvSpPr/>
          <p:nvPr/>
        </p:nvSpPr>
        <p:spPr>
          <a:xfrm>
            <a:off x="2843808" y="6173688"/>
            <a:ext cx="3528392" cy="385209"/>
          </a:xfrm>
          <a:custGeom>
            <a:avLst/>
            <a:gdLst/>
            <a:ahLst/>
            <a:cxnLst/>
            <a:rect l="l" t="t" r="r" b="b"/>
            <a:pathLst>
              <a:path w="4140460" h="569875">
                <a:moveTo>
                  <a:pt x="0" y="0"/>
                </a:moveTo>
                <a:lnTo>
                  <a:pt x="4140460" y="0"/>
                </a:lnTo>
                <a:lnTo>
                  <a:pt x="4140460" y="333077"/>
                </a:lnTo>
                <a:cubicBezTo>
                  <a:pt x="4140460" y="463857"/>
                  <a:pt x="4034442" y="569875"/>
                  <a:pt x="3903662" y="569875"/>
                </a:cubicBezTo>
                <a:lnTo>
                  <a:pt x="236798" y="569875"/>
                </a:lnTo>
                <a:cubicBezTo>
                  <a:pt x="106018" y="569875"/>
                  <a:pt x="0" y="463857"/>
                  <a:pt x="0" y="3330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http://oasis.krei.re.kr/index.do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7698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9892" y="102118"/>
            <a:ext cx="8928992" cy="6624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hlinkClick r:id="rId2"/>
            </a:endParaRPr>
          </a:p>
          <a:p>
            <a:pPr algn="ctr"/>
            <a:endParaRPr lang="en-US" altLang="ko-KR" dirty="0" smtClean="0">
              <a:hlinkClick r:id="rId2"/>
            </a:endParaRPr>
          </a:p>
          <a:p>
            <a:pPr algn="ctr"/>
            <a:endParaRPr lang="en-US" altLang="ko-KR" dirty="0">
              <a:hlinkClick r:id="rId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1752" y="368042"/>
            <a:ext cx="5493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데이터 처리 방안 </a:t>
            </a: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및 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활용 분석 기법</a:t>
            </a:r>
          </a:p>
        </p:txBody>
      </p:sp>
    </p:spTree>
    <p:extLst>
      <p:ext uri="{BB962C8B-B14F-4D97-AF65-F5344CB8AC3E}">
        <p14:creationId xmlns:p14="http://schemas.microsoft.com/office/powerpoint/2010/main" val="183257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9892" y="102118"/>
            <a:ext cx="8928992" cy="6624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01752" y="368042"/>
            <a:ext cx="187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2400" dirty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분석 결과</a:t>
            </a:r>
          </a:p>
        </p:txBody>
      </p:sp>
    </p:spTree>
    <p:extLst>
      <p:ext uri="{BB962C8B-B14F-4D97-AF65-F5344CB8AC3E}">
        <p14:creationId xmlns:p14="http://schemas.microsoft.com/office/powerpoint/2010/main" val="265208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9892" y="102118"/>
            <a:ext cx="8928992" cy="6624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01752" y="368042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24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서비스 활용 방안</a:t>
            </a:r>
          </a:p>
        </p:txBody>
      </p:sp>
    </p:spTree>
    <p:extLst>
      <p:ext uri="{BB962C8B-B14F-4D97-AF65-F5344CB8AC3E}">
        <p14:creationId xmlns:p14="http://schemas.microsoft.com/office/powerpoint/2010/main" val="420063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9892" y="102118"/>
            <a:ext cx="8928992" cy="6624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01752" y="368042"/>
            <a:ext cx="1563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7030A0"/>
                </a:solidFill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2400" dirty="0">
                <a:solidFill>
                  <a:srgbClr val="7030A0"/>
                </a:solidFill>
                <a:latin typeface="맑은 고딕" pitchFamily="50" charset="-127"/>
                <a:ea typeface="맑은 고딕" pitchFamily="50" charset="-127"/>
              </a:rPr>
              <a:t>서비스 </a:t>
            </a:r>
          </a:p>
        </p:txBody>
      </p:sp>
    </p:spTree>
    <p:extLst>
      <p:ext uri="{BB962C8B-B14F-4D97-AF65-F5344CB8AC3E}">
        <p14:creationId xmlns:p14="http://schemas.microsoft.com/office/powerpoint/2010/main" val="407123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9892" y="102118"/>
            <a:ext cx="8928992" cy="6624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01752" y="368042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참고문헌 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986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492084" y="404664"/>
            <a:ext cx="1829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옥션고딕 B" pitchFamily="2" charset="-127"/>
                <a:ea typeface="옥션고딕 B" pitchFamily="2" charset="-127"/>
              </a:rPr>
              <a:t>     CONTENTS</a:t>
            </a:r>
            <a:endParaRPr lang="ko-KR" altLang="en-US" sz="3200" dirty="0">
              <a:latin typeface="옥션고딕 B" pitchFamily="2" charset="-127"/>
              <a:ea typeface="옥션고딕 B" pitchFamily="2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904917" y="1823616"/>
            <a:ext cx="1539027" cy="925921"/>
            <a:chOff x="1470655" y="2366883"/>
            <a:chExt cx="1539027" cy="925921"/>
          </a:xfrm>
        </p:grpSpPr>
        <p:grpSp>
          <p:nvGrpSpPr>
            <p:cNvPr id="5" name="그룹 4"/>
            <p:cNvGrpSpPr/>
            <p:nvPr/>
          </p:nvGrpSpPr>
          <p:grpSpPr>
            <a:xfrm>
              <a:off x="1470655" y="2366883"/>
              <a:ext cx="747880" cy="925921"/>
              <a:chOff x="2181677" y="1319394"/>
              <a:chExt cx="747880" cy="925921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2181677" y="1319394"/>
                <a:ext cx="44916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dirty="0" smtClean="0"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ko-KR" altLang="en-US" sz="36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2" name="직각 삼각형 11"/>
              <p:cNvSpPr/>
              <p:nvPr/>
            </p:nvSpPr>
            <p:spPr>
              <a:xfrm rot="16200000">
                <a:off x="2620469" y="1936227"/>
                <a:ext cx="309088" cy="309088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482600" dir="13500000" algn="b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3" name="직각 삼각형 12"/>
              <p:cNvSpPr/>
              <p:nvPr/>
            </p:nvSpPr>
            <p:spPr>
              <a:xfrm rot="16200000">
                <a:off x="2210366" y="1538120"/>
                <a:ext cx="468052" cy="46805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2004279" y="2534724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accent6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공모배경</a:t>
              </a:r>
              <a:endParaRPr lang="ko-KR" altLang="en-US" sz="160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5498879" y="1823616"/>
            <a:ext cx="2313481" cy="925921"/>
            <a:chOff x="5715934" y="1140844"/>
            <a:chExt cx="2313481" cy="925921"/>
          </a:xfrm>
        </p:grpSpPr>
        <p:grpSp>
          <p:nvGrpSpPr>
            <p:cNvPr id="15" name="그룹 14"/>
            <p:cNvGrpSpPr/>
            <p:nvPr/>
          </p:nvGrpSpPr>
          <p:grpSpPr>
            <a:xfrm>
              <a:off x="5715934" y="1140844"/>
              <a:ext cx="747880" cy="925921"/>
              <a:chOff x="2181677" y="2745858"/>
              <a:chExt cx="747880" cy="92592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181677" y="2745858"/>
                <a:ext cx="44916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dirty="0" smtClean="0"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ko-KR" altLang="en-US" sz="36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2" name="직각 삼각형 21"/>
              <p:cNvSpPr/>
              <p:nvPr/>
            </p:nvSpPr>
            <p:spPr>
              <a:xfrm rot="16200000">
                <a:off x="2620469" y="3362691"/>
                <a:ext cx="309088" cy="309088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482600" dir="13500000" algn="b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3" name="직각 삼각형 22"/>
              <p:cNvSpPr/>
              <p:nvPr/>
            </p:nvSpPr>
            <p:spPr>
              <a:xfrm rot="16200000">
                <a:off x="2210366" y="2964584"/>
                <a:ext cx="468052" cy="46805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6264188" y="1303452"/>
              <a:ext cx="17652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accent5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활용 데이터 정의</a:t>
              </a:r>
              <a:endParaRPr lang="ko-KR" altLang="en-US" sz="1600" dirty="0">
                <a:solidFill>
                  <a:schemeClr val="accent5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904917" y="3131797"/>
            <a:ext cx="2370986" cy="925921"/>
            <a:chOff x="6895651" y="3721866"/>
            <a:chExt cx="2370986" cy="925921"/>
          </a:xfrm>
        </p:grpSpPr>
        <p:grpSp>
          <p:nvGrpSpPr>
            <p:cNvPr id="25" name="그룹 24"/>
            <p:cNvGrpSpPr/>
            <p:nvPr/>
          </p:nvGrpSpPr>
          <p:grpSpPr>
            <a:xfrm>
              <a:off x="6895651" y="3721866"/>
              <a:ext cx="747880" cy="925921"/>
              <a:chOff x="2181677" y="4647810"/>
              <a:chExt cx="747880" cy="925921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181677" y="4647810"/>
                <a:ext cx="44916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dirty="0" smtClean="0"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ko-KR" altLang="en-US" sz="36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" name="직각 삼각형 31"/>
              <p:cNvSpPr/>
              <p:nvPr/>
            </p:nvSpPr>
            <p:spPr>
              <a:xfrm rot="16200000">
                <a:off x="2620469" y="5264643"/>
                <a:ext cx="309088" cy="309088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482600" dir="13500000" algn="b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" name="직각 삼각형 32"/>
              <p:cNvSpPr/>
              <p:nvPr/>
            </p:nvSpPr>
            <p:spPr>
              <a:xfrm rot="16200000">
                <a:off x="2210366" y="4866536"/>
                <a:ext cx="468052" cy="46805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7429275" y="3789186"/>
              <a:ext cx="18373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accent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데이터 처리 방안 </a:t>
              </a:r>
              <a:endParaRPr lang="en-US" altLang="ko-KR" sz="1600" dirty="0" smtClean="0">
                <a:solidFill>
                  <a:schemeClr val="accent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ko-KR" altLang="en-US" sz="1600" dirty="0" smtClean="0">
                  <a:solidFill>
                    <a:schemeClr val="accent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및 활용 분석 기법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34" name="직선 연결선 33"/>
          <p:cNvCxnSpPr/>
          <p:nvPr/>
        </p:nvCxnSpPr>
        <p:spPr>
          <a:xfrm>
            <a:off x="3462824" y="404664"/>
            <a:ext cx="24147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492084" y="836712"/>
            <a:ext cx="24147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/>
          <p:cNvGrpSpPr/>
          <p:nvPr/>
        </p:nvGrpSpPr>
        <p:grpSpPr>
          <a:xfrm>
            <a:off x="5498879" y="3131797"/>
            <a:ext cx="1611163" cy="925921"/>
            <a:chOff x="1470655" y="2366883"/>
            <a:chExt cx="1611163" cy="925921"/>
          </a:xfrm>
        </p:grpSpPr>
        <p:grpSp>
          <p:nvGrpSpPr>
            <p:cNvPr id="55" name="그룹 54"/>
            <p:cNvGrpSpPr/>
            <p:nvPr/>
          </p:nvGrpSpPr>
          <p:grpSpPr>
            <a:xfrm>
              <a:off x="1470655" y="2366883"/>
              <a:ext cx="747880" cy="925921"/>
              <a:chOff x="2181677" y="1319394"/>
              <a:chExt cx="747880" cy="925921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2181677" y="1319394"/>
                <a:ext cx="44916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dirty="0" smtClean="0"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ko-KR" altLang="en-US" sz="36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8" name="직각 삼각형 57"/>
              <p:cNvSpPr/>
              <p:nvPr/>
            </p:nvSpPr>
            <p:spPr>
              <a:xfrm rot="16200000">
                <a:off x="2620469" y="1936227"/>
                <a:ext cx="309088" cy="309088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482600" dir="13500000" algn="b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9" name="직각 삼각형 58"/>
              <p:cNvSpPr/>
              <p:nvPr/>
            </p:nvSpPr>
            <p:spPr>
              <a:xfrm rot="16200000">
                <a:off x="2210366" y="1538120"/>
                <a:ext cx="468052" cy="46805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004279" y="2534724"/>
              <a:ext cx="10775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accent2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분석 결과</a:t>
              </a:r>
              <a:endParaRPr lang="ko-KR" altLang="en-US" sz="1600" dirty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1904917" y="4559920"/>
            <a:ext cx="2313481" cy="925921"/>
            <a:chOff x="5715934" y="1140844"/>
            <a:chExt cx="2313481" cy="925921"/>
          </a:xfrm>
        </p:grpSpPr>
        <p:grpSp>
          <p:nvGrpSpPr>
            <p:cNvPr id="61" name="그룹 60"/>
            <p:cNvGrpSpPr/>
            <p:nvPr/>
          </p:nvGrpSpPr>
          <p:grpSpPr>
            <a:xfrm>
              <a:off x="5715934" y="1140844"/>
              <a:ext cx="747880" cy="925921"/>
              <a:chOff x="2181677" y="2745858"/>
              <a:chExt cx="747880" cy="925921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2181677" y="2745858"/>
                <a:ext cx="44916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dirty="0" smtClean="0">
                    <a:latin typeface="맑은 고딕" pitchFamily="50" charset="-127"/>
                    <a:ea typeface="맑은 고딕" pitchFamily="50" charset="-127"/>
                  </a:rPr>
                  <a:t>5</a:t>
                </a:r>
                <a:endParaRPr lang="ko-KR" altLang="en-US" sz="36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4" name="직각 삼각형 63"/>
              <p:cNvSpPr/>
              <p:nvPr/>
            </p:nvSpPr>
            <p:spPr>
              <a:xfrm rot="16200000">
                <a:off x="2620469" y="3362691"/>
                <a:ext cx="309088" cy="309088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482600" dir="13500000" algn="b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5" name="직각 삼각형 64"/>
              <p:cNvSpPr/>
              <p:nvPr/>
            </p:nvSpPr>
            <p:spPr>
              <a:xfrm rot="16200000">
                <a:off x="2210366" y="2964584"/>
                <a:ext cx="468052" cy="46805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6264188" y="1303452"/>
              <a:ext cx="17652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서비스 활용 방안</a:t>
              </a:r>
              <a:endParaRPr lang="ko-KR" altLang="en-US" sz="16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5498879" y="4559920"/>
            <a:ext cx="2226716" cy="925921"/>
            <a:chOff x="6895651" y="3721866"/>
            <a:chExt cx="2226716" cy="925921"/>
          </a:xfrm>
        </p:grpSpPr>
        <p:grpSp>
          <p:nvGrpSpPr>
            <p:cNvPr id="67" name="그룹 66"/>
            <p:cNvGrpSpPr/>
            <p:nvPr/>
          </p:nvGrpSpPr>
          <p:grpSpPr>
            <a:xfrm>
              <a:off x="6895651" y="3721866"/>
              <a:ext cx="747880" cy="925921"/>
              <a:chOff x="2181677" y="4647810"/>
              <a:chExt cx="747880" cy="925921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2181677" y="4647810"/>
                <a:ext cx="44916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dirty="0" smtClean="0"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ko-KR" altLang="en-US" sz="36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0" name="직각 삼각형 69"/>
              <p:cNvSpPr/>
              <p:nvPr/>
            </p:nvSpPr>
            <p:spPr>
              <a:xfrm rot="16200000">
                <a:off x="2620469" y="5264643"/>
                <a:ext cx="309088" cy="309088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482600" dir="13500000" algn="b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1" name="직각 삼각형 70"/>
              <p:cNvSpPr/>
              <p:nvPr/>
            </p:nvSpPr>
            <p:spPr>
              <a:xfrm rot="16200000">
                <a:off x="2210366" y="4866536"/>
                <a:ext cx="468052" cy="46805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7429275" y="3916186"/>
              <a:ext cx="16930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rgbClr val="7030A0"/>
                  </a:solidFill>
                  <a:latin typeface="맑은 고딕" pitchFamily="50" charset="-127"/>
                  <a:ea typeface="맑은 고딕" pitchFamily="50" charset="-127"/>
                </a:rPr>
                <a:t>서비스 기대효과</a:t>
              </a:r>
              <a:endParaRPr lang="ko-KR" altLang="en-US" sz="1600" dirty="0">
                <a:solidFill>
                  <a:srgbClr val="7030A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918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9892" y="102118"/>
            <a:ext cx="8928992" cy="6624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9672" y="1628800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http://m.me.go.kr/issue/finedust/ebook.pdf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026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492084" y="404664"/>
            <a:ext cx="1829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옥션고딕 B" pitchFamily="2" charset="-127"/>
                <a:ea typeface="옥션고딕 B" pitchFamily="2" charset="-127"/>
              </a:rPr>
              <a:t>     CONTENTS</a:t>
            </a:r>
            <a:endParaRPr lang="ko-KR" altLang="en-US" sz="3200" dirty="0">
              <a:latin typeface="옥션고딕 B" pitchFamily="2" charset="-127"/>
              <a:ea typeface="옥션고딕 B" pitchFamily="2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650457" y="978533"/>
            <a:ext cx="1835950" cy="1577577"/>
            <a:chOff x="1470655" y="2366883"/>
            <a:chExt cx="1835950" cy="1577577"/>
          </a:xfrm>
        </p:grpSpPr>
        <p:grpSp>
          <p:nvGrpSpPr>
            <p:cNvPr id="5" name="그룹 4"/>
            <p:cNvGrpSpPr/>
            <p:nvPr/>
          </p:nvGrpSpPr>
          <p:grpSpPr>
            <a:xfrm>
              <a:off x="1470655" y="2366883"/>
              <a:ext cx="747880" cy="925921"/>
              <a:chOff x="2181677" y="1319394"/>
              <a:chExt cx="747880" cy="925921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2181677" y="1319394"/>
                <a:ext cx="44916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dirty="0" smtClean="0"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ko-KR" altLang="en-US" sz="36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2" name="직각 삼각형 11"/>
              <p:cNvSpPr/>
              <p:nvPr/>
            </p:nvSpPr>
            <p:spPr>
              <a:xfrm rot="16200000">
                <a:off x="2620469" y="1936227"/>
                <a:ext cx="309088" cy="309088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482600" dir="13500000" algn="b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3" name="직각 삼각형 12"/>
              <p:cNvSpPr/>
              <p:nvPr/>
            </p:nvSpPr>
            <p:spPr>
              <a:xfrm rot="16200000">
                <a:off x="2210366" y="1538120"/>
                <a:ext cx="468052" cy="46805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2022279" y="2817654"/>
              <a:ext cx="1120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1-1. </a:t>
              </a:r>
              <a:r>
                <a:rPr lang="ko-KR" altLang="en-US" sz="1200" dirty="0" smtClean="0">
                  <a:latin typeface="맑은 고딕" pitchFamily="50" charset="-127"/>
                  <a:ea typeface="맑은 고딕" pitchFamily="50" charset="-127"/>
                </a:rPr>
                <a:t>선정배경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004279" y="2534724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accent6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공모배경</a:t>
              </a:r>
              <a:endParaRPr lang="ko-KR" altLang="en-US" sz="160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22279" y="3100923"/>
              <a:ext cx="1120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1-2. </a:t>
              </a:r>
              <a:r>
                <a:rPr lang="ko-KR" altLang="en-US" sz="1200" dirty="0" smtClean="0">
                  <a:latin typeface="맑은 고딕" pitchFamily="50" charset="-127"/>
                  <a:ea typeface="맑은 고딕" pitchFamily="50" charset="-127"/>
                </a:rPr>
                <a:t>경영이념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22279" y="3384192"/>
              <a:ext cx="12843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1-3. </a:t>
              </a:r>
              <a:r>
                <a:rPr lang="ko-KR" altLang="en-US" sz="1200" dirty="0" smtClean="0">
                  <a:latin typeface="맑은 고딕" pitchFamily="50" charset="-127"/>
                  <a:ea typeface="맑은 고딕" pitchFamily="50" charset="-127"/>
                </a:rPr>
                <a:t>회 사 연 혁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22279" y="3667461"/>
              <a:ext cx="1075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1-4. </a:t>
              </a:r>
              <a:r>
                <a:rPr lang="ko-KR" altLang="en-US" sz="1200" dirty="0" smtClean="0">
                  <a:latin typeface="맑은 고딕" pitchFamily="50" charset="-127"/>
                  <a:ea typeface="맑은 고딕" pitchFamily="50" charset="-127"/>
                </a:rPr>
                <a:t>조 직 도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604836" y="2854282"/>
            <a:ext cx="2313481" cy="1661202"/>
            <a:chOff x="5715934" y="1140844"/>
            <a:chExt cx="2313481" cy="1661202"/>
          </a:xfrm>
        </p:grpSpPr>
        <p:grpSp>
          <p:nvGrpSpPr>
            <p:cNvPr id="15" name="그룹 14"/>
            <p:cNvGrpSpPr/>
            <p:nvPr/>
          </p:nvGrpSpPr>
          <p:grpSpPr>
            <a:xfrm>
              <a:off x="5715934" y="1140844"/>
              <a:ext cx="747880" cy="925921"/>
              <a:chOff x="2181677" y="2745858"/>
              <a:chExt cx="747880" cy="92592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181677" y="2745858"/>
                <a:ext cx="44916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dirty="0" smtClean="0"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ko-KR" altLang="en-US" sz="36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2" name="직각 삼각형 21"/>
              <p:cNvSpPr/>
              <p:nvPr/>
            </p:nvSpPr>
            <p:spPr>
              <a:xfrm rot="16200000">
                <a:off x="2620469" y="3362691"/>
                <a:ext cx="309088" cy="309088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482600" dir="13500000" algn="b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3" name="직각 삼각형 22"/>
              <p:cNvSpPr/>
              <p:nvPr/>
            </p:nvSpPr>
            <p:spPr>
              <a:xfrm rot="16200000">
                <a:off x="2210366" y="2964584"/>
                <a:ext cx="468052" cy="46805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6264188" y="1303452"/>
              <a:ext cx="17652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accent5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활용 데이터 정의</a:t>
              </a:r>
              <a:endParaRPr lang="ko-KR" altLang="en-US" sz="1600" dirty="0">
                <a:solidFill>
                  <a:schemeClr val="accent5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267558" y="1622957"/>
              <a:ext cx="1120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2-1. </a:t>
              </a:r>
              <a:r>
                <a:rPr lang="ko-KR" altLang="en-US" sz="1200" dirty="0" smtClean="0">
                  <a:latin typeface="맑은 고딕" pitchFamily="50" charset="-127"/>
                  <a:ea typeface="맑은 고딕" pitchFamily="50" charset="-127"/>
                </a:rPr>
                <a:t>사업개요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67558" y="1923654"/>
              <a:ext cx="12747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2-2. </a:t>
              </a:r>
              <a:r>
                <a:rPr lang="ko-KR" altLang="en-US" sz="1200" dirty="0" smtClean="0">
                  <a:latin typeface="맑은 고딕" pitchFamily="50" charset="-127"/>
                  <a:ea typeface="맑은 고딕" pitchFamily="50" charset="-127"/>
                </a:rPr>
                <a:t>컨설팅분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야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67558" y="2224351"/>
              <a:ext cx="1428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2-3. </a:t>
              </a:r>
              <a:r>
                <a:rPr lang="ko-KR" altLang="en-US" sz="1200" dirty="0" smtClean="0">
                  <a:latin typeface="맑은 고딕" pitchFamily="50" charset="-127"/>
                  <a:ea typeface="맑은 고딕" pitchFamily="50" charset="-127"/>
                </a:rPr>
                <a:t>헤드헌팅분야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267558" y="2525047"/>
              <a:ext cx="1428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2-4. </a:t>
              </a:r>
              <a:r>
                <a:rPr lang="ko-KR" altLang="en-US" sz="1200" dirty="0" smtClean="0">
                  <a:latin typeface="맑은 고딕" pitchFamily="50" charset="-127"/>
                  <a:ea typeface="맑은 고딕" pitchFamily="50" charset="-127"/>
                </a:rPr>
                <a:t>인재파견분야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604836" y="4813656"/>
            <a:ext cx="4023682" cy="1661919"/>
            <a:chOff x="6895651" y="3721866"/>
            <a:chExt cx="4023682" cy="1661919"/>
          </a:xfrm>
        </p:grpSpPr>
        <p:grpSp>
          <p:nvGrpSpPr>
            <p:cNvPr id="25" name="그룹 24"/>
            <p:cNvGrpSpPr/>
            <p:nvPr/>
          </p:nvGrpSpPr>
          <p:grpSpPr>
            <a:xfrm>
              <a:off x="6895651" y="3721866"/>
              <a:ext cx="747880" cy="925921"/>
              <a:chOff x="2181677" y="4647810"/>
              <a:chExt cx="747880" cy="925921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181677" y="4647810"/>
                <a:ext cx="44916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dirty="0" smtClean="0"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ko-KR" altLang="en-US" sz="36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" name="직각 삼각형 31"/>
              <p:cNvSpPr/>
              <p:nvPr/>
            </p:nvSpPr>
            <p:spPr>
              <a:xfrm rot="16200000">
                <a:off x="2620469" y="5264643"/>
                <a:ext cx="309088" cy="309088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482600" dir="13500000" algn="b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" name="직각 삼각형 32"/>
              <p:cNvSpPr/>
              <p:nvPr/>
            </p:nvSpPr>
            <p:spPr>
              <a:xfrm rot="16200000">
                <a:off x="2210366" y="4866536"/>
                <a:ext cx="468052" cy="46805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7429275" y="3916186"/>
              <a:ext cx="34900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accent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데이터 처리 방안 및 활용 분석 기법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447275" y="4206965"/>
              <a:ext cx="1428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3-1. </a:t>
              </a:r>
              <a:r>
                <a:rPr lang="ko-KR" altLang="en-US" sz="1200" dirty="0" smtClean="0">
                  <a:latin typeface="맑은 고딕" pitchFamily="50" charset="-127"/>
                  <a:ea typeface="맑은 고딕" pitchFamily="50" charset="-127"/>
                </a:rPr>
                <a:t>보유설비현황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447275" y="4506905"/>
              <a:ext cx="12747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3-2. </a:t>
              </a:r>
              <a:r>
                <a:rPr lang="ko-KR" altLang="en-US" sz="1200" dirty="0" smtClean="0">
                  <a:latin typeface="맑은 고딕" pitchFamily="50" charset="-127"/>
                  <a:ea typeface="맑은 고딕" pitchFamily="50" charset="-127"/>
                </a:rPr>
                <a:t>인증서현황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47275" y="4806845"/>
              <a:ext cx="1428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3-3. </a:t>
              </a:r>
              <a:r>
                <a:rPr lang="ko-KR" altLang="en-US" sz="1200" dirty="0" smtClean="0">
                  <a:latin typeface="맑은 고딕" pitchFamily="50" charset="-127"/>
                  <a:ea typeface="맑은 고딕" pitchFamily="50" charset="-127"/>
                </a:rPr>
                <a:t>제휴업체현황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447275" y="5106786"/>
              <a:ext cx="1075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3-4. </a:t>
              </a:r>
              <a:r>
                <a:rPr lang="ko-KR" altLang="en-US" sz="1200" dirty="0" smtClean="0">
                  <a:latin typeface="맑은 고딕" pitchFamily="50" charset="-127"/>
                  <a:ea typeface="맑은 고딕" pitchFamily="50" charset="-127"/>
                </a:rPr>
                <a:t>담당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자</a:t>
              </a:r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34" name="직선 연결선 33"/>
          <p:cNvCxnSpPr/>
          <p:nvPr/>
        </p:nvCxnSpPr>
        <p:spPr>
          <a:xfrm>
            <a:off x="3462824" y="404664"/>
            <a:ext cx="24147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492084" y="836712"/>
            <a:ext cx="24147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70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492084" y="404664"/>
            <a:ext cx="1829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옥션고딕 B" pitchFamily="2" charset="-127"/>
                <a:ea typeface="옥션고딕 B" pitchFamily="2" charset="-127"/>
              </a:rPr>
              <a:t>     CONTENTS</a:t>
            </a:r>
            <a:endParaRPr lang="ko-KR" altLang="en-US" sz="3200" dirty="0">
              <a:latin typeface="옥션고딕 B" pitchFamily="2" charset="-127"/>
              <a:ea typeface="옥션고딕 B" pitchFamily="2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650457" y="978533"/>
            <a:ext cx="1888978" cy="1577577"/>
            <a:chOff x="1470655" y="2366883"/>
            <a:chExt cx="1888978" cy="1577577"/>
          </a:xfrm>
        </p:grpSpPr>
        <p:grpSp>
          <p:nvGrpSpPr>
            <p:cNvPr id="5" name="그룹 4"/>
            <p:cNvGrpSpPr/>
            <p:nvPr/>
          </p:nvGrpSpPr>
          <p:grpSpPr>
            <a:xfrm>
              <a:off x="1470655" y="2366883"/>
              <a:ext cx="747880" cy="925921"/>
              <a:chOff x="2181677" y="1319394"/>
              <a:chExt cx="747880" cy="925921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2181677" y="1319394"/>
                <a:ext cx="44916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dirty="0" smtClean="0"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ko-KR" altLang="en-US" sz="36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2" name="직각 삼각형 11"/>
              <p:cNvSpPr/>
              <p:nvPr/>
            </p:nvSpPr>
            <p:spPr>
              <a:xfrm rot="16200000">
                <a:off x="2620469" y="1936227"/>
                <a:ext cx="309088" cy="309088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482600" dir="13500000" algn="b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3" name="직각 삼각형 12"/>
              <p:cNvSpPr/>
              <p:nvPr/>
            </p:nvSpPr>
            <p:spPr>
              <a:xfrm rot="16200000">
                <a:off x="2210366" y="1538120"/>
                <a:ext cx="468052" cy="46805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2022279" y="2817654"/>
              <a:ext cx="13373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1-1. CEO </a:t>
              </a:r>
              <a:r>
                <a:rPr lang="ko-KR" altLang="en-US" sz="1200" dirty="0" smtClean="0">
                  <a:latin typeface="맑은 고딕" pitchFamily="50" charset="-127"/>
                  <a:ea typeface="맑은 고딕" pitchFamily="50" charset="-127"/>
                </a:rPr>
                <a:t>인사말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004279" y="2534724"/>
              <a:ext cx="10775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accent6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분석 결과</a:t>
              </a:r>
              <a:endParaRPr lang="ko-KR" altLang="en-US" sz="160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22279" y="3100923"/>
              <a:ext cx="1120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1-2. </a:t>
              </a:r>
              <a:r>
                <a:rPr lang="ko-KR" altLang="en-US" sz="1200" dirty="0" smtClean="0">
                  <a:latin typeface="맑은 고딕" pitchFamily="50" charset="-127"/>
                  <a:ea typeface="맑은 고딕" pitchFamily="50" charset="-127"/>
                </a:rPr>
                <a:t>경영이념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22279" y="3384192"/>
              <a:ext cx="12843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1-3. </a:t>
              </a:r>
              <a:r>
                <a:rPr lang="ko-KR" altLang="en-US" sz="1200" dirty="0" smtClean="0">
                  <a:latin typeface="맑은 고딕" pitchFamily="50" charset="-127"/>
                  <a:ea typeface="맑은 고딕" pitchFamily="50" charset="-127"/>
                </a:rPr>
                <a:t>회 사 연 혁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22279" y="3667461"/>
              <a:ext cx="1075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1-4. </a:t>
              </a:r>
              <a:r>
                <a:rPr lang="ko-KR" altLang="en-US" sz="1200" dirty="0" smtClean="0">
                  <a:latin typeface="맑은 고딕" pitchFamily="50" charset="-127"/>
                  <a:ea typeface="맑은 고딕" pitchFamily="50" charset="-127"/>
                </a:rPr>
                <a:t>조 직 도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604836" y="2854282"/>
            <a:ext cx="2313481" cy="1661202"/>
            <a:chOff x="5715934" y="1140844"/>
            <a:chExt cx="2313481" cy="1661202"/>
          </a:xfrm>
        </p:grpSpPr>
        <p:grpSp>
          <p:nvGrpSpPr>
            <p:cNvPr id="15" name="그룹 14"/>
            <p:cNvGrpSpPr/>
            <p:nvPr/>
          </p:nvGrpSpPr>
          <p:grpSpPr>
            <a:xfrm>
              <a:off x="5715934" y="1140844"/>
              <a:ext cx="747880" cy="925921"/>
              <a:chOff x="2181677" y="2745858"/>
              <a:chExt cx="747880" cy="92592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181677" y="2745858"/>
                <a:ext cx="44916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dirty="0" smtClean="0">
                    <a:latin typeface="맑은 고딕" pitchFamily="50" charset="-127"/>
                    <a:ea typeface="맑은 고딕" pitchFamily="50" charset="-127"/>
                  </a:rPr>
                  <a:t>5</a:t>
                </a:r>
                <a:endParaRPr lang="ko-KR" altLang="en-US" sz="36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2" name="직각 삼각형 21"/>
              <p:cNvSpPr/>
              <p:nvPr/>
            </p:nvSpPr>
            <p:spPr>
              <a:xfrm rot="16200000">
                <a:off x="2620469" y="3362691"/>
                <a:ext cx="309088" cy="309088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482600" dir="13500000" algn="b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3" name="직각 삼각형 22"/>
              <p:cNvSpPr/>
              <p:nvPr/>
            </p:nvSpPr>
            <p:spPr>
              <a:xfrm rot="16200000">
                <a:off x="2210366" y="2964584"/>
                <a:ext cx="468052" cy="46805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6264188" y="1303452"/>
              <a:ext cx="17652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accent5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서비스 활용 방안</a:t>
              </a:r>
              <a:endParaRPr lang="ko-KR" altLang="en-US" sz="1600" dirty="0">
                <a:solidFill>
                  <a:schemeClr val="accent5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267558" y="1622957"/>
              <a:ext cx="1120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2-1. </a:t>
              </a:r>
              <a:r>
                <a:rPr lang="ko-KR" altLang="en-US" sz="1200" dirty="0" smtClean="0">
                  <a:latin typeface="맑은 고딕" pitchFamily="50" charset="-127"/>
                  <a:ea typeface="맑은 고딕" pitchFamily="50" charset="-127"/>
                </a:rPr>
                <a:t>사업개요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67558" y="1923654"/>
              <a:ext cx="12747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2-2. </a:t>
              </a:r>
              <a:r>
                <a:rPr lang="ko-KR" altLang="en-US" sz="1200" dirty="0" smtClean="0">
                  <a:latin typeface="맑은 고딕" pitchFamily="50" charset="-127"/>
                  <a:ea typeface="맑은 고딕" pitchFamily="50" charset="-127"/>
                </a:rPr>
                <a:t>컨설팅분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야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67558" y="2224351"/>
              <a:ext cx="1428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2-3. </a:t>
              </a:r>
              <a:r>
                <a:rPr lang="ko-KR" altLang="en-US" sz="1200" dirty="0" smtClean="0">
                  <a:latin typeface="맑은 고딕" pitchFamily="50" charset="-127"/>
                  <a:ea typeface="맑은 고딕" pitchFamily="50" charset="-127"/>
                </a:rPr>
                <a:t>헤드헌팅분야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267558" y="2525047"/>
              <a:ext cx="1428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2-4. </a:t>
              </a:r>
              <a:r>
                <a:rPr lang="ko-KR" altLang="en-US" sz="1200" dirty="0" smtClean="0">
                  <a:latin typeface="맑은 고딕" pitchFamily="50" charset="-127"/>
                  <a:ea typeface="맑은 고딕" pitchFamily="50" charset="-127"/>
                </a:rPr>
                <a:t>인재파견분야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604836" y="4813656"/>
            <a:ext cx="2226716" cy="1661919"/>
            <a:chOff x="6895651" y="3721866"/>
            <a:chExt cx="2226716" cy="1661919"/>
          </a:xfrm>
        </p:grpSpPr>
        <p:grpSp>
          <p:nvGrpSpPr>
            <p:cNvPr id="25" name="그룹 24"/>
            <p:cNvGrpSpPr/>
            <p:nvPr/>
          </p:nvGrpSpPr>
          <p:grpSpPr>
            <a:xfrm>
              <a:off x="6895651" y="3721866"/>
              <a:ext cx="747880" cy="925921"/>
              <a:chOff x="2181677" y="4647810"/>
              <a:chExt cx="747880" cy="925921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181677" y="4647810"/>
                <a:ext cx="44916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dirty="0" smtClean="0"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ko-KR" altLang="en-US" sz="36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" name="직각 삼각형 31"/>
              <p:cNvSpPr/>
              <p:nvPr/>
            </p:nvSpPr>
            <p:spPr>
              <a:xfrm rot="16200000">
                <a:off x="2620469" y="5264643"/>
                <a:ext cx="309088" cy="309088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482600" dir="13500000" algn="b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" name="직각 삼각형 32"/>
              <p:cNvSpPr/>
              <p:nvPr/>
            </p:nvSpPr>
            <p:spPr>
              <a:xfrm rot="16200000">
                <a:off x="2210366" y="4866536"/>
                <a:ext cx="468052" cy="46805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7429275" y="3916186"/>
              <a:ext cx="16930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accent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서비스 기대효과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447275" y="4206965"/>
              <a:ext cx="1428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3-1. </a:t>
              </a:r>
              <a:r>
                <a:rPr lang="ko-KR" altLang="en-US" sz="1200" dirty="0" smtClean="0">
                  <a:latin typeface="맑은 고딕" pitchFamily="50" charset="-127"/>
                  <a:ea typeface="맑은 고딕" pitchFamily="50" charset="-127"/>
                </a:rPr>
                <a:t>보유설비현황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447275" y="4506905"/>
              <a:ext cx="12747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3-2. </a:t>
              </a:r>
              <a:r>
                <a:rPr lang="ko-KR" altLang="en-US" sz="1200" dirty="0" smtClean="0">
                  <a:latin typeface="맑은 고딕" pitchFamily="50" charset="-127"/>
                  <a:ea typeface="맑은 고딕" pitchFamily="50" charset="-127"/>
                </a:rPr>
                <a:t>인증서현황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47275" y="4806845"/>
              <a:ext cx="1428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3-3. </a:t>
              </a:r>
              <a:r>
                <a:rPr lang="ko-KR" altLang="en-US" sz="1200" dirty="0" smtClean="0">
                  <a:latin typeface="맑은 고딕" pitchFamily="50" charset="-127"/>
                  <a:ea typeface="맑은 고딕" pitchFamily="50" charset="-127"/>
                </a:rPr>
                <a:t>제휴업체현황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447275" y="5106786"/>
              <a:ext cx="1075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3-4. </a:t>
              </a:r>
              <a:r>
                <a:rPr lang="ko-KR" altLang="en-US" sz="1200" dirty="0" smtClean="0">
                  <a:latin typeface="맑은 고딕" pitchFamily="50" charset="-127"/>
                  <a:ea typeface="맑은 고딕" pitchFamily="50" charset="-127"/>
                </a:rPr>
                <a:t>담당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자</a:t>
              </a:r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34" name="직선 연결선 33"/>
          <p:cNvCxnSpPr/>
          <p:nvPr/>
        </p:nvCxnSpPr>
        <p:spPr>
          <a:xfrm>
            <a:off x="3462824" y="404664"/>
            <a:ext cx="24147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492084" y="836712"/>
            <a:ext cx="24147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13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9892" y="102118"/>
            <a:ext cx="8928992" cy="6624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6052" y="1280093"/>
            <a:ext cx="5898440" cy="858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돋움" pitchFamily="50" charset="-127"/>
                <a:ea typeface="돋움" pitchFamily="50" charset="-127"/>
              </a:rPr>
              <a:t>눈에 보이지 않는 </a:t>
            </a:r>
            <a:r>
              <a:rPr lang="en-US" altLang="ko-KR" dirty="0">
                <a:latin typeface="돋움" pitchFamily="50" charset="-127"/>
                <a:ea typeface="돋움" pitchFamily="50" charset="-127"/>
              </a:rPr>
              <a:t>10㎛ </a:t>
            </a:r>
            <a:r>
              <a:rPr lang="ko-KR" altLang="en-US" dirty="0">
                <a:latin typeface="돋움" pitchFamily="50" charset="-127"/>
                <a:ea typeface="돋움" pitchFamily="50" charset="-127"/>
              </a:rPr>
              <a:t>오염 물질</a:t>
            </a:r>
            <a:r>
              <a:rPr lang="en-US" altLang="ko-KR" dirty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dirty="0">
                <a:latin typeface="돋움" pitchFamily="50" charset="-127"/>
                <a:ea typeface="돋움" pitchFamily="50" charset="-127"/>
              </a:rPr>
              <a:t>생태계까지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파괴한다</a:t>
            </a:r>
            <a:endParaRPr lang="en-US" altLang="ko-KR" dirty="0" smtClean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dirty="0">
                <a:latin typeface="돋움" pitchFamily="50" charset="-127"/>
                <a:ea typeface="돋움" pitchFamily="50" charset="-127"/>
              </a:rPr>
              <a:t>– </a:t>
            </a:r>
            <a:r>
              <a:rPr lang="ko-KR" altLang="en-US" dirty="0" err="1" smtClean="0">
                <a:latin typeface="돋움" pitchFamily="50" charset="-127"/>
                <a:ea typeface="돋움" pitchFamily="50" charset="-127"/>
              </a:rPr>
              <a:t>데일리굿뉴스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en-US" altLang="ko-KR" dirty="0">
                <a:latin typeface="돋움" pitchFamily="50" charset="-127"/>
                <a:ea typeface="돋움" pitchFamily="50" charset="-127"/>
              </a:rPr>
              <a:t>2019-03-08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9836" y="2500587"/>
            <a:ext cx="5898440" cy="858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돋움" pitchFamily="50" charset="-127"/>
                <a:ea typeface="돋움" pitchFamily="50" charset="-127"/>
              </a:rPr>
              <a:t>전세계 미세먼지 사망자</a:t>
            </a:r>
            <a:r>
              <a:rPr lang="en-US" altLang="ko-KR" dirty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dirty="0">
                <a:latin typeface="돋움" pitchFamily="50" charset="-127"/>
                <a:ea typeface="돋움" pitchFamily="50" charset="-127"/>
              </a:rPr>
              <a:t>흡연 사망자보다 많다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– </a:t>
            </a:r>
            <a:r>
              <a:rPr lang="ko-KR" altLang="en-US" dirty="0">
                <a:latin typeface="돋움" pitchFamily="50" charset="-127"/>
                <a:ea typeface="돋움" pitchFamily="50" charset="-127"/>
              </a:rPr>
              <a:t>조선일보</a:t>
            </a:r>
            <a:r>
              <a:rPr lang="en-US" altLang="ko-KR" dirty="0">
                <a:latin typeface="돋움" pitchFamily="50" charset="-127"/>
                <a:ea typeface="돋움" pitchFamily="50" charset="-127"/>
              </a:rPr>
              <a:t>, 2019-03-14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9836" y="3749306"/>
            <a:ext cx="5898440" cy="858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돋움" pitchFamily="50" charset="-127"/>
                <a:ea typeface="돋움" pitchFamily="50" charset="-127"/>
              </a:rPr>
              <a:t>초미세먼지</a:t>
            </a:r>
            <a:r>
              <a:rPr lang="en-US" altLang="ko-KR" dirty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dirty="0">
                <a:latin typeface="돋움" pitchFamily="50" charset="-127"/>
                <a:ea typeface="돋움" pitchFamily="50" charset="-127"/>
              </a:rPr>
              <a:t>암 사망 위험 </a:t>
            </a:r>
            <a:r>
              <a:rPr lang="en-US" altLang="ko-KR" dirty="0">
                <a:latin typeface="돋움" pitchFamily="50" charset="-127"/>
                <a:ea typeface="돋움" pitchFamily="50" charset="-127"/>
              </a:rPr>
              <a:t>17%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높여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돋움" pitchFamily="50" charset="-127"/>
                <a:ea typeface="돋움" pitchFamily="50" charset="-127"/>
              </a:rPr>
              <a:t>– </a:t>
            </a:r>
            <a:r>
              <a:rPr lang="ko-KR" altLang="en-US" dirty="0" err="1">
                <a:latin typeface="돋움" pitchFamily="50" charset="-127"/>
                <a:ea typeface="돋움" pitchFamily="50" charset="-127"/>
              </a:rPr>
              <a:t>한겨레</a:t>
            </a:r>
            <a:r>
              <a:rPr lang="en-US" altLang="ko-KR" dirty="0">
                <a:latin typeface="돋움" pitchFamily="50" charset="-127"/>
                <a:ea typeface="돋움" pitchFamily="50" charset="-127"/>
              </a:rPr>
              <a:t>, 2018-11-28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7828" y="4998025"/>
            <a:ext cx="6768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돋움" pitchFamily="50" charset="-127"/>
                <a:ea typeface="돋움" pitchFamily="50" charset="-127"/>
              </a:rPr>
              <a:t> 흡연보다 무서운 미세먼지</a:t>
            </a:r>
            <a:r>
              <a:rPr lang="en-US" altLang="ko-KR" dirty="0">
                <a:latin typeface="돋움" pitchFamily="50" charset="-127"/>
                <a:ea typeface="돋움" pitchFamily="50" charset="-127"/>
              </a:rPr>
              <a:t>... </a:t>
            </a:r>
            <a:r>
              <a:rPr lang="ko-KR" altLang="en-US" dirty="0">
                <a:latin typeface="돋움" pitchFamily="50" charset="-127"/>
                <a:ea typeface="돋움" pitchFamily="50" charset="-127"/>
              </a:rPr>
              <a:t>조기사망자 한 해 </a:t>
            </a:r>
            <a:r>
              <a:rPr lang="en-US" altLang="ko-KR" dirty="0">
                <a:latin typeface="돋움" pitchFamily="50" charset="-127"/>
                <a:ea typeface="돋움" pitchFamily="50" charset="-127"/>
              </a:rPr>
              <a:t>700</a:t>
            </a:r>
            <a:r>
              <a:rPr lang="ko-KR" altLang="en-US" dirty="0" err="1">
                <a:latin typeface="돋움" pitchFamily="50" charset="-127"/>
                <a:ea typeface="돋움" pitchFamily="50" charset="-127"/>
              </a:rPr>
              <a:t>만명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돋움" pitchFamily="50" charset="-127"/>
                <a:ea typeface="돋움" pitchFamily="50" charset="-127"/>
              </a:rPr>
              <a:t>- </a:t>
            </a:r>
            <a:r>
              <a:rPr lang="ko-KR" altLang="en-US" dirty="0">
                <a:latin typeface="돋움" pitchFamily="50" charset="-127"/>
                <a:ea typeface="돋움" pitchFamily="50" charset="-127"/>
              </a:rPr>
              <a:t>헬스조선</a:t>
            </a:r>
            <a:r>
              <a:rPr lang="en-US" altLang="ko-KR" dirty="0">
                <a:latin typeface="돋움" pitchFamily="50" charset="-127"/>
                <a:ea typeface="돋움" pitchFamily="50" charset="-127"/>
              </a:rPr>
              <a:t>, 2019-03-04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1752" y="368042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공모배경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30152" y="429597"/>
            <a:ext cx="1435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1-1.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선정배경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356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9892" y="102118"/>
            <a:ext cx="8928992" cy="6624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6" t="47077" r="21500" b="23384"/>
          <a:stretch/>
        </p:blipFill>
        <p:spPr bwMode="auto">
          <a:xfrm>
            <a:off x="1823085" y="1052736"/>
            <a:ext cx="5497830" cy="2926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971600" y="4145012"/>
            <a:ext cx="69847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돋움" pitchFamily="50" charset="-127"/>
                <a:ea typeface="돋움" pitchFamily="50" charset="-127"/>
              </a:rPr>
              <a:t>미세먼지 </a:t>
            </a:r>
            <a:r>
              <a:rPr lang="ko-KR" altLang="en-US" sz="1600" dirty="0">
                <a:latin typeface="돋움" pitchFamily="50" charset="-127"/>
                <a:ea typeface="돋움" pitchFamily="50" charset="-127"/>
              </a:rPr>
              <a:t>농도는 감소 경향을 보이지만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600" dirty="0" err="1" smtClean="0">
                <a:latin typeface="돋움" pitchFamily="50" charset="-127"/>
                <a:ea typeface="돋움" pitchFamily="50" charset="-127"/>
              </a:rPr>
              <a:t>초미세먼지는</a:t>
            </a:r>
            <a:r>
              <a:rPr lang="ko-KR" altLang="en-US" sz="16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600" dirty="0">
                <a:latin typeface="돋움" pitchFamily="50" charset="-127"/>
                <a:ea typeface="돋움" pitchFamily="50" charset="-127"/>
              </a:rPr>
              <a:t>비슷한 수준을 나타내고 있다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.  </a:t>
            </a:r>
            <a:r>
              <a:rPr lang="ko-KR" altLang="en-US" sz="1600" dirty="0" smtClean="0">
                <a:latin typeface="돋움" pitchFamily="50" charset="-127"/>
                <a:ea typeface="돋움" pitchFamily="50" charset="-127"/>
              </a:rPr>
              <a:t>따라서 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PM2.5/ PM10 </a:t>
            </a:r>
            <a:r>
              <a:rPr lang="ko-KR" altLang="en-US" sz="1600" dirty="0" err="1">
                <a:latin typeface="돋움" pitchFamily="50" charset="-127"/>
                <a:ea typeface="돋움" pitchFamily="50" charset="-127"/>
              </a:rPr>
              <a:t>농도비는</a:t>
            </a:r>
            <a:r>
              <a:rPr lang="ko-KR" altLang="en-US" sz="1600" dirty="0">
                <a:latin typeface="돋움" pitchFamily="50" charset="-127"/>
                <a:ea typeface="돋움" pitchFamily="50" charset="-127"/>
              </a:rPr>
              <a:t> 증가하는 경향을 </a:t>
            </a:r>
            <a:r>
              <a:rPr lang="ko-KR" altLang="en-US" sz="1600" dirty="0" smtClean="0">
                <a:latin typeface="돋움" pitchFamily="50" charset="-127"/>
                <a:ea typeface="돋움" pitchFamily="50" charset="-127"/>
              </a:rPr>
              <a:t>나타냄</a:t>
            </a:r>
            <a:endParaRPr lang="en-US" altLang="ko-KR" sz="1600" dirty="0" smtClean="0">
              <a:latin typeface="돋움" pitchFamily="50" charset="-127"/>
              <a:ea typeface="돋움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dirty="0" smtClean="0">
              <a:latin typeface="돋움" pitchFamily="50" charset="-127"/>
              <a:ea typeface="돋움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err="1" smtClean="0">
                <a:latin typeface="돋움" pitchFamily="50" charset="-127"/>
                <a:ea typeface="돋움" pitchFamily="50" charset="-127"/>
              </a:rPr>
              <a:t>초미세먼지</a:t>
            </a:r>
            <a:r>
              <a:rPr lang="ko-KR" altLang="en-US" sz="16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600" dirty="0">
                <a:latin typeface="돋움" pitchFamily="50" charset="-127"/>
                <a:ea typeface="돋움" pitchFamily="50" charset="-127"/>
              </a:rPr>
              <a:t>노출에 따른 건강 위해가 미세먼지 보다 높은 것을 고려하면 </a:t>
            </a:r>
            <a:r>
              <a:rPr lang="ko-KR" altLang="en-US" sz="1600" dirty="0" err="1">
                <a:latin typeface="돋움" pitchFamily="50" charset="-127"/>
                <a:ea typeface="돋움" pitchFamily="50" charset="-127"/>
              </a:rPr>
              <a:t>초미세먼지</a:t>
            </a:r>
            <a:r>
              <a:rPr lang="ko-KR" altLang="en-US" sz="1600" dirty="0">
                <a:latin typeface="돋움" pitchFamily="50" charset="-127"/>
                <a:ea typeface="돋움" pitchFamily="50" charset="-127"/>
              </a:rPr>
              <a:t> 노출에 </a:t>
            </a:r>
            <a:r>
              <a:rPr lang="ko-KR" altLang="en-US" sz="1600" dirty="0" smtClean="0">
                <a:latin typeface="돋움" pitchFamily="50" charset="-127"/>
                <a:ea typeface="돋움" pitchFamily="50" charset="-127"/>
              </a:rPr>
              <a:t>따른 </a:t>
            </a:r>
            <a:r>
              <a:rPr lang="ko-KR" altLang="en-US" sz="1600" dirty="0">
                <a:latin typeface="돋움" pitchFamily="50" charset="-127"/>
                <a:ea typeface="돋움" pitchFamily="50" charset="-127"/>
              </a:rPr>
              <a:t>건강 영향이 커질 가능성을 </a:t>
            </a:r>
            <a:r>
              <a:rPr lang="ko-KR" altLang="en-US" sz="1600" dirty="0" smtClean="0">
                <a:latin typeface="돋움" pitchFamily="50" charset="-127"/>
                <a:ea typeface="돋움" pitchFamily="50" charset="-127"/>
              </a:rPr>
              <a:t>나타낸다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.</a:t>
            </a:r>
            <a:endParaRPr lang="en-US" altLang="ko-KR" sz="16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1752" y="368042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공모배경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30152" y="429597"/>
            <a:ext cx="1435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1-1.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선정배경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220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9892" y="102118"/>
            <a:ext cx="8928992" cy="6624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0" name="Picture 2" descr="C:\Users\TJ\Documents\Received Files\expor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4" r="12525"/>
          <a:stretch/>
        </p:blipFill>
        <p:spPr bwMode="auto">
          <a:xfrm>
            <a:off x="1111300" y="1257300"/>
            <a:ext cx="7054800" cy="451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519772" y="5902672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국가별 미세먼지</a:t>
            </a:r>
            <a:r>
              <a:rPr lang="en-US" altLang="ko-KR" dirty="0" smtClean="0"/>
              <a:t>(pm2.5) </a:t>
            </a:r>
            <a:r>
              <a:rPr lang="ko-KR" altLang="en-US" dirty="0" smtClean="0"/>
              <a:t>비교 그래프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1752" y="368042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공모배경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30152" y="429597"/>
            <a:ext cx="1435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1-1.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선정배경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865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9892" y="102118"/>
            <a:ext cx="8928992" cy="6624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1752" y="368042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공모배경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30152" y="429597"/>
            <a:ext cx="1435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1-1.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선정배경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1" t="50000" r="53056" b="26795"/>
          <a:stretch/>
        </p:blipFill>
        <p:spPr bwMode="auto">
          <a:xfrm>
            <a:off x="2555776" y="980728"/>
            <a:ext cx="4508500" cy="229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42" t="53718" r="23056" b="17436"/>
          <a:stretch/>
        </p:blipFill>
        <p:spPr bwMode="auto">
          <a:xfrm>
            <a:off x="2377976" y="3279428"/>
            <a:ext cx="47371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098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9892" y="102118"/>
            <a:ext cx="8928992" cy="6624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1752" y="1353592"/>
            <a:ext cx="5898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돋움" pitchFamily="50" charset="-127"/>
                <a:ea typeface="돋움" pitchFamily="50" charset="-127"/>
              </a:rPr>
              <a:t>미세먼지 피해 </a:t>
            </a:r>
            <a:r>
              <a:rPr lang="en-US" altLang="ko-KR" b="1" dirty="0">
                <a:latin typeface="돋움" pitchFamily="50" charset="-127"/>
                <a:ea typeface="돋움" pitchFamily="50" charset="-127"/>
              </a:rPr>
              <a:t>5</a:t>
            </a:r>
            <a:r>
              <a:rPr lang="ko-KR" altLang="en-US" b="1" dirty="0">
                <a:latin typeface="돋움" pitchFamily="50" charset="-127"/>
                <a:ea typeface="돋움" pitchFamily="50" charset="-127"/>
              </a:rPr>
              <a:t>년째인데 농업 관련 연구는 </a:t>
            </a:r>
            <a:r>
              <a:rPr lang="ko-KR" altLang="en-US" b="1" dirty="0" smtClean="0">
                <a:latin typeface="돋움" pitchFamily="50" charset="-127"/>
                <a:ea typeface="돋움" pitchFamily="50" charset="-127"/>
              </a:rPr>
              <a:t>‘</a:t>
            </a:r>
            <a:r>
              <a:rPr lang="ko-KR" altLang="en-US" b="1" dirty="0" err="1">
                <a:latin typeface="돋움" pitchFamily="50" charset="-127"/>
                <a:ea typeface="돋움" pitchFamily="50" charset="-127"/>
              </a:rPr>
              <a:t>하</a:t>
            </a:r>
            <a:r>
              <a:rPr lang="ko-KR" altLang="en-US" b="1" dirty="0" err="1" smtClean="0">
                <a:latin typeface="돋움" pitchFamily="50" charset="-127"/>
                <a:ea typeface="돋움" pitchFamily="50" charset="-127"/>
              </a:rPr>
              <a:t>세월</a:t>
            </a:r>
            <a:r>
              <a:rPr lang="ko-KR" altLang="en-US" b="1" dirty="0">
                <a:latin typeface="돋움" pitchFamily="50" charset="-127"/>
                <a:ea typeface="돋움" pitchFamily="50" charset="-127"/>
              </a:rPr>
              <a:t>’</a:t>
            </a:r>
            <a:endParaRPr lang="en-US" altLang="ko-KR" b="1" dirty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b="1" dirty="0">
                <a:latin typeface="돋움" pitchFamily="50" charset="-127"/>
                <a:ea typeface="돋움" pitchFamily="50" charset="-127"/>
              </a:rPr>
              <a:t>– </a:t>
            </a:r>
            <a:r>
              <a:rPr lang="ko-KR" altLang="en-US" b="1" dirty="0">
                <a:latin typeface="돋움" pitchFamily="50" charset="-127"/>
                <a:ea typeface="돋움" pitchFamily="50" charset="-127"/>
              </a:rPr>
              <a:t>농민뉴스</a:t>
            </a:r>
            <a:r>
              <a:rPr lang="en-US" altLang="ko-KR" b="1" dirty="0">
                <a:latin typeface="돋움" pitchFamily="50" charset="-127"/>
                <a:ea typeface="돋움" pitchFamily="50" charset="-127"/>
              </a:rPr>
              <a:t>, 2019-01-21</a:t>
            </a:r>
            <a:endParaRPr lang="ko-KR" altLang="en-US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2602311"/>
            <a:ext cx="5898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돋움" pitchFamily="50" charset="-127"/>
                <a:ea typeface="돋움" pitchFamily="50" charset="-127"/>
              </a:rPr>
              <a:t>미세먼지 최악</a:t>
            </a:r>
            <a:r>
              <a:rPr lang="en-US" altLang="ko-KR" b="1" dirty="0">
                <a:latin typeface="돋움" pitchFamily="50" charset="-127"/>
                <a:ea typeface="돋움" pitchFamily="50" charset="-127"/>
              </a:rPr>
              <a:t>…</a:t>
            </a:r>
            <a:r>
              <a:rPr lang="ko-KR" altLang="en-US" b="1" dirty="0">
                <a:latin typeface="돋움" pitchFamily="50" charset="-127"/>
                <a:ea typeface="돋움" pitchFamily="50" charset="-127"/>
              </a:rPr>
              <a:t>농작물</a:t>
            </a:r>
            <a:r>
              <a:rPr lang="en-US" altLang="ko-KR" b="1" dirty="0">
                <a:latin typeface="돋움" pitchFamily="50" charset="-127"/>
                <a:ea typeface="돋움" pitchFamily="50" charset="-127"/>
              </a:rPr>
              <a:t>·</a:t>
            </a:r>
            <a:r>
              <a:rPr lang="ko-KR" altLang="en-US" b="1" dirty="0">
                <a:latin typeface="돋움" pitchFamily="50" charset="-127"/>
                <a:ea typeface="돋움" pitchFamily="50" charset="-127"/>
              </a:rPr>
              <a:t>가축 숨 못 쉰다</a:t>
            </a:r>
            <a:endParaRPr lang="en-US" altLang="ko-KR" b="1" dirty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b="1" dirty="0">
                <a:latin typeface="돋움" pitchFamily="50" charset="-127"/>
                <a:ea typeface="돋움" pitchFamily="50" charset="-127"/>
              </a:rPr>
              <a:t>– </a:t>
            </a:r>
            <a:r>
              <a:rPr lang="ko-KR" altLang="en-US" b="1" dirty="0">
                <a:latin typeface="돋움" pitchFamily="50" charset="-127"/>
                <a:ea typeface="돋움" pitchFamily="50" charset="-127"/>
              </a:rPr>
              <a:t>농민신문</a:t>
            </a:r>
            <a:r>
              <a:rPr lang="en-US" altLang="ko-KR" b="1" dirty="0">
                <a:latin typeface="돋움" pitchFamily="50" charset="-127"/>
                <a:ea typeface="돋움" pitchFamily="50" charset="-127"/>
              </a:rPr>
              <a:t>, 2019-01-18</a:t>
            </a:r>
            <a:endParaRPr lang="ko-KR" altLang="en-US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3851030"/>
            <a:ext cx="5898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돋움" pitchFamily="50" charset="-127"/>
                <a:ea typeface="돋움" pitchFamily="50" charset="-127"/>
              </a:rPr>
              <a:t>미세먼지</a:t>
            </a:r>
            <a:r>
              <a:rPr lang="en-US" altLang="ko-KR" b="1" dirty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b="1" dirty="0">
                <a:latin typeface="돋움" pitchFamily="50" charset="-127"/>
                <a:ea typeface="돋움" pitchFamily="50" charset="-127"/>
              </a:rPr>
              <a:t>채소 ‘중금속’까지 영향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b="1" dirty="0">
                <a:latin typeface="돋움" pitchFamily="50" charset="-127"/>
                <a:ea typeface="돋움" pitchFamily="50" charset="-127"/>
              </a:rPr>
              <a:t>– KBS</a:t>
            </a:r>
            <a:r>
              <a:rPr lang="ko-KR" altLang="en-US" b="1" dirty="0">
                <a:latin typeface="돋움" pitchFamily="50" charset="-127"/>
                <a:ea typeface="돋움" pitchFamily="50" charset="-127"/>
              </a:rPr>
              <a:t>뉴스</a:t>
            </a:r>
            <a:r>
              <a:rPr lang="en-US" altLang="ko-KR" b="1" dirty="0">
                <a:latin typeface="돋움" pitchFamily="50" charset="-127"/>
                <a:ea typeface="돋움" pitchFamily="50" charset="-127"/>
              </a:rPr>
              <a:t>, 2019-01-17</a:t>
            </a:r>
            <a:endParaRPr lang="ko-KR" altLang="en-US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5099749"/>
            <a:ext cx="5898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돋움" pitchFamily="50" charset="-127"/>
                <a:ea typeface="돋움" pitchFamily="50" charset="-127"/>
              </a:rPr>
              <a:t>농업분야</a:t>
            </a:r>
            <a:r>
              <a:rPr lang="en-US" altLang="ko-KR" b="1" dirty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b="1" dirty="0">
                <a:latin typeface="돋움" pitchFamily="50" charset="-127"/>
                <a:ea typeface="돋움" pitchFamily="50" charset="-127"/>
              </a:rPr>
              <a:t>미세먼지 대책 서둘러야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b="1" dirty="0">
                <a:latin typeface="돋움" pitchFamily="50" charset="-127"/>
                <a:ea typeface="돋움" pitchFamily="50" charset="-127"/>
              </a:rPr>
              <a:t>– </a:t>
            </a:r>
            <a:r>
              <a:rPr lang="ko-KR" altLang="en-US" b="1" dirty="0">
                <a:latin typeface="돋움" pitchFamily="50" charset="-127"/>
                <a:ea typeface="돋움" pitchFamily="50" charset="-127"/>
              </a:rPr>
              <a:t>충북일보</a:t>
            </a:r>
            <a:r>
              <a:rPr lang="en-US" altLang="ko-KR" b="1" dirty="0">
                <a:latin typeface="돋움" pitchFamily="50" charset="-127"/>
                <a:ea typeface="돋움" pitchFamily="50" charset="-127"/>
              </a:rPr>
              <a:t>, 2019-05-12</a:t>
            </a:r>
            <a:endParaRPr lang="ko-KR" altLang="en-US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1752" y="368042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공모배경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30152" y="429597"/>
            <a:ext cx="1435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1-1.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선정배경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972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498</Words>
  <Application>Microsoft Office PowerPoint</Application>
  <PresentationFormat>화면 슬라이드 쇼(4:3)</PresentationFormat>
  <Paragraphs>178</Paragraphs>
  <Slides>20</Slides>
  <Notes>1</Notes>
  <HiddenSlides>4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TJ</dc:creator>
  <cp:lastModifiedBy>TJ</cp:lastModifiedBy>
  <cp:revision>82</cp:revision>
  <dcterms:created xsi:type="dcterms:W3CDTF">2019-05-24T06:54:24Z</dcterms:created>
  <dcterms:modified xsi:type="dcterms:W3CDTF">2019-05-31T07:47:51Z</dcterms:modified>
</cp:coreProperties>
</file>