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93" r:id="rId3"/>
    <p:sldId id="257" r:id="rId4"/>
    <p:sldId id="294" r:id="rId5"/>
    <p:sldId id="296" r:id="rId6"/>
    <p:sldId id="297" r:id="rId7"/>
    <p:sldId id="298" r:id="rId8"/>
    <p:sldId id="299" r:id="rId9"/>
    <p:sldId id="300" r:id="rId10"/>
    <p:sldId id="295" r:id="rId11"/>
    <p:sldId id="304" r:id="rId12"/>
    <p:sldId id="301" r:id="rId13"/>
    <p:sldId id="320" r:id="rId14"/>
    <p:sldId id="321" r:id="rId15"/>
    <p:sldId id="322" r:id="rId16"/>
    <p:sldId id="323" r:id="rId17"/>
    <p:sldId id="324" r:id="rId18"/>
    <p:sldId id="325" r:id="rId19"/>
    <p:sldId id="326" r:id="rId20"/>
    <p:sldId id="327" r:id="rId21"/>
    <p:sldId id="328" r:id="rId22"/>
    <p:sldId id="258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319" r:id="rId32"/>
    <p:sldId id="284" r:id="rId33"/>
    <p:sldId id="318" r:id="rId34"/>
    <p:sldId id="285" r:id="rId35"/>
    <p:sldId id="286" r:id="rId36"/>
    <p:sldId id="287" r:id="rId37"/>
    <p:sldId id="305" r:id="rId38"/>
    <p:sldId id="306" r:id="rId39"/>
    <p:sldId id="307" r:id="rId40"/>
    <p:sldId id="310" r:id="rId41"/>
    <p:sldId id="309" r:id="rId42"/>
    <p:sldId id="311" r:id="rId43"/>
    <p:sldId id="312" r:id="rId44"/>
    <p:sldId id="313" r:id="rId45"/>
    <p:sldId id="314" r:id="rId46"/>
    <p:sldId id="288" r:id="rId47"/>
    <p:sldId id="290" r:id="rId48"/>
    <p:sldId id="292" r:id="rId4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E2A6C-A947-4B4C-81BC-ABA1DF1A320F}" type="datetimeFigureOut">
              <a:rPr lang="ru-RU" smtClean="0"/>
              <a:t>14.04.2021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FC826-FB6A-44D6-A36C-75C8685CEC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4512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E2A6C-A947-4B4C-81BC-ABA1DF1A320F}" type="datetimeFigureOut">
              <a:rPr lang="ru-RU" smtClean="0"/>
              <a:t>14.04.2021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FC826-FB6A-44D6-A36C-75C8685CEC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1012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E2A6C-A947-4B4C-81BC-ABA1DF1A320F}" type="datetimeFigureOut">
              <a:rPr lang="ru-RU" smtClean="0"/>
              <a:t>14.04.2021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FC826-FB6A-44D6-A36C-75C8685CEC57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206447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E2A6C-A947-4B4C-81BC-ABA1DF1A320F}" type="datetimeFigureOut">
              <a:rPr lang="ru-RU" smtClean="0"/>
              <a:t>14.04.2021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FC826-FB6A-44D6-A36C-75C8685CEC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30732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E2A6C-A947-4B4C-81BC-ABA1DF1A320F}" type="datetimeFigureOut">
              <a:rPr lang="ru-RU" smtClean="0"/>
              <a:t>14.04.2021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FC826-FB6A-44D6-A36C-75C8685CEC57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89388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E2A6C-A947-4B4C-81BC-ABA1DF1A320F}" type="datetimeFigureOut">
              <a:rPr lang="ru-RU" smtClean="0"/>
              <a:t>14.04.2021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FC826-FB6A-44D6-A36C-75C8685CEC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71610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E2A6C-A947-4B4C-81BC-ABA1DF1A320F}" type="datetimeFigureOut">
              <a:rPr lang="ru-RU" smtClean="0"/>
              <a:t>14.04.2021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FC826-FB6A-44D6-A36C-75C8685CEC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8650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E2A6C-A947-4B4C-81BC-ABA1DF1A320F}" type="datetimeFigureOut">
              <a:rPr lang="ru-RU" smtClean="0"/>
              <a:t>14.04.2021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FC826-FB6A-44D6-A36C-75C8685CEC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0252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E2A6C-A947-4B4C-81BC-ABA1DF1A320F}" type="datetimeFigureOut">
              <a:rPr lang="ru-RU" smtClean="0"/>
              <a:t>14.04.2021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FC826-FB6A-44D6-A36C-75C8685CEC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4541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E2A6C-A947-4B4C-81BC-ABA1DF1A320F}" type="datetimeFigureOut">
              <a:rPr lang="ru-RU" smtClean="0"/>
              <a:t>14.04.2021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FC826-FB6A-44D6-A36C-75C8685CEC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5606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E2A6C-A947-4B4C-81BC-ABA1DF1A320F}" type="datetimeFigureOut">
              <a:rPr lang="ru-RU" smtClean="0"/>
              <a:t>14.04.2021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FC826-FB6A-44D6-A36C-75C8685CEC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2154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E2A6C-A947-4B4C-81BC-ABA1DF1A320F}" type="datetimeFigureOut">
              <a:rPr lang="ru-RU" smtClean="0"/>
              <a:t>14.04.2021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FC826-FB6A-44D6-A36C-75C8685CEC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3624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E2A6C-A947-4B4C-81BC-ABA1DF1A320F}" type="datetimeFigureOut">
              <a:rPr lang="ru-RU" smtClean="0"/>
              <a:t>14.04.2021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FC826-FB6A-44D6-A36C-75C8685CEC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7672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E2A6C-A947-4B4C-81BC-ABA1DF1A320F}" type="datetimeFigureOut">
              <a:rPr lang="ru-RU" smtClean="0"/>
              <a:t>14.04.2021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FC826-FB6A-44D6-A36C-75C8685CEC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4149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E2A6C-A947-4B4C-81BC-ABA1DF1A320F}" type="datetimeFigureOut">
              <a:rPr lang="ru-RU" smtClean="0"/>
              <a:t>14.04.2021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FC826-FB6A-44D6-A36C-75C8685CEC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1785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FC826-FB6A-44D6-A36C-75C8685CEC57}" type="slidenum">
              <a:rPr lang="ru-RU" smtClean="0"/>
              <a:t>‹#›</a:t>
            </a:fld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E2A6C-A947-4B4C-81BC-ABA1DF1A320F}" type="datetimeFigureOut">
              <a:rPr lang="ru-RU" smtClean="0"/>
              <a:t>14.04.2021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8865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0E2A6C-A947-4B4C-81BC-ABA1DF1A320F}" type="datetimeFigureOut">
              <a:rPr lang="ru-RU" smtClean="0"/>
              <a:t>14.04.2021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CEFC826-FB6A-44D6-A36C-75C8685CEC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5672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newlms.magtu.ru/mod/glossary/showentry.php?eid=220364&amp;displayformat=dictionary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newlms.magtu.ru/mod/glossary/showentry.php?eid=220365&amp;displayformat=dictionary" TargetMode="External"/><Relationship Id="rId2" Type="http://schemas.openxmlformats.org/officeDocument/2006/relationships/hyperlink" Target="https://newlms.magtu.ru/mod/glossary/showentry.php?eid=220364&amp;displayformat=dictionary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newlms.magtu.ru/mod/glossary/showentry.php?eid=220346&amp;displayformat=dictionary" TargetMode="Externa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newlms.magtu.ru/mod/glossary/showentry.php?eid=220346&amp;displayformat=dictionary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newlms.magtu.ru/mod/glossary/showentry.php?eid=220367&amp;displayformat=dictionary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just"/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483" y="1637413"/>
            <a:ext cx="10909005" cy="2831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7371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431322"/>
            <a:ext cx="10830303" cy="1035170"/>
          </a:xfrm>
        </p:spPr>
        <p:txBody>
          <a:bodyPr>
            <a:normAutofit fontScale="90000"/>
          </a:bodyPr>
          <a:lstStyle/>
          <a:p>
            <a:pPr algn="just"/>
            <a:r>
              <a:rPr lang="ru-RU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Поиск теоретических оснований инклюзивной модели образования требует сопряжения положений многих наук: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77334" y="1759789"/>
            <a:ext cx="11037337" cy="4589253"/>
          </a:xfrm>
        </p:spPr>
        <p:txBody>
          <a:bodyPr>
            <a:normAutofit/>
          </a:bodyPr>
          <a:lstStyle/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ru-RU" sz="2400" b="1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философия </a:t>
            </a:r>
            <a:r>
              <a:rPr lang="ru-RU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воспитания и образования, </a:t>
            </a: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 позиции которой инклюзия представлена как процесс развития современного цивилизационного сообщества, реализующей </a:t>
            </a:r>
            <a:r>
              <a:rPr lang="ru-RU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культурообразующую</a:t>
            </a: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менталеформирующую</a:t>
            </a: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функции образования (Б.С. </a:t>
            </a:r>
            <a:r>
              <a:rPr lang="ru-RU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Гершунский</a:t>
            </a: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ru-RU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ru-RU" sz="2400" b="1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педагогическая </a:t>
            </a:r>
            <a:r>
              <a:rPr lang="ru-RU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теория, </a:t>
            </a: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задающая смыслы и значение реализации целенаправленного образовательного процесса, определяющая сущность таких базовых компонентов как закономерности, цели, принципы, категории, методы и т.д.;</a:t>
            </a:r>
            <a:endParaRPr lang="ru-RU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ru-RU" sz="2400" b="1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психологические </a:t>
            </a:r>
            <a:r>
              <a:rPr lang="ru-RU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концепции</a:t>
            </a: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объясняющие механизмы социализации и развития личности в условиях инклюзивного педагогического процесса.</a:t>
            </a:r>
            <a:endParaRPr lang="ru-RU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71424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77334" y="1049483"/>
            <a:ext cx="10777603" cy="5550822"/>
          </a:xfrm>
        </p:spPr>
        <p:txBody>
          <a:bodyPr>
            <a:noAutofit/>
          </a:bodyPr>
          <a:lstStyle/>
          <a:p>
            <a:r>
              <a:rPr lang="ru-RU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    Ценность человека не зависит от его способностей и достижений;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    Каждый человек способен чувствовать и думать;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    Каждый человек имеет право на общение и на то, чтобы быть услышанным;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    Все люди нуждаются друг в друге;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    Подлинное образование может осуществляться только в контексте реальных взаимоотношений;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    Все люди нуждаются в поддержке и дружбе ровесников;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    Для всех обучающихся достижение прогресса скорее может быть в том, что они могут делать, чем в том, что не могут;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8.    Разнообразие усиливает все стороны жизни человека.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2306630" y="372074"/>
            <a:ext cx="7801647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1" i="0" u="none" strike="noStrike" cap="none" normalizeH="0" baseline="0" dirty="0" smtClean="0">
                <a:ln>
                  <a:noFill/>
                </a:ln>
                <a:solidFill>
                  <a:srgbClr val="0075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Восемь принципов</a:t>
            </a:r>
            <a:r>
              <a:rPr kumimoji="0" lang="ru-RU" altLang="ru-RU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инклюзивного образования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NotoSans"/>
              </a:rPr>
              <a:t>:</a:t>
            </a:r>
            <a:r>
              <a:rPr kumimoji="0" lang="ru-RU" altLang="ru-RU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97524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5" y="258793"/>
            <a:ext cx="10588763" cy="983411"/>
          </a:xfrm>
        </p:spPr>
        <p:txBody>
          <a:bodyPr>
            <a:noAutofit/>
          </a:bodyPr>
          <a:lstStyle/>
          <a:p>
            <a:pPr algn="ctr"/>
            <a:r>
              <a:rPr lang="ru-RU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принципы </a:t>
            </a:r>
            <a:r>
              <a:rPr lang="ru-RU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построения инклюзивного образовательного пространства </a:t>
            </a:r>
            <a:r>
              <a:rPr lang="ru-RU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77334" y="1518250"/>
            <a:ext cx="11123601" cy="4744527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ru-RU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Раннее включение в инклюзивную среду</a:t>
            </a:r>
            <a:r>
              <a:rPr lang="ru-RU" sz="28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ru-RU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Коррекционная помощь</a:t>
            </a:r>
            <a:r>
              <a:rPr lang="ru-RU" sz="28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ru-RU" sz="28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Индивидуальная </a:t>
            </a:r>
            <a:r>
              <a:rPr lang="ru-RU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направленность образования. </a:t>
            </a:r>
            <a:endParaRPr lang="ru-RU" sz="2800" dirty="0" smtClean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ru-RU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Командный способ работы</a:t>
            </a:r>
            <a:endParaRPr lang="ru-RU" sz="2800" dirty="0" smtClean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ru-RU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Активность родителей, их </a:t>
            </a:r>
            <a:r>
              <a:rPr lang="ru-RU" sz="2800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2" tooltip="Глоссарий: Ответственность"/>
              </a:rPr>
              <a:t>ответственность</a:t>
            </a:r>
            <a:r>
              <a:rPr lang="ru-RU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за результаты развития ребенка</a:t>
            </a:r>
            <a:r>
              <a:rPr lang="ru-RU" sz="28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ru-RU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Приоритет социализации как процесса и результата </a:t>
            </a:r>
            <a:r>
              <a:rPr lang="ru-RU" sz="28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инклюзии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ru-RU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Развитие позитивных межличностных отношений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4339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5" y="412377"/>
            <a:ext cx="10331324" cy="1021976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Педагогические технологии инклюзивного образования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68942" y="1559859"/>
            <a:ext cx="11385176" cy="5298141"/>
          </a:xfrm>
        </p:spPr>
        <p:txBody>
          <a:bodyPr>
            <a:norm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24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Сотрудничество в процессе обучения </a:t>
            </a: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— это основной принцип построения инклюзивного образовательного процесса, в котором каждый член школьного сообщества/класса несет ту или иную </a:t>
            </a:r>
            <a:r>
              <a:rPr lang="ru-RU" sz="2400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2" tooltip="Глоссарий: Ответственность"/>
              </a:rPr>
              <a:t>ответственность</a:t>
            </a: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за успех общего дела. Технология обучения в сотрудничестве не разрабатывалась исключительно для нужд инклюзивного образования.</a:t>
            </a:r>
            <a:endParaRPr lang="ru-RU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Одна из самых важных составляющих реализации инклюзии в образовании - это </a:t>
            </a:r>
            <a:r>
              <a:rPr lang="ru-RU" sz="24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индивидуальная</a:t>
            </a: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2400" b="1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3" tooltip="Глоссарий: Программа"/>
              </a:rPr>
              <a:t>программа</a:t>
            </a:r>
            <a:r>
              <a:rPr lang="ru-RU" sz="24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обучения (ИПО)</a:t>
            </a:r>
            <a:endParaRPr lang="ru-RU" sz="24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24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Индивидуальная </a:t>
            </a:r>
            <a:r>
              <a:rPr lang="ru-RU" sz="2400" b="1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3" tooltip="Глоссарий: Программа"/>
              </a:rPr>
              <a:t>программа</a:t>
            </a:r>
            <a:r>
              <a:rPr lang="ru-RU" sz="24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обучения</a:t>
            </a: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составленная для учащихся со специальными образовательными потребностями, помогает учителям обрести чувство уверенности в том, что школьное обучение этих детей будет иметь положительный результат.</a:t>
            </a:r>
            <a:endParaRPr lang="ru-RU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940289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77335" y="466165"/>
            <a:ext cx="11120218" cy="4921683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Составление индивидуальной программы обучения </a:t>
            </a:r>
            <a:r>
              <a:rPr lang="ru-RU" sz="2400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основывается на командной работе специалистов, учителей общего и специального образования, школьных администраторов, сотрудников ресурсных центров и внешних орга­низации </a:t>
            </a: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(например, центров психолого-педагогической реабилитации и коррекции).</a:t>
            </a:r>
            <a:endParaRPr lang="ru-RU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 команду по составлению ИПО обязательно следует включать родителей и, при возможности, самих детей с особыми образовательными потребностями, особенно в старшем школьном возрасте.</a:t>
            </a:r>
            <a:endParaRPr lang="ru-RU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Перед составлением ИПО </a:t>
            </a:r>
            <a:r>
              <a:rPr lang="ru-RU" sz="2400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обязательно следует понять, какие </a:t>
            </a:r>
            <a:r>
              <a:rPr lang="ru-RU" sz="24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цели, задачи </a:t>
            </a:r>
            <a:r>
              <a:rPr lang="ru-RU" sz="2400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 результаты обучения </a:t>
            </a: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 инклюзивной школе видят родители для этого ребёнка, чего они ждут от будущего, как соотносят сформулированные ими ожидаемые цели и свой собственный вклад в достижение этих целей.</a:t>
            </a:r>
            <a:endParaRPr lang="ru-RU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981331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77334" y="484094"/>
            <a:ext cx="11209865" cy="4903754"/>
          </a:xfrm>
        </p:spPr>
        <p:txBody>
          <a:bodyPr>
            <a:normAutofit fontScale="92500"/>
          </a:bodyPr>
          <a:lstStyle/>
          <a:p>
            <a:pPr algn="just"/>
            <a:r>
              <a:rPr lang="ru-RU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Смысл организации образовательного </a:t>
            </a:r>
            <a:r>
              <a:rPr lang="ru-RU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процесса заключается в создании условий для формирования у </a:t>
            </a:r>
            <a:r>
              <a:rPr lang="ru-RU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обучаемых - опыта </a:t>
            </a:r>
            <a:r>
              <a:rPr lang="ru-RU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самостоятельного решения познавательных, коммуникативных, организационных, нравственных и иных проблем, составляющих содержание образования».</a:t>
            </a:r>
          </a:p>
          <a:p>
            <a:pPr algn="just"/>
            <a:r>
              <a:rPr lang="ru-RU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Компетентностный</a:t>
            </a:r>
            <a:r>
              <a:rPr lang="ru-RU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подход </a:t>
            </a:r>
            <a:r>
              <a:rPr lang="ru-RU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акцентирует внимание на развитии практически целесообразной деятельности учащихся, выдвигая на первый план общие и специальные умения, непосредственно </a:t>
            </a:r>
            <a:r>
              <a:rPr lang="ru-RU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востребуемые</a:t>
            </a:r>
            <a:r>
              <a:rPr lang="ru-RU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в жизни и последующем профессиональном образовании выпускников школы.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308820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394448"/>
            <a:ext cx="10851277" cy="878540"/>
          </a:xfrm>
        </p:spPr>
        <p:txBody>
          <a:bodyPr>
            <a:normAutofit/>
          </a:bodyPr>
          <a:lstStyle/>
          <a:p>
            <a:pPr algn="ctr"/>
            <a:r>
              <a:rPr lang="ru-RU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Организационная модель комплексного психолого-педагогического сопровождения детей с ОВЗ в общеобразовательной школе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77334" y="1488141"/>
            <a:ext cx="11263653" cy="4948518"/>
          </a:xfrm>
        </p:spPr>
        <p:txBody>
          <a:bodyPr>
            <a:noAutofit/>
          </a:bodyPr>
          <a:lstStyle/>
          <a:p>
            <a:pPr algn="just"/>
            <a:r>
              <a:rPr lang="ru-RU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1.Мотивационный </a:t>
            </a:r>
            <a:r>
              <a:rPr lang="ru-RU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этап 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обеспечение внешних благоприятных условий для осуществления процесса сопровождения и мотивация предстоящей деятельности. Применительно к любой категории детей с ОВЗ </a:t>
            </a:r>
            <a:r>
              <a:rPr lang="ru-RU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(с нарушениями речи, задержкой психического развития, нарушениями поведения и т.д.) 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значим эмоциональный контакт между взрослыми и ребенком, прежде всего между учителями и родителями. От характера сложившихся взаимоотношений в триаде</a:t>
            </a:r>
            <a:r>
              <a:rPr lang="ru-RU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учитель-ребенок-родитель 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зависит коррекционная работа. </a:t>
            </a:r>
            <a:endParaRPr lang="ru-RU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Мотивационный этап во многом зависит от личных качеств и профессионализма учителя-дефектолога, психолога, насколько убедительно они смогут изложить стратегию психолого-педагогического сопровождения. Заинтересованное объяснений целей и условий предстоящей работы создает положительную установку на совместную работу. На этом этапе подчеркивается, что участники образовательного процесса взаимно обусловливают успех ребенка.</a:t>
            </a:r>
          </a:p>
        </p:txBody>
      </p:sp>
    </p:spTree>
    <p:extLst>
      <p:ext uri="{BB962C8B-B14F-4D97-AF65-F5344CB8AC3E}">
        <p14:creationId xmlns:p14="http://schemas.microsoft.com/office/powerpoint/2010/main" val="35667937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77334" y="412376"/>
            <a:ext cx="10976783" cy="6167718"/>
          </a:xfrm>
        </p:spPr>
        <p:txBody>
          <a:bodyPr>
            <a:normAutofit/>
          </a:bodyPr>
          <a:lstStyle/>
          <a:p>
            <a:pPr algn="just"/>
            <a:r>
              <a:rPr lang="ru-RU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	Ориентировочный этап 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определение смысла и содержания предстоящей работы, выработка общего подхода, определение ролей и профессиональных позиций относительно ребёнка, распределение функциональных обязанностей между участниками сопровождения. На этом этапе конкретизируются структурные элементы сопровождения </a:t>
            </a:r>
            <a:r>
              <a:rPr lang="ru-RU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(выявление причин затруднений, школьной </a:t>
            </a:r>
            <a:r>
              <a:rPr lang="ru-RU" sz="24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дезадаптации</a:t>
            </a:r>
            <a:r>
              <a:rPr lang="ru-RU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ребенка; обоснование содержания коррекционно-развивающей работы и форм её реализации; выбор способов организации этого процесса с учётом ресурсов самого ребенка и возможностей взрослых, участвующих в реализации сопровождения; выясняется мнение родителей о проблемах ребёнка и ожидаемых результатах). 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Коррекционно-развивающий процесс будет осуществляться в реальной ситуации обучения ребенка и в процессе специальных занятий </a:t>
            </a:r>
            <a:r>
              <a:rPr lang="ru-RU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(тренинги (искусственно созданная психологом среда)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 коррекционные занятия). Вырабатывается концепция психолого- педагогического сопровождения, конкретизируются требования к </a:t>
            </a:r>
            <a:r>
              <a:rPr lang="ru-RU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микросоциальной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среде в условиях семьи.</a:t>
            </a:r>
          </a:p>
        </p:txBody>
      </p:sp>
    </p:spTree>
    <p:extLst>
      <p:ext uri="{BB962C8B-B14F-4D97-AF65-F5344CB8AC3E}">
        <p14:creationId xmlns:p14="http://schemas.microsoft.com/office/powerpoint/2010/main" val="7483251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58588" y="448235"/>
            <a:ext cx="11474823" cy="6185647"/>
          </a:xfrm>
        </p:spPr>
        <p:txBody>
          <a:bodyPr>
            <a:normAutofit/>
          </a:bodyPr>
          <a:lstStyle/>
          <a:p>
            <a:pPr algn="just"/>
            <a:r>
              <a:rPr lang="ru-RU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	Содержательно-операционный этап </a:t>
            </a: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разрабатываются коррекционные программы на диагностической основе применительно к конкретному ребенку по реализации конкретных задач. Проводится работа с детьми, психологом, учителем-дефектологом, учителями, родителями в целях их взаимодействия. При необходимости ведется психолого-педагогическая подготовка тех, кто затрудняется в работе.</a:t>
            </a:r>
          </a:p>
          <a:p>
            <a:pPr algn="just"/>
            <a:r>
              <a:rPr lang="ru-RU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	Оценочный этап </a:t>
            </a: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включает итоговую педагогическую и психологическую диагностику, анализ результатов всеми специалистами команды, рефлексию. Учитывается степень удовлетворенности родителей, их пожелания на будущее. Подведение итогов может послужить основой для дальнейшей работы.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753376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251013"/>
            <a:ext cx="10905065" cy="1237128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Обобщенно технология психолого-педагогического сопровождения может быть представлена следующими содержательными направлениями работы: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77334" y="1613647"/>
            <a:ext cx="11030571" cy="4840941"/>
          </a:xfrm>
        </p:spPr>
        <p:txBody>
          <a:bodyPr>
            <a:normAutofit lnSpcReduction="10000"/>
          </a:bodyPr>
          <a:lstStyle/>
          <a:p>
            <a:pPr algn="just"/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постановка проблемы на основе повышения информированности заинтересованных лиц о субъекте сопровождения, стоящих задачах и целях сопровождения;</a:t>
            </a:r>
          </a:p>
          <a:p>
            <a:pPr algn="just"/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коллегиальное обсуждение проблемы сопровождения (участвуют в этом процессе все педагоги, имеющие отношение к данному ученику или проблеме, родители, специалисты);</a:t>
            </a:r>
          </a:p>
          <a:p>
            <a:pPr algn="just"/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психолого-педагогическое сопровождение развития детей конкретизируется, определяются конкретные действия каждого специалиста;</a:t>
            </a:r>
          </a:p>
          <a:p>
            <a:pPr algn="just"/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</a:t>
            </a:r>
            <a:r>
              <a:rPr lang="ru-RU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рефлексивность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деятельности педагогов, аккумуляция и трансляция педагогического опыта, что достигается отслеживанием динамики процесса сопровождения, возникших проблем, организацией обратной связи, фиксацией идей и предложений, анализом результатов предыдущей работы.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92842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77334" y="1069675"/>
            <a:ext cx="10260959" cy="4968816"/>
          </a:xfrm>
        </p:spPr>
        <p:txBody>
          <a:bodyPr>
            <a:normAutofit/>
          </a:bodyPr>
          <a:lstStyle/>
          <a:p>
            <a:pPr algn="just">
              <a:spcBef>
                <a:spcPts val="0"/>
              </a:spcBef>
            </a:pP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 современной науке и практике для обозначения, описания педагогического процесса, в котором здоровые дети и дети с ограниченными возможностями здоровья обучаются и воспитываются вместе, используются такие термины, как </a:t>
            </a:r>
            <a:r>
              <a:rPr lang="ru-RU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интеграция, </a:t>
            </a:r>
            <a:r>
              <a:rPr lang="ru-RU" sz="2400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мейнстриминг</a:t>
            </a:r>
            <a:r>
              <a:rPr lang="ru-RU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инклюзия.</a:t>
            </a:r>
            <a:endParaRPr lang="ru-RU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</a:pPr>
            <a:r>
              <a:rPr lang="ru-RU" sz="2400" b="1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Интеграция</a:t>
            </a:r>
            <a:r>
              <a:rPr lang="ru-RU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это </a:t>
            </a: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возможность совместной жизни и учения обычных детей и детей с ограниченными возможностями здоровья при поддержке и сопровождении этого процесса мерами экономического, организационного, </a:t>
            </a:r>
            <a:r>
              <a:rPr lang="ru-RU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дид</a:t>
            </a: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актич</a:t>
            </a:r>
            <a:r>
              <a:rPr lang="ru-RU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еского </a:t>
            </a: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 методического характера</a:t>
            </a:r>
            <a:r>
              <a:rPr lang="ru-RU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spcBef>
                <a:spcPts val="0"/>
              </a:spcBef>
            </a:pPr>
            <a:r>
              <a:rPr lang="ru-RU" sz="2400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Мейнстриминг</a:t>
            </a:r>
            <a:r>
              <a:rPr lang="ru-RU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понятие, используемое в зарубежной литературе, обозначает стратегию, при которой ученики, имеющие инвалидность, общаются со сверстниками в рамках различных досуговых программ, что позволяет расширять их социальные контакты.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79191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233083"/>
            <a:ext cx="11084359" cy="1308846"/>
          </a:xfrm>
        </p:spPr>
        <p:txBody>
          <a:bodyPr>
            <a:normAutofit/>
          </a:bodyPr>
          <a:lstStyle/>
          <a:p>
            <a:pPr algn="ctr"/>
            <a:r>
              <a:rPr lang="ru-RU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Обобщение вышеизложенного позволяет выделить основные направления психолого-педагогического сопровождения в условиях интегрированного обучения: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77335" y="1775012"/>
            <a:ext cx="11084358" cy="4751294"/>
          </a:xfrm>
        </p:spPr>
        <p:txBody>
          <a:bodyPr>
            <a:normAutofit lnSpcReduction="10000"/>
          </a:bodyPr>
          <a:lstStyle/>
          <a:p>
            <a:pPr algn="just"/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педагогическая и психологическая диагностика отклонений в психофизическом развитии и выявление потребностей в коррекционной помощи;</a:t>
            </a:r>
          </a:p>
          <a:p>
            <a:pPr algn="just"/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индивидуальная, групповая, фронтальная коррекционно-развивающая работа;</a:t>
            </a:r>
          </a:p>
          <a:p>
            <a:pPr algn="just"/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создание адекватной потребностям учащихся специальной коррекционно-развивающей среды;</a:t>
            </a:r>
          </a:p>
          <a:p>
            <a:pPr algn="just"/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разработка (составление) индивидуальных и групповых коррекционных программ, ориентированных на </a:t>
            </a:r>
            <a:r>
              <a:rPr lang="ru-RU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конкретногоребенкас</a:t>
            </a: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целью решения соответствующих коррекционных задач;</a:t>
            </a:r>
          </a:p>
          <a:p>
            <a:pPr algn="just"/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психотерапевтическая и педагогическая помощь родителям в гармонизации внутрисемейных отношений и оптимизации их состояния;</a:t>
            </a:r>
          </a:p>
          <a:p>
            <a:pPr algn="just"/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научное обоснование коррекционных технологий, используемых в процессе обучения и воспитания.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679077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502026"/>
            <a:ext cx="10654053" cy="68131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Общие </a:t>
            </a:r>
            <a:r>
              <a:rPr lang="ru-RU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принципы и правила при коррекционной работе с детьми с ОВЗ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77334" y="1183342"/>
            <a:ext cx="11209865" cy="5674658"/>
          </a:xfrm>
        </p:spPr>
        <p:txBody>
          <a:bodyPr>
            <a:normAutofit lnSpcReduction="10000"/>
          </a:bodyPr>
          <a:lstStyle/>
          <a:p>
            <a:pPr algn="just"/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	Индивидуальный подход к каждому ученику.</a:t>
            </a:r>
          </a:p>
          <a:p>
            <a:pPr algn="just"/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	Предотвращение наступления утомления, используя для этого разнообразные средства (чередование умственной и практической деятельности, преподнесение материала небольшими дозами, использование интересного и красочного дидактического материала и средств наглядности).</a:t>
            </a:r>
          </a:p>
          <a:p>
            <a:pPr algn="just"/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	Использование методов, активизирующих познавательную деятельность учащихся (игровые ситуации; дидактические игры, которые связаны с поиском видовых и родовых признаков предметов; игровые тренинги, способствующие развитию умения общаться с другими; </a:t>
            </a:r>
            <a:r>
              <a:rPr lang="ru-RU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психогимнастика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 релаксация, позволяющие снять мышечные спазмы и зажимы, особенно в области лица и кистей рук), развивающих их устную и письменную речь и формирующих необходимые учебные навыки.</a:t>
            </a:r>
          </a:p>
          <a:p>
            <a:pPr algn="just"/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	Проявление педагогического такта. Постоянное поощрение за малейшие успехи, своевременная и тактическая помощь каждому ребёнку, развитие в нём веры в собственные силы и возможности.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572770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39159" y="1020726"/>
            <a:ext cx="10299896" cy="2386051"/>
          </a:xfrm>
        </p:spPr>
        <p:txBody>
          <a:bodyPr/>
          <a:lstStyle/>
          <a:p>
            <a:pPr algn="l"/>
            <a:r>
              <a:rPr lang="ru-RU" sz="2000" dirty="0" smtClean="0">
                <a:solidFill>
                  <a:schemeClr val="accent2">
                    <a:lumMod val="50000"/>
                  </a:schemeClr>
                </a:solidFill>
              </a:rPr>
              <a:t/>
            </a:r>
            <a:br>
              <a:rPr lang="ru-RU" sz="2000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ru-RU" sz="2000" dirty="0" smtClean="0">
                <a:solidFill>
                  <a:schemeClr val="accent2">
                    <a:lumMod val="50000"/>
                  </a:schemeClr>
                </a:solidFill>
              </a:rPr>
              <a:t/>
            </a:r>
            <a:br>
              <a:rPr lang="ru-RU" sz="2000" dirty="0" smtClean="0">
                <a:solidFill>
                  <a:schemeClr val="accent2">
                    <a:lumMod val="50000"/>
                  </a:schemeClr>
                </a:solidFill>
              </a:rPr>
            </a:br>
            <a:endParaRPr lang="ru-RU" sz="2000" dirty="0">
              <a:solidFill>
                <a:schemeClr val="accent2">
                  <a:lumMod val="50000"/>
                </a:schemeClr>
              </a:solidFill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0747867"/>
              </p:ext>
            </p:extLst>
          </p:nvPr>
        </p:nvGraphicFramePr>
        <p:xfrm>
          <a:off x="966525" y="55660"/>
          <a:ext cx="10297219" cy="7871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97219"/>
              </a:tblGrid>
              <a:tr h="787178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Нормативно-правовая база специального и инклюзивного образования</a:t>
                      </a:r>
                      <a:endParaRPr lang="ru-RU" sz="24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159" y="1020726"/>
            <a:ext cx="10760149" cy="5273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3521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3" y="238991"/>
            <a:ext cx="10997215" cy="561109"/>
          </a:xfrm>
        </p:spPr>
        <p:txBody>
          <a:bodyPr>
            <a:no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ru-RU" sz="28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Законодательная база Республики Казахстан:</a:t>
            </a:r>
            <a:r>
              <a:rPr lang="ru-RU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ru-RU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800100"/>
            <a:ext cx="10997214" cy="5749555"/>
          </a:xfrm>
        </p:spPr>
        <p:txBody>
          <a:bodyPr>
            <a:normAutofit/>
          </a:bodyPr>
          <a:lstStyle/>
          <a:p>
            <a:pPr algn="just"/>
            <a:r>
              <a:rPr lang="ru-RU" dirty="0" smtClean="0"/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 утверждении Государственной программы развития образования и науки Республики Казахстан на 2020 - 2025 годы.</a:t>
            </a:r>
          </a:p>
          <a:p>
            <a:pPr algn="just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Закон Республики Казахстан «О статусе педагога»</a:t>
            </a:r>
          </a:p>
          <a:p>
            <a:pPr algn="just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 внесении изменений в приказ Министра образования и науки Республики Казахстан от 20 декабря 2012 года №557 "Об утверждении типовых учебных планов дошкольного воспитания и обучения Республики Казахстан"</a:t>
            </a:r>
          </a:p>
          <a:p>
            <a:pPr algn="just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Закон РК «Об образовании» (с дополнениями)</a:t>
            </a:r>
          </a:p>
          <a:p>
            <a:pPr algn="just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Закон «О правах ребенка в Республике Казахстан»</a:t>
            </a:r>
          </a:p>
          <a:p>
            <a:pPr algn="just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Закон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«О социальной и медико-педагогической коррекционной поддержке детей с ограниченными возможностями»</a:t>
            </a:r>
          </a:p>
          <a:p>
            <a:pPr algn="just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Закон «О социальной защите инвалидов в Республике Казахстан»</a:t>
            </a:r>
          </a:p>
          <a:p>
            <a:pPr algn="just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Закон «О специальных социальных услугах»</a:t>
            </a:r>
          </a:p>
          <a:p>
            <a:pPr algn="just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Типовые правила деятельности видов специальных организаций образования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952858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3" y="212652"/>
            <a:ext cx="10763299" cy="510362"/>
          </a:xfrm>
        </p:spPr>
        <p:txBody>
          <a:bodyPr>
            <a:normAutofit fontScale="90000"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ru-RU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Подзаконные акты:</a:t>
            </a:r>
            <a:r>
              <a:rPr lang="ru-RU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ru-RU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04037" y="723015"/>
            <a:ext cx="11483163" cy="6134986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«Об утверждении видов и форм документов об образовании государственного образца и Правил их выдачи» Приказ Министра образования и науки Республики Казахстан от 28 января 2015 года № 39. Зарегистрирован в Министерстве юстиции Республики Казахстан 27 февраля 2015 года № 10348.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Приказ №175 «Об утверждении Правил разработки, согласования и утверждения образовательных программ курсов повышения квалификации педагогов Приказ Министра образования и науки Республики Казахстан от 4 мая 2020 года № 175. Зарегистрирован в Министерстве юстиции Республики Казахстан 5 мая 2020 года № 20567»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«Правила организации и проведения курсов повышения квалификации педагогов, а также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посткурсового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сопровождения деятельности педагога. Приказ Министра образования и науки Республики Казахстан от 28 января 2016 года № 95. Зарегистрирован в Министерстве юстиции Республики Казахстан 9 марта 2016 года № 13420.»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Приказ № 345 "Об утверждении Методических рекомендаций по осуществлению учебного процесса в организациях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образованияв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период ограничительных мер, связанных с распространением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коронавирусной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инфекции"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Приказ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Министра образования и науки Республики Казахстан от 11 мая 2020 года № 192. «Об утверждении Правил присвоения (подтверждения) квалификационных категорий педагогам»</a:t>
            </a:r>
          </a:p>
          <a:p>
            <a:pPr>
              <a:buFont typeface="Wingdings" panose="05000000000000000000" pitchFamily="2" charset="2"/>
              <a:buChar char="Ø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523370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3" y="531629"/>
            <a:ext cx="10997215" cy="5932966"/>
          </a:xfrm>
        </p:spPr>
        <p:txBody>
          <a:bodyPr>
            <a:normAutofit fontScale="25000" lnSpcReduction="20000"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ru-RU" sz="8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Постановление </a:t>
            </a:r>
            <a:r>
              <a:rPr lang="ru-RU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Правительства Республики Казахстан от 30 января 2008 года N 77 «Об утверждении Типовых штатов работников государственных организаций образования». С изменениями от 03.06.2020.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ru-RU" sz="8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Приказ </a:t>
            </a:r>
            <a:r>
              <a:rPr lang="ru-RU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Министра образования и науки Республики Казахстан от 30 октября 2018 года № 595 Об утверждении Типовых правил деятельности организаций образования соответствующих типов (с изменениями и дополнениями от 18.05.2020) 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ru-RU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Приказ МОН РК от 5 февраля 2020 года № 51 «О внесении изменений и дополнений в приказ Министра образования и науки Республики Казахстан от 3 апреля 2013 года № 115 «Об утверждении типовых учебных программ по общеобразовательным предметам, курсам по выбору и факультативам для общеобразовательных организаций»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ru-RU" sz="8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 </a:t>
            </a:r>
            <a:r>
              <a:rPr lang="ru-RU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внесении изменений и дополнений в постановление Правительства Республики Казахстан от 31 декабря 2015 года № 1193 "О системе оплаты труда гражданских служащих, работников организаций, содержащихся за счет средств государственного бюджета, работников казенных предприятий"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ru-RU" sz="8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Инструктивно-методическое </a:t>
            </a:r>
            <a:r>
              <a:rPr lang="ru-RU" sz="8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письмо.ОБ</a:t>
            </a:r>
            <a:r>
              <a:rPr lang="ru-RU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ОСОБЕННОСТЯХ ОРГАНИЗАЦИИ УЧЕБНО-ВОСПИТАТЕЛЬНОГО ПРОЦЕССА В ОРГАНИЗАЦИЯХ СРЕДНЕГО ОБРАЗОВАНИЯ РЕСПУБЛИКИ КАЗАХСТАН В 2019-2020 УЧЕБНОМ ГОДУ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ru-RU" sz="8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 </a:t>
            </a:r>
            <a:r>
              <a:rPr lang="ru-RU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утверждении Правил оказания </a:t>
            </a:r>
            <a:r>
              <a:rPr lang="ru-RU" sz="8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сурдологической</a:t>
            </a:r>
            <a:r>
              <a:rPr lang="ru-RU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помощи населению Республики Казахстан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ru-RU" sz="8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Приказ </a:t>
            </a:r>
            <a:r>
              <a:rPr lang="ru-RU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Министра образования и науки Республики Казахстан от 27 июля 2017 года № 352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736468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33917" y="361507"/>
            <a:ext cx="11632018" cy="6294474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Закон Республики Казахстан от 13 ноября 2015 года № 398-V "О внесении изменений и дополнений в некоторые законодательные акты Республики Казахстан по вопросам образования"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Типовая учебная программа дошкольного воспитания и обучения"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Приказ Министра образования и науки Республики Казахстан от 19 ноября 2014 года № 479. О внесении изменения и дополнения в приказ Министра образования и науки Республики Казахстан от 20 декабря 2012 года № 557 "Об утверждении типовых учебных планов дошкольного образования Республики Казахстан"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 внесении изменения и дополнений в приказ Министра образования и науки Республики Казахстан от 8 ноября 2012 года № 500 «Об утверждении типовых учебных планов начального, основного среднего, общего среднего образования Республики Казахстан» (приказ МОН РК от 25.02.2014 г. №61)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 внесении изменений и дополнений в приказ Министра образования и науки Республики Казахстан от 8 ноября 2012 года № 500 "Об утверждении типовых учебных планов начального, основного среднего, общего среднего образования Республики Казахстан" (Приказ МОН РК от 4 сентября 2018 г. № 441)»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 утверждении Правил и условий проведения аттестации гражданских служащих в сфере образования и науки, а также Правил и условий проведения аттестации педагогических работников и приравненных к ним лиц, занимающих должности в организациях образования, реализующих общеобразовательные учебные программы дошкольного, начального, основного среднего, общего среднего, образовательные программы технического и профессионального,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послесреднего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образования (Приказ Министра образования и науки Республики Казахстан от 27 января 2016 года № 83. Зарегистрирован в Министерстве юстиции Республики Казахстан 29 февраля 2016 года № 13317)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77682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04037" y="191387"/>
            <a:ext cx="11546957" cy="5849976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Инструктивно-методическое письмо по обеспечению программно-техническими средствами рабочих мест детей-инвалидов, обучающихся на дому № 02-5/365 (6 апреля  2011 г.)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Приказ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Министра образования и науки Республики Казахстан от 13 июля 2009 года № 338 Об утверждении Типовых квалификационных характеристик должностей педагогических работников и приравненных к ним лиц (с изменениями и дополнениями от 30.04.2020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Рекомендации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организации интегрированного (инклюзивного) образования детей с ограниченными возможностями в развитии (Письмо  МОН  от 16 марта 2009 года № 4-02-4/450)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Приказ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Министра образования и науки Республики Казахстан от 22 января 2016 года № 70. Зарегистрирован в Министерстве юстиции Республики Казахстан 26 февраля 2016 года № 13272 «Об утверждении норм оснащения оборудованием и мебелью организаций дошкольного, среднего образования, а также специальных организаций образования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Инструктивно-методическое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письмо по определению детей после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кохлеарной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имплантации в общеобразовательные (инклюзивные) и специальные (коррекционные) организации образования (Письмо  МОН № 4-02-4/1228 от 2 июля 2009 года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Методические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рекомендации по определению детей с аутизмом в организации образования (Письмо МОН №4-02-4/1435 от 28 мая 2010г.)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368779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340243"/>
            <a:ext cx="11316192" cy="956930"/>
          </a:xfrm>
        </p:spPr>
        <p:txBody>
          <a:bodyPr>
            <a:normAutofit fontScale="90000"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ru-RU" sz="31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Материалы, </a:t>
            </a:r>
            <a:r>
              <a:rPr lang="ru-RU" sz="31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утверждённые </a:t>
            </a:r>
            <a:r>
              <a:rPr lang="ru-RU" sz="31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Национальной академией образования </a:t>
            </a:r>
            <a:r>
              <a:rPr lang="ru-RU" sz="31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31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1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им</a:t>
            </a:r>
            <a:r>
              <a:rPr lang="ru-RU" sz="31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И. </a:t>
            </a:r>
            <a:r>
              <a:rPr lang="ru-RU" sz="3100" b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Алтынсарина</a:t>
            </a:r>
            <a:r>
              <a:rPr lang="ru-RU" sz="31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467293"/>
            <a:ext cx="11316192" cy="4574069"/>
          </a:xfrm>
        </p:spPr>
        <p:txBody>
          <a:bodyPr>
            <a:normAutofit fontScale="92500"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Концептуальные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подходы к развитию инклюзивного образования в Республике Казахстан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Концептуальные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подходы к развитию инклюзивного образования в Республике Казахстан часть 2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критериального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оценивания учебных достижений учащихся с особыми образовательными потребностями в условиях инклюзивного образования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требований к профессиональной компетенции учителей, работающих в условиях инклюзивного образования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рекомендаций по организации обучения детей с особыми образовательными потребностями по 8 категориям в условиях инклюзивного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образования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требований к профессиональной компетенции учителей, работающих в условиях инклюзивного образования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463718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11167336" cy="942753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8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Материалы, </a:t>
            </a:r>
            <a:r>
              <a:rPr lang="ru-RU" sz="28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утверждённые </a:t>
            </a:r>
            <a:r>
              <a:rPr lang="ru-RU" sz="28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Национальной академией образования </a:t>
            </a:r>
            <a:br>
              <a:rPr lang="ru-RU" sz="28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им. И. </a:t>
            </a:r>
            <a:r>
              <a:rPr lang="ru-RU" sz="2800" b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Алтынсарина</a:t>
            </a:r>
            <a:r>
              <a:rPr lang="ru-RU" sz="28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552353"/>
            <a:ext cx="11167336" cy="4933507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Организация деятельности специальных классов в общеобразовательных школах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принципов инклюзивной педагогики и системы внедрения в практику организаций образования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Положение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 психолого-педагогическом консилиуме в организациях образования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школьных консилиумов и обеспечение всесторонней поддержки детей с особыми образовательными потребностями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внедрение моделей включения детей с особыми потребностями в общеобразовательный процесс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Психолого-педагогическое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сопровождение и оказание поддержки учащимся с особыми образовательными потребностями в школах на краткосрочной, среднесрочной и долгосрочной основе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8350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idx="1"/>
          </p:nvPr>
        </p:nvSpPr>
        <p:spPr>
          <a:xfrm>
            <a:off x="677334" y="914400"/>
            <a:ext cx="11261623" cy="5279366"/>
          </a:xfrm>
        </p:spPr>
        <p:txBody>
          <a:bodyPr>
            <a:norm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2400" b="1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2" tooltip="Глоссарий: Инклюзивное образование"/>
              </a:rPr>
              <a:t>Инклюзивное образование</a:t>
            </a: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– (от франц. </a:t>
            </a:r>
            <a:r>
              <a:rPr lang="ru-RU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inclusif</a:t>
            </a: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включающий в себя), термин, используемый для описания процесса обучения детей с особыми потребностями в общеобразовательных (массовых) школах. </a:t>
            </a:r>
            <a:endParaRPr lang="ru-RU" sz="2400" dirty="0" smtClean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24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2" tooltip="Глоссарий: Инклюзивное образование"/>
              </a:rPr>
              <a:t>Инклюзивное </a:t>
            </a:r>
            <a:r>
              <a:rPr lang="ru-RU" sz="2400" b="1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2" tooltip="Глоссарий: Инклюзивное образование"/>
              </a:rPr>
              <a:t>образование</a:t>
            </a: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– образование, которое каждому ребенку, несмотря на имеющиеся физические, интеллектуальные, социальные, эмоциональные, языковые и другие особенности, предоставляет возможность быть включенным в общий (единый, целостный) процесс обучения и воспитания (развития и социализации), что затем позволяет взрослеющему человеку стать равноправным членом общества, снижает риски его сегрегации и изоляции.</a:t>
            </a:r>
            <a:endParaRPr lang="ru-RU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ru-RU" sz="24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2" tooltip="Глоссарий: Инклюзивное образование"/>
              </a:rPr>
              <a:t>Инклюзивное </a:t>
            </a:r>
            <a:r>
              <a:rPr lang="ru-RU" sz="2400" b="1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2" tooltip="Глоссарий: Инклюзивное образование"/>
              </a:rPr>
              <a:t>образование</a:t>
            </a: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– это процесс развития общего образования, подразумевающий доступность образования для всех, что и обеспечивает доступ к образованию детям с особыми потребностями.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50234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138223"/>
            <a:ext cx="11124806" cy="859304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Законодательство Республики Казахстан в области образования  детей с особыми образовательными потребностями</a:t>
            </a:r>
          </a:p>
        </p:txBody>
      </p:sp>
      <p:graphicFrame>
        <p:nvGraphicFramePr>
          <p:cNvPr id="9" name="Объект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5996397"/>
              </p:ext>
            </p:extLst>
          </p:nvPr>
        </p:nvGraphicFramePr>
        <p:xfrm>
          <a:off x="161365" y="997528"/>
          <a:ext cx="11887200" cy="585868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042564"/>
                <a:gridCol w="7844636"/>
              </a:tblGrid>
              <a:tr h="53509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Наименование документа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Содержание глав, статей, пунктов, подпунктов, касающихся включения детей в общеобразовательный процесс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13741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Конституция Республики Казахстан Принята на республиканском референдуме 30 августа 1995 г.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Статья 30 </a:t>
                      </a:r>
                      <a:endParaRPr lang="ru-RU" sz="1800" b="1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ru-RU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Гражданам гарантируется бесплатное среднее образование в государственных учебных заведениях. Среднее образование обязательно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1342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Закон «О правах ребенка в Республике Казахстан»  от 08.08.2002 N </a:t>
                      </a:r>
                      <a:r>
                        <a:rPr lang="ru-RU" sz="1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345-I0 (7.07.2020)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Глава 1.Общие положения</a:t>
                      </a:r>
                    </a:p>
                    <a:p>
                      <a:pPr marL="0" marR="0" lvl="0" indent="0" algn="just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Статья 1. Основные понятия, используемые в настоящем Законе</a:t>
                      </a:r>
                    </a:p>
                    <a:p>
                      <a:pPr marL="0" marR="0" lvl="0" indent="0" algn="just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7-4) </a:t>
                      </a:r>
                      <a:r>
                        <a:rPr kumimoji="0" lang="ru-RU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специальные условия для получения образования </a:t>
                      </a:r>
                      <a:r>
                        <a:rPr kumimoji="0" lang="ru-RU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– условия, включающие специальные учебные программы и методы обучения, технические и иные средства, среду жизнедеятельности, а также медицинские, социальные и иные услуги, без которых невозможно освоение общеобразовательных учебных и образовательных программ лицами (детьми) с особыми образовательными потребностями;</a:t>
                      </a:r>
                    </a:p>
                    <a:p>
                      <a:pPr marL="0" marR="0" lvl="0" indent="0" algn="just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21-7) </a:t>
                      </a:r>
                      <a:r>
                        <a:rPr kumimoji="0" lang="ru-RU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инклюзивное образование </a:t>
                      </a:r>
                      <a:r>
                        <a:rPr kumimoji="0" lang="ru-RU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– процесс, обеспечивающий равный доступ к образованию для всех обучающихся с учетом особых образовательных потребностей и индивидуальных возможностей;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-2514083" y="0"/>
            <a:ext cx="21078546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9892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Объект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0433224"/>
              </p:ext>
            </p:extLst>
          </p:nvPr>
        </p:nvGraphicFramePr>
        <p:xfrm>
          <a:off x="0" y="0"/>
          <a:ext cx="12192000" cy="776343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432147"/>
                <a:gridCol w="8759853"/>
              </a:tblGrid>
              <a:tr h="776343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Закон «О правах ребенка в Республике Казахстан»  от 08.08.2002 N 345-I0 (7.07.2020)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8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8" marR="2799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 b="1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Статья 2. Действие настоящего Закона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1. Действие настоящего Закона распространяется на граждан Республики Казахстан. Ребенок, не являющийся гражданином Республики Казахстан, пользуется в Республике правами и свободами, а также несет обязанности, установленные для граждан, если иное не предусмотрено Конституцией Республики Казахстан, законами Республики Казахстан и международными договорами, ратифицированными Республикой Казахстан.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2. Действие норм настоящего Закона, устанавливающих права и обязанности ребенка, распространяется на детей, которые приобрели гражданскую дееспособность в полном объеме до наступления совершеннолетия, в соответствии с законами Республики Казахстан.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Статья 11. Задачи системы образования.  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Задачами системы образования являются: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24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14) создание специальных условий с учетом индивидуальных особенностей обучающихся для получения образования лицами (детьми) с особыми образовательными потребностями.</a:t>
                      </a:r>
                    </a:p>
                  </a:txBody>
                  <a:tcPr marL="27998" marR="27998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12091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Объект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0810738"/>
              </p:ext>
            </p:extLst>
          </p:nvPr>
        </p:nvGraphicFramePr>
        <p:xfrm>
          <a:off x="0" y="0"/>
          <a:ext cx="12192000" cy="776343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432147"/>
                <a:gridCol w="8759853"/>
              </a:tblGrid>
              <a:tr h="776343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Закон «О правах ребенка в Республике Казахстан»  от 08.08.2002 N 345-I0 (7.07.2020)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8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8" marR="2799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Статья 15. Право ребенка на образование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1. Каждый ребенок имеет право на образование и ему гарантируется получение бесплатного начального, основного среднего и общего среднего образования и на конкурсной основе - бесплатного технического и профессионального, </a:t>
                      </a:r>
                      <a:r>
                        <a:rPr lang="ru-RU" sz="2000" b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послесреднего</a:t>
                      </a:r>
                      <a:r>
                        <a:rPr lang="ru-RU" sz="20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и высшего образования в соответствии с законодательством Республики Казахстан об образовании.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2. Отчисление ребенка из государственного образовательного учреждения до получения бесплатного общего среднего образования или технического и профессионального образования, помимо соблюдения общего порядка отчисления, может быть проведено только с уведомления органов опеки и попечительства.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3. На детей с ограниченными возможностями, нуждающихся в специальных педагогических подходах, из государственного бюджета выделяются дополнительные средства, гарантирующие получение ими образования на уровне установленных стандартов.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4. Государство полностью или частично несет расходы на содержание детей, нуждающихся в социальной защите, в период получения ими образования. Размеры и источники социальной помощи в период получения ими образования определяются Правительством Республики Казахстан.</a:t>
                      </a:r>
                    </a:p>
                  </a:txBody>
                  <a:tcPr marL="27998" marR="27998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51584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Объект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8721686"/>
              </p:ext>
            </p:extLst>
          </p:nvPr>
        </p:nvGraphicFramePr>
        <p:xfrm>
          <a:off x="0" y="-1"/>
          <a:ext cx="12192000" cy="655731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432147"/>
                <a:gridCol w="8759853"/>
              </a:tblGrid>
              <a:tr h="655731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Закон «О правах ребенка в Республике Казахстан»  от 08.08.2002 N 345-I0 (7.07.2020)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8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8" marR="2799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Статья 31. Права ребенка-инвалида на полноценную жизнь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1. Ребенок-инвалид имеет равные со здоровыми детьми права на полноценную жизнь в условиях, обеспечивающих его достоинство, способствующих активному включению в жизнь общества.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2. Ребенок-инвалид вправе получить образование, соответствующее его физическим, умственным способностям и желаниям, выбрать род деятельности и профессию, участвовать в творческой и общественной деятельности.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3. Дети-инвалиды, включая детей с недостатками умственного или физического развития, имеют право на получение медико-социальной помощи в специализированных детских организациях.</a:t>
                      </a:r>
                    </a:p>
                  </a:txBody>
                  <a:tcPr marL="27998" marR="27998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56736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2956277"/>
              </p:ext>
            </p:extLst>
          </p:nvPr>
        </p:nvGraphicFramePr>
        <p:xfrm>
          <a:off x="318977" y="340241"/>
          <a:ext cx="11376837" cy="627320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202671"/>
                <a:gridCol w="8174166"/>
              </a:tblGrid>
              <a:tr h="627320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Закон Республики Казахстан «Об образовании» от 27 июля 2007 года  № 319-III (с изменениями и дополнениями по состоянию на </a:t>
                      </a:r>
                      <a:r>
                        <a:rPr lang="ru-RU" sz="1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08.01.2021 </a:t>
                      </a: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г.)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8" marR="2799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Глава </a:t>
                      </a: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 Содержание образования 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Статья 14. Образовательные </a:t>
                      </a:r>
                      <a:r>
                        <a:rPr lang="ru-RU" sz="1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программы 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Для отдельных категорий лиц разрабатываются специальные учебные программы, учитывающие особенности развития и потенциальные возможности обучающихся и воспитанников, определяемые с учетом рекомендаций психолого-медико-педагогических консультаций.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Статья 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19. Специальные </a:t>
                      </a:r>
                      <a:r>
                        <a:rPr lang="ru-RU" sz="18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учебные 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программы </a:t>
                      </a:r>
                      <a:endParaRPr lang="ru-RU" sz="18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1. Специальные учебные программы разрабатываются на основе общеобразовательных учебных программ дошкольного, начального, основного среднего, общего среднего образования, образовательных программ технического и профессионального образования и направлены на обучение и развитие лиц (детей) с особыми образовательными потребностями, учитывают психофизические особенности и познавательные возможности обучающихся и воспитанников, определяемые с учетом рекомендаций психолого-медико-педагогических консультаций.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3. Специальные учебные программы реализуются в специальных организациях образования, предусмотренных законами Республики Казахстан, в общеобразовательных школах, организациях технического и профессионального образования или на дому</a:t>
                      </a:r>
                    </a:p>
                  </a:txBody>
                  <a:tcPr marL="27998" marR="27998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16079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5976070"/>
              </p:ext>
            </p:extLst>
          </p:nvPr>
        </p:nvGraphicFramePr>
        <p:xfrm>
          <a:off x="425302" y="510364"/>
          <a:ext cx="11334307" cy="53588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90699"/>
                <a:gridCol w="8143608"/>
              </a:tblGrid>
              <a:tr h="535880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Закон Республики Казахстан «Об образовании» от 27 июля 2007 года  № 319-III (с изменениями и дополнениями по состоянию на </a:t>
                      </a:r>
                      <a:r>
                        <a:rPr kumimoji="0" lang="ru-RU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08.01.2021г.</a:t>
                      </a:r>
                      <a:r>
                        <a:rPr lang="ru-RU" sz="1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8" marR="2799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Статья </a:t>
                      </a: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47. Права, обязанности и ответственность обучающихся и воспитанников 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 Обучающиеся и воспитанники имеют право на: </a:t>
                      </a:r>
                      <a:endParaRPr lang="ru-RU" sz="18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ru-RU" sz="18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обучение в рамках государственных общеобязательных стандартов образования по индивидуальным учебным планам, сокращенным образовательным программам по решению совета организации образования;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Статья </a:t>
                      </a:r>
                      <a:r>
                        <a:rPr lang="ru-RU" sz="18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49. Права и обязанности родителей и иных законных представителей 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 Родители и иные законные представители несовершеннолетних детей имеют право: 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1) выбирать организации образования с учетом желания, индивидуальных склонностей и особенностей ребенка; 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4) получать консультативную помощь по проблемам обучения и воспитания своих детей в психолого-медико-педагогических консультациях; 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5) на получение их детьми дополнительных услуг на договорной основе</a:t>
                      </a:r>
                      <a:endParaRPr lang="ru-RU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8" marR="27998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80357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7652076"/>
              </p:ext>
            </p:extLst>
          </p:nvPr>
        </p:nvGraphicFramePr>
        <p:xfrm>
          <a:off x="531628" y="1"/>
          <a:ext cx="10887739" cy="724999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64985"/>
                <a:gridCol w="7822754"/>
              </a:tblGrid>
              <a:tr h="414188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Закон Республики Казахстан «Об архитектурной, градостроительной и строительной деятельности в РК» от 16 июля    2001 года № </a:t>
                      </a:r>
                      <a:r>
                        <a:rPr lang="ru-RU" sz="1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242-11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(26.01.2021)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Статья 11. Обеспечение населенных пунктов объектами </a:t>
                      </a:r>
                      <a:r>
                        <a:rPr lang="ru-RU" sz="18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инфрастуктуры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и создание условий их </a:t>
                      </a:r>
                      <a:r>
                        <a:rPr lang="ru-RU" sz="18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доступности</a:t>
                      </a:r>
                      <a:endParaRPr lang="ru-RU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2. Населенные пункты должны быть обеспечены оптимальными условиями и средствами доступа для всех категорий населения (включая инвалидов и другие маломобильные группы) к рабочим местам, объектам (сооружениям, коммуникациям) социальной, рекреационной, инженерной и транспортной инфраструктуры в соответствии с типом поселения и условиями данной местности.  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 Градостроительная документация для населенных пунктов должна содержать разделы по созданию условий обеспечения потребностей инвалидов и других маломобильных групп населения в объектах социальной и рекреационной инфраструктуры.  </a:t>
                      </a:r>
                      <a:endParaRPr lang="ru-RU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108114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Закон «О социальной и медико-педагогической коррекционной поддержке детей с ограниченными  возможностями», от 11 июля 2002 года N </a:t>
                      </a:r>
                      <a:r>
                        <a:rPr lang="ru-RU" sz="1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 (11.01.2020)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b="1" i="1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Целями социальной и медико-педагогической коррекционной поддержки являются: </a:t>
                      </a:r>
                      <a:endParaRPr lang="ru-RU" sz="1400" b="1" i="1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1) раннее (с рождения) выявление врожденных и наследственных заболеваний, отклонений от нормального развития; </a:t>
                      </a:r>
                      <a:endParaRPr lang="ru-RU" sz="1400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2) профилактика отставания и нарушений в развитии детей, предупреждение тяжелых форм инвалидности; </a:t>
                      </a:r>
                      <a:endParaRPr lang="ru-RU" sz="1400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3) снижение уровня детской инвалидности; </a:t>
                      </a:r>
                      <a:endParaRPr lang="ru-RU" sz="1400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4) компенсация или восстановление физических, психических и иных способностей детей с ограниченными возможностями, реализация их социальных прав, содействие наиболее полной их социальной адаптации. </a:t>
                      </a:r>
                      <a:endParaRPr lang="ru-RU" sz="1400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45250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2729" y="304800"/>
            <a:ext cx="11295530" cy="842682"/>
          </a:xfrm>
        </p:spPr>
        <p:txBody>
          <a:bodyPr>
            <a:normAutofit fontScale="90000"/>
          </a:bodyPr>
          <a:lstStyle/>
          <a:p>
            <a:pPr algn="just"/>
            <a:r>
              <a:rPr lang="ru-RU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Закон «О социальной и медико-педагогической коррекционной поддержке детей с ограниченными  возможностями», от 11 июля 2002 года N 34 (11.01.2020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9953" y="1326776"/>
            <a:ext cx="11098305" cy="5289177"/>
          </a:xfrm>
        </p:spPr>
        <p:txBody>
          <a:bodyPr/>
          <a:lstStyle/>
          <a:p>
            <a:pPr algn="just">
              <a:lnSpc>
                <a:spcPct val="115000"/>
              </a:lnSpc>
            </a:pPr>
            <a:r>
              <a:rPr lang="ru-RU" sz="20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1) социальная и медико-педагогическая коррекционная поддержка детей с ограниченными возможностями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- деятельность организаций образования, социальной защиты населения, здравоохранения, предоставляющих специальные социальные, медицинские и образовательные услуги, обеспечивающие детям с ограниченными возможностями условия для преодоления и компенсации ограничения жизнедеятельности и направленные на создание им равных с другими гражданами возможностей участия в жизни общества;</a:t>
            </a: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ru-RU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ru-RU" sz="20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 ребенок (дети) с ограниченными возможностями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- ребенок (дети) до восемнадцати лет с физическими и (или) психическими недостатками, имеющий ограничение жизнедеятельности, обусловленное врожденными, наследственными, приобретенными заболеваниями или последствиями травм, подтвержденными в установленном порядке; </a:t>
            </a: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3) ребенок группы "риска" - ребенок (дети) до трех лет, имеющий высокую вероятность отставания в физическом и (или) психическом развитии при отсутствии раннего вмешательства и оказания социальной и медико-педагогической коррекционной поддержки; </a:t>
            </a: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68098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15153" y="430306"/>
            <a:ext cx="11331388" cy="6024281"/>
          </a:xfrm>
        </p:spPr>
        <p:txBody>
          <a:bodyPr>
            <a:noAutofit/>
          </a:bodyPr>
          <a:lstStyle/>
          <a:p>
            <a:pPr algn="just">
              <a:lnSpc>
                <a:spcPct val="115000"/>
              </a:lnSpc>
            </a:pP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14</a:t>
            </a:r>
            <a:r>
              <a:rPr lang="ru-RU" sz="24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 специальные образовательные программы </a:t>
            </a: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- программы, предназначенные для обучения детей с ограниченными возможностями; 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ru-RU" sz="24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15</a:t>
            </a:r>
            <a:r>
              <a:rPr lang="ru-RU" sz="24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 специальное образование </a:t>
            </a: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- образование, предоставляемое детям с ограниченными возможностями с созданием специальных условий; 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ru-RU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16) специальные образовательные условия </a:t>
            </a: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- условия для получения специального образования, включая технические и иные вспомогательные средства, а также медицинские, социальные и иные услуги, без которых невозможно освоение образовательных программ детьми с ограниченными возможностями; 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ru-RU" sz="24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17) специальные организации образования - </a:t>
            </a: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организации, созданные для диагностики и консультирования, обучения и воспитания детей с ограниченными возможностями: психолого-медико-педагогические консультации, реабилитационные центры, кабинеты психолого-педагогической коррекции, детские сады, логопедические пункты при школах и другие организации; 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2452645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3" y="268941"/>
            <a:ext cx="11048501" cy="6060141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lnSpc>
                <a:spcPct val="115000"/>
              </a:lnSpc>
              <a:buNone/>
            </a:pPr>
            <a:r>
              <a:rPr lang="ru-RU" sz="24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18) специальные коррекционные организации </a:t>
            </a: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- организации для детей с ограниченными возможностями в развитии: 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</a:pPr>
            <a:r>
              <a:rPr lang="ru-RU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 нарушениями слуха (</a:t>
            </a:r>
            <a:r>
              <a:rPr lang="ru-RU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неслышащие</a:t>
            </a: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слабослышащие, позднооглохшие); 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</a:pP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 </a:t>
            </a: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нарушениями зрения (незрячие, слабовидящие, </a:t>
            </a:r>
            <a:r>
              <a:rPr lang="ru-RU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поздноослепшие</a:t>
            </a: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); 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</a:pPr>
            <a:r>
              <a:rPr lang="ru-RU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 нарушениями функции опорно-двигательного аппарата; 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</a:pPr>
            <a:r>
              <a:rPr lang="ru-RU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 нарушениями речи; 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</a:pPr>
            <a:r>
              <a:rPr lang="ru-RU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 умственной отсталостью; 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</a:pPr>
            <a:r>
              <a:rPr lang="ru-RU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 задержкой психического развития; 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</a:pPr>
            <a:r>
              <a:rPr lang="ru-RU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 расстройством эмоционально-волевой сферы и поведения; 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</a:pPr>
            <a:r>
              <a:rPr lang="ru-RU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со сложными нарушениями, в том числе со </a:t>
            </a:r>
            <a:r>
              <a:rPr lang="ru-RU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слепоглухотой</a:t>
            </a: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; </a:t>
            </a:r>
            <a:endParaRPr lang="ru-RU" sz="2400" dirty="0" smtClean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lnSpc>
                <a:spcPct val="115000"/>
              </a:lnSpc>
              <a:buNone/>
            </a:pPr>
            <a:r>
              <a:rPr lang="ru-RU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22) педагогическое обследование </a:t>
            </a: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- определение особенностей интеллектуального развития детей и их потенциальных возможностей к игровой деятельности, получению образования и общению с учетом возрастных нормативов для детей соответствующего возраста; </a:t>
            </a:r>
            <a:endParaRPr lang="ru-RU" sz="2400" dirty="0" smtClean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lnSpc>
                <a:spcPct val="115000"/>
              </a:lnSpc>
              <a:buNone/>
            </a:pPr>
            <a:r>
              <a:rPr lang="ru-RU" sz="24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23) профессиональная диагностика </a:t>
            </a: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- определение потенциальных возможностей детей к усвоению и выполнению навыков трудовой деятельности или профессии с учетом имеющегося психического и (или) физического недостатка; 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endParaRPr lang="ru-RU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03942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5" y="216131"/>
            <a:ext cx="10933820" cy="665018"/>
          </a:xfrm>
        </p:spPr>
        <p:txBody>
          <a:bodyPr>
            <a:normAutofit fontScale="90000"/>
          </a:bodyPr>
          <a:lstStyle/>
          <a:p>
            <a:r>
              <a:rPr lang="ru-RU" sz="36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Методологические основания педагогики инклюзии</a:t>
            </a:r>
            <a:endParaRPr lang="ru-RU" sz="3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77334" y="1180407"/>
            <a:ext cx="10744039" cy="5116876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Системный, аксиологический, антропологический, синергетический, личностно-ориентированный, </a:t>
            </a:r>
            <a:r>
              <a:rPr lang="ru-RU" sz="2800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деятельностный</a:t>
            </a: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800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компетентностный</a:t>
            </a: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подходы как </a:t>
            </a:r>
            <a:r>
              <a:rPr lang="ru-RU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теоретико-методологические основания социальной, образовательной инклюзии.</a:t>
            </a: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Междисциплинарный характер методологии построения инклюзивного </a:t>
            </a:r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образования.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современной ситуации накопленного опыта социальной и образовательной инклюзии неизбежно встает вопрос о поиске и четкой трактовке </a:t>
            </a:r>
            <a:r>
              <a:rPr lang="ru-RU" sz="2800" i="1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методологических, концептуальных оснований, </a:t>
            </a: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 позиции которых будет происходить исследование процессов построения инклюзивного образования, так и процессов, происходящих внутри него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5204505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8790680"/>
              </p:ext>
            </p:extLst>
          </p:nvPr>
        </p:nvGraphicFramePr>
        <p:xfrm>
          <a:off x="251012" y="1"/>
          <a:ext cx="11600329" cy="68762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265585"/>
                <a:gridCol w="8334744"/>
              </a:tblGrid>
              <a:tr h="4987544">
                <a:tc>
                  <a:txBody>
                    <a:bodyPr/>
                    <a:lstStyle/>
                    <a:p>
                      <a:pPr marL="0" marR="0" indent="0" algn="just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Закон «О социальной и медико-педагогической коррекционной поддержке детей с ограниченными  возможностями», от 11 июля 2002 года N 34 (11.01.2020)</a:t>
                      </a:r>
                      <a:endParaRPr lang="ru-RU" sz="1800" dirty="0" smtClean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Задачами социальной и медико-педагогической коррекционной поддержки являются: </a:t>
                      </a:r>
                      <a:endParaRPr lang="ru-RU" sz="1400" b="1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ru-RU" sz="1800" b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1) создание единой государственной системы выявления и учета детей с ограниченными возможностями; </a:t>
                      </a:r>
                      <a:endParaRPr lang="ru-RU" sz="1400" b="0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b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2) развитие сети организаций, осуществляющих специальные образовательные и специальные социальные услуги; </a:t>
                      </a:r>
                      <a:endParaRPr lang="ru-RU" sz="1400" b="0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b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3) социальная адаптация детей с ограниченными возможностями; </a:t>
                      </a:r>
                      <a:endParaRPr lang="ru-RU" sz="1400" b="0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b="0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ru-RU" sz="1800" b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4) социальная поддержка семей, имеющих детей с ограниченными возможностями; </a:t>
                      </a:r>
                      <a:endParaRPr lang="ru-RU" sz="1400" b="0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b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5) кадровое, научное и организационно-методическое обеспечение организаций, осуществляющих социальную и медико-педагогическую коррекционную поддержку; </a:t>
                      </a:r>
                      <a:endParaRPr lang="ru-RU" sz="1400" b="0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b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6) интеграция деятельности организаций социальной защиты населения, здравоохранения, образования по вопросам социальной и медико-педагогической коррекционной поддержки детей с ограниченными возможностями. </a:t>
                      </a:r>
                      <a:endParaRPr lang="ru-RU" sz="1400" b="0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87045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Статья 4. Компетенция Правительства Республики Казахстан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4) определяет порядок разработки, утверждения государственных общеобязательных образовательных стандартов специального дошкольного воспитания и обучения и специального начального, основного среднего, общего среднего образования для детей с ограниченными возможностями;</a:t>
                      </a:r>
                      <a:endParaRPr lang="ru-RU" sz="18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791204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9654929"/>
              </p:ext>
            </p:extLst>
          </p:nvPr>
        </p:nvGraphicFramePr>
        <p:xfrm>
          <a:off x="531628" y="212651"/>
          <a:ext cx="10887739" cy="553694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64985"/>
                <a:gridCol w="7822754"/>
              </a:tblGrid>
              <a:tr h="2584337">
                <a:tc>
                  <a:txBody>
                    <a:bodyPr/>
                    <a:lstStyle/>
                    <a:p>
                      <a:pPr marL="0" marR="0" indent="0" algn="just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Закон «О социальной и медико-педагогической коррекционной поддержке детей с ограниченными  возможностями», от 11 июля 2002 года N 34 (11.01.2020)</a:t>
                      </a:r>
                      <a:endParaRPr lang="ru-RU" sz="1800" dirty="0" smtClean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Глава 4  ст.15. Права детей с ограниченными возможностями.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 Дети с ограниченными возможностями имеют право на: 5) получение бесплатного </a:t>
                      </a:r>
                      <a:r>
                        <a:rPr lang="ru-RU" sz="1800" b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предшкольного</a:t>
                      </a:r>
                      <a:r>
                        <a:rPr lang="ru-RU" sz="18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и общего среднего образования в специальных организациях образования или государственных общеобразовательных учебных заведениях в соответствии с заключением психолого-медико-педагогических консультаций;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6) бесплатное, на конкурсной основе, техническое и профессиональное, </a:t>
                      </a:r>
                      <a:r>
                        <a:rPr lang="ru-RU" sz="1800" b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послесреднее</a:t>
                      </a:r>
                      <a:r>
                        <a:rPr lang="ru-RU" sz="18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высшее образование в государственных учебных заведениях в пределах государственных образовательных программ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00300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Статья 6. Компетенция уполномоченного органа в области образования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1) устанавливает государственные образовательные стандарты специального дошкольного воспитания и обучения и начального, основного среднего, общего среднего образования; 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2) определяет единые принципы и нормативы специальных образовательных условий для всех организаций образования; 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3) определяет предельную наполняемость специальных классов (групп), где обучаются дети с ограниченными возможностями; </a:t>
                      </a:r>
                      <a:endParaRPr lang="ru-RU" sz="1800" b="1" dirty="0" smtClean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679268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816269"/>
              </p:ext>
            </p:extLst>
          </p:nvPr>
        </p:nvGraphicFramePr>
        <p:xfrm>
          <a:off x="0" y="0"/>
          <a:ext cx="12192000" cy="723683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57581"/>
                <a:gridCol w="9434419"/>
              </a:tblGrid>
              <a:tr h="5140500">
                <a:tc>
                  <a:txBody>
                    <a:bodyPr/>
                    <a:lstStyle/>
                    <a:p>
                      <a:pPr marL="0" marR="0" indent="0" algn="just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Закон «О социальной и медико-педагогической коррекционной поддержке детей с ограниченными  возможностями», от 11 июля 2002 года N 34 (11.01.2020)</a:t>
                      </a:r>
                      <a:endParaRPr lang="ru-RU" sz="1800" dirty="0" smtClean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Статья 6. Компетенция уполномоченного органа в области образования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4) устанавливает перечень типов и видов специальных организаций образования; определяет необходимое количество мест в организациях образования для лиц, нуждающихся в специальном образовании; 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5) устанавливает обязательные минимальные требования к материально-техническому и учебно-методическому оснащению и обеспечению организаций образования, осуществляющих обучение детей с ограниченными возможностями; 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6) определяет методики аттестации обучающихся; 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7) совместно с уполномоченными органами в области охраны здоровья граждан, социальной защиты разрабатывает и утверждает нормативные требования на технические средства обучения детей с ограниченными возможностями; 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8) осуществляет координацию деятельности по научно-методическому обеспечению организаций образования; 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9) осуществляет государственный контроль за исполнением законодательства Республики Казахстан и нормативных правовых актов в области специального образования; 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09633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Статья 8. Компетенция органов местного государственного управления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5) организуют обучение детей с ограниченными возможностями в специальных организациях образования и создают условия для их обучения в других организациях образования; 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7) планируют и организуют переподготовку, повышение квалификации и аттестацию кадров, работающих в специальных организациях образования и в сфере выявления, учета и коррекции психических и (или) физических недостатков; </a:t>
                      </a:r>
                      <a:endParaRPr lang="ru-RU" sz="18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574514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6896372"/>
              </p:ext>
            </p:extLst>
          </p:nvPr>
        </p:nvGraphicFramePr>
        <p:xfrm>
          <a:off x="0" y="0"/>
          <a:ext cx="12192000" cy="829157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57581"/>
                <a:gridCol w="9434419"/>
              </a:tblGrid>
              <a:tr h="5140500">
                <a:tc>
                  <a:txBody>
                    <a:bodyPr/>
                    <a:lstStyle/>
                    <a:p>
                      <a:pPr marL="0" marR="0" indent="0" algn="just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Закон «О социальной и медико-педагогической коррекционной поддержке детей с ограниченными  возможностями», от 11 июля 2002 года N 34 (11.01.2020)</a:t>
                      </a:r>
                      <a:endParaRPr lang="ru-RU" sz="1800" dirty="0" smtClean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Статья 9. Организации, оказывающие медицинские, специальные образовательные и специальные социальные услуги детям с ограниченными возможностями 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3. Специальные образовательные услуги для детей с ограниченными возможностями оказывают специальные организации: психолого-медико-педагогические консультации, кабинеты психолого-педагогической коррекции, реабилитационные центры, логопедические пункты, детские сады и другие специальные коррекционные организации в порядке, установленном законодательством Республики Казахстан об образовании. 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 К специальным образовательным услугам относятся: 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</a:t>
                      </a:r>
                      <a:r>
                        <a:rPr lang="ru-RU" sz="18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1) углубленное и комплексное обследование детей с целью выявления особенностей их интеллектуального развития и определения их возможностей для выбора вида и формы обучения и воспитания; 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2) психолого-педагогическая коррекция, обучение и воспитание детей раннего, дошкольного и школьного возраста с ограниченными возможностями; 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3) трудовое воспитание, профессиональная диагностика; 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4) техническое и профессиональное, </a:t>
                      </a:r>
                      <a:r>
                        <a:rPr lang="ru-RU" sz="1800" b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послесреднее</a:t>
                      </a:r>
                      <a:r>
                        <a:rPr lang="ru-RU" sz="18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высшее образование; 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5) иные услуги, оказываемые в соответствии с законодательством Республики Казахстан. 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09633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Статья 10. Психолого-медико-педагогические консультации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r>
                        <a:rPr lang="ru-RU" sz="20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2. Психолого-медико-педагогические консультации направляют детей с ограниченными возможностями в специальные коррекционные и другие организации для получения медицинских, специальных образовательных и специальных социальных услуг только с согласия родителей и иных законных представителей.</a:t>
                      </a:r>
                      <a:endParaRPr lang="ru-RU" sz="2000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400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8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564497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946435"/>
              </p:ext>
            </p:extLst>
          </p:nvPr>
        </p:nvGraphicFramePr>
        <p:xfrm>
          <a:off x="0" y="0"/>
          <a:ext cx="12192000" cy="446191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57581"/>
                <a:gridCol w="9434419"/>
              </a:tblGrid>
              <a:tr h="2763242">
                <a:tc>
                  <a:txBody>
                    <a:bodyPr/>
                    <a:lstStyle/>
                    <a:p>
                      <a:pPr marL="0" marR="0" indent="0" algn="just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Закон «О социальной и медико-педагогической коррекционной поддержке детей с ограниченными  возможностями», от 11 июля 2002 года N 34 (11.01.2020)</a:t>
                      </a:r>
                      <a:endParaRPr lang="ru-RU" sz="1800" dirty="0" smtClean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Статья 15. Права детей с ограниченными возможностями</a:t>
                      </a:r>
                    </a:p>
                    <a:p>
                      <a:pPr marL="342900" indent="-342900" algn="just">
                        <a:lnSpc>
                          <a:spcPct val="107000"/>
                        </a:lnSpc>
                        <a:spcAft>
                          <a:spcPts val="0"/>
                        </a:spcAft>
                        <a:buAutoNum type="arabicPeriod"/>
                      </a:pPr>
                      <a:r>
                        <a:rPr lang="ru-RU" sz="20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Дети с ограниченными возможностями имеют право на:  </a:t>
                      </a:r>
                    </a:p>
                    <a:p>
                      <a:pPr marL="0" indent="0" algn="just">
                        <a:lnSpc>
                          <a:spcPct val="107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ru-RU" sz="20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5) получение бесплатного </a:t>
                      </a:r>
                      <a:r>
                        <a:rPr lang="ru-RU" sz="2000" b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предшкольного</a:t>
                      </a:r>
                      <a:r>
                        <a:rPr lang="ru-RU" sz="20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и общего среднего образования в специальных организациях образования или государственных общеобразовательных учебных заведениях в соответствии с заключением психолого-медико-педагогических консультаций; 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6) бесплатное, на конкурсной основе, техническое и профессиональное, </a:t>
                      </a:r>
                      <a:r>
                        <a:rPr lang="ru-RU" sz="2000" b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послесреднее</a:t>
                      </a:r>
                      <a:r>
                        <a:rPr lang="ru-RU" sz="20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высшее образование в государственных учебных заведениях в пределах государственных образовательных программ; 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25294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8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981573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710715"/>
              </p:ext>
            </p:extLst>
          </p:nvPr>
        </p:nvGraphicFramePr>
        <p:xfrm>
          <a:off x="425302" y="182881"/>
          <a:ext cx="11405627" cy="728414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70002"/>
                <a:gridCol w="9435625"/>
              </a:tblGrid>
              <a:tr h="7047914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Закон «О социальной защите  инвалидов в Республике Казахстан»  от 13 апреля 2005 года № 39-III ЗРК </a:t>
                      </a:r>
                      <a:endParaRPr lang="ru-RU" sz="1800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ru-RU" b="0" i="0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01.01.2021)</a:t>
                      </a:r>
                      <a:endParaRPr lang="ru-RU" sz="18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2000" b="0" i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7) инвалид – лицо, имеющее нарушение здоровья со стойким расстройством функций организма, обусловленное заболеваниями, увечьями (ранениями, травмами, контузиями), их последствиями, дефектами, которое приводит к ограничению жизнедеятельности и необходимости его социальной защиты;</a:t>
                      </a:r>
                    </a:p>
                    <a:p>
                      <a:pPr algn="just"/>
                      <a:r>
                        <a:rPr lang="ru-RU" sz="2000" b="0" i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8) ребенок-инвалид – лицо в возрасте до восемнадцати лет, имеющее нарушение здоровья со стойким расстройством функций организма, обусловленное заболеваниями, увечьями (ранениями, травмами, контузиями), их последствиями, дефектами, которое приводит к ограничению жизнедеятельности и необходимости его социальной защиты;</a:t>
                      </a:r>
                    </a:p>
                    <a:p>
                      <a:pPr algn="just"/>
                      <a:r>
                        <a:rPr lang="ru-RU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ru-RU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ru-RU" sz="2000" b="0" i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</a:t>
                      </a:r>
                      <a:r>
                        <a:rPr lang="ru-RU" sz="2000" b="1" i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Статья 9. Компетенция уполномоченного органа в области образования</a:t>
                      </a:r>
                      <a:endParaRPr lang="ru-RU" sz="2000" b="0" i="0" dirty="0" smtClean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ru-RU" sz="2000" b="0" i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  Уполномоченный орган в области образования:</a:t>
                      </a:r>
                    </a:p>
                    <a:p>
                      <a:pPr algn="just"/>
                      <a:r>
                        <a:rPr lang="ru-RU" sz="2000" b="0" i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1) обеспечивает получение инвалидами образования в соответствии с законодательством Республики Казахстан;</a:t>
                      </a:r>
                    </a:p>
                    <a:p>
                      <a:pPr algn="just"/>
                      <a:r>
                        <a:rPr lang="ru-RU" sz="2000" b="0" i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2) разрабатывает порядок назначения и выплаты инвалидам, обучающимся по государственному заказу или гранту, стипендий в соответствии с законодательством Республики Казахстан;</a:t>
                      </a:r>
                    </a:p>
                    <a:p>
                      <a:pPr algn="just"/>
                      <a:r>
                        <a:rPr lang="ru-RU" sz="2000" b="0" i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3) разрабатывает и утверждает нормативные правовые акты Республики Казахстан, регламентирующие образовательную деятельность специальных организаций образования, осуществляющих обучение инвалидов;</a:t>
                      </a:r>
                    </a:p>
                    <a:p>
                      <a:pPr algn="just"/>
                      <a:r>
                        <a:rPr lang="ru-RU" sz="2000" b="0" i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4) осуществляет иные полномочия, предусмотренные настоящим Законом, иными законами Республики Казахстан, актами Президента Республики Казахстан и Правительства Республики Казахстан.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050543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4122330"/>
              </p:ext>
            </p:extLst>
          </p:nvPr>
        </p:nvGraphicFramePr>
        <p:xfrm>
          <a:off x="425302" y="182881"/>
          <a:ext cx="11405627" cy="77399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70002"/>
                <a:gridCol w="9435625"/>
              </a:tblGrid>
              <a:tr h="7047914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Закон «О социальной защите  инвалидов в Республике Казахстан»  от 13 апреля 2005 года № 39-III ЗРК </a:t>
                      </a:r>
                      <a:endParaRPr lang="ru-RU" sz="1800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ru-RU" b="0" i="0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01.01.2021)</a:t>
                      </a:r>
                      <a:endParaRPr lang="ru-RU" sz="18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Статья 29. Обеспечение инвалидам условий для получения образования и дошкольного воспитания  </a:t>
                      </a:r>
                      <a:endParaRPr lang="ru-RU" sz="1800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1.Инвалидам </a:t>
                      </a:r>
                      <a:r>
                        <a:rPr lang="ru-RU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гарантируется получение бесплатного начального, основного среднего, общего среднего образования.  </a:t>
                      </a:r>
                      <a:endParaRPr lang="ru-RU" sz="2000" b="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2. Для инвалидов первой и второй групп и детей-инвалидов при поступлении на учебу в организации образования, реализующие профессиональные учебные программы технического и профессионального, </a:t>
                      </a:r>
                      <a:r>
                        <a:rPr lang="ru-RU" sz="2000" b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послесреднего</a:t>
                      </a:r>
                      <a:r>
                        <a:rPr lang="ru-RU" sz="20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и высшего образования, предусматривается квота приема в количестве, определяемом Правительством Республики Казахстан.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 При участии в конкурсе на получение бесплатного государственного образования через бюджетное финансирование государственных образовательных грантов в случае одинаковых показателей преимущественное право имеют инвалиды первой и второй групп, инвалиды с детства, дети-инвалиды, которым согласно медицинскому заключению не противопоказано обучение в соответствующих организациях образования.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 Льготы по стипендиальному обеспечению инвалидам, обучающимся в организациях образования, реализующих профессиональные учебные программы технического и профессионального, </a:t>
                      </a:r>
                      <a:r>
                        <a:rPr lang="ru-RU" sz="2000" b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послесреднего</a:t>
                      </a:r>
                      <a:r>
                        <a:rPr lang="ru-RU" sz="20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и высшего образования по государственному заказу или гранту, предоставляются в соответствии с законодательством Республики Казахстан.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ru-RU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Для детей-инвалидов, состояние здоровья которых исключает возможность их пребывания в дошкольных организациях общего типа и организациях среднего образования, создаются детские сады и другие специальные коррекционные организации в порядке, установленном законодательством Республики Казахстан.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589598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3" y="170122"/>
            <a:ext cx="10890889" cy="425302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Государственные  программы и Планы  в области развития  образования</a:t>
            </a: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4401101"/>
              </p:ext>
            </p:extLst>
          </p:nvPr>
        </p:nvGraphicFramePr>
        <p:xfrm>
          <a:off x="233916" y="587618"/>
          <a:ext cx="11653283" cy="59202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266959"/>
                <a:gridCol w="7386324"/>
              </a:tblGrid>
              <a:tr h="31518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Наименование документа</a:t>
                      </a:r>
                      <a:endParaRPr lang="ru-RU" sz="1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96" marR="5299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Извлечения из документа, касающиеся инклюзивного образования</a:t>
                      </a:r>
                      <a:endParaRPr lang="ru-RU" sz="1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96" marR="52996" marT="0" marB="0"/>
                </a:tc>
              </a:tr>
              <a:tr h="5605088">
                <a:tc>
                  <a:txBody>
                    <a:bodyPr/>
                    <a:lstStyle/>
                    <a:p>
                      <a:pPr algn="just"/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Государственная программа развития образования РК  на </a:t>
                      </a:r>
                      <a:r>
                        <a:rPr lang="ru-RU" sz="16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2020-2025 годы</a:t>
                      </a: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ru-RU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Постановление Правительства Республики Казахстан от 27 декабря 2019 года № 988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96" marR="52996" marT="0" marB="0"/>
                </a:tc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ru-RU" sz="20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    Только 20% детских садов, 60 % школ, 30 % колледжей создали условия для инклюзивного образования. Качественным инклюзивным образованием охвачены всего 28,2 % детей дошкольного возраста и 46,5 % школьников с особыми образовательными потребностями. Дефицит специалистов для психолого-педагогического сопровождения детей в инклюзивной среде составляет 64 %.</a:t>
                      </a:r>
                      <a:endParaRPr lang="ru-RU" sz="2000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indent="0" algn="just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ru-RU" sz="2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</a:t>
                      </a:r>
                      <a:r>
                        <a:rPr lang="ru-RU" sz="2000" b="1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Созданы </a:t>
                      </a:r>
                      <a:r>
                        <a:rPr lang="ru-RU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кабинеты коррекции и инклюзивного образования </a:t>
                      </a:r>
                      <a:r>
                        <a:rPr lang="ru-RU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для оказания коррекционно-педагогической поддержки детям с раннего возраста</a:t>
                      </a:r>
                      <a:r>
                        <a:rPr lang="ru-RU" sz="2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marL="0" indent="0" algn="just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ru-RU" sz="20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    </a:t>
                      </a:r>
                      <a:r>
                        <a:rPr lang="ru-RU" sz="2000" b="1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Для выравнивания возможностей и сокращения разрыва </a:t>
                      </a:r>
                      <a:r>
                        <a:rPr lang="ru-RU" sz="20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в образовательных достижениях обучающихся усилия будут сконцентрированы на поддержке школ с низкой результативностью, </a:t>
                      </a:r>
                      <a:r>
                        <a:rPr lang="ru-RU" sz="2000" b="1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развитии инклюзивного образования</a:t>
                      </a:r>
                      <a:r>
                        <a:rPr lang="ru-RU" sz="20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, более широком вовлечении детей из социально уязвимых семей в техническое и профессиональное, а также высшее образование</a:t>
                      </a:r>
                      <a:r>
                        <a:rPr lang="ru-RU" sz="2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L="52996" marR="52996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81673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3" y="609599"/>
            <a:ext cx="10735733" cy="1998133"/>
          </a:xfrm>
        </p:spPr>
        <p:txBody>
          <a:bodyPr>
            <a:normAutofit/>
          </a:bodyPr>
          <a:lstStyle/>
          <a:p>
            <a:pPr algn="just"/>
            <a:r>
              <a:rPr lang="ru-RU" dirty="0"/>
              <a:t> </a:t>
            </a:r>
            <a:r>
              <a:rPr lang="ru-RU" dirty="0" smtClean="0"/>
              <a:t>       </a:t>
            </a:r>
            <a:r>
              <a:rPr lang="ru-RU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 </a:t>
            </a: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основным принципами государственной политики в области образования относятся равенство прав всех на получение качественного образования и доступность образования всех уровней для населения с учетом интеллектуального развития, психофизиологических и индивидуальных особенностей каждого гражданина </a:t>
            </a:r>
            <a:r>
              <a:rPr lang="ru-RU" sz="22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(пункты 1, 2 статьи 3 Закона РК «Об образовании» ).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2929467"/>
            <a:ext cx="10854266" cy="311189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Инклюзивное образование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является одним из процессов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трансформации системы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образования, ориентированным на формирование условий доступности качественного образования для всех. Оно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предполагает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включение детей с особыми образовательными потребностями независимо от их физических, психических, интеллектуальных, культурно-этнических, языковых и иных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особенностей в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общеобразовательную среду, устранение всех барьеров для получения ими качественного образования, их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социальную адаптацию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интеграцию в социум.</a:t>
            </a:r>
          </a:p>
        </p:txBody>
      </p:sp>
    </p:spTree>
    <p:extLst>
      <p:ext uri="{BB962C8B-B14F-4D97-AF65-F5344CB8AC3E}">
        <p14:creationId xmlns:p14="http://schemas.microsoft.com/office/powerpoint/2010/main" val="195077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5" y="586597"/>
            <a:ext cx="11071842" cy="1949569"/>
          </a:xfrm>
        </p:spPr>
        <p:txBody>
          <a:bodyPr>
            <a:normAutofit fontScale="90000"/>
          </a:bodyPr>
          <a:lstStyle/>
          <a:p>
            <a:pPr algn="just"/>
            <a:r>
              <a:rPr lang="ru-RU" sz="3200" dirty="0" smtClean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2" tooltip="Глоссарий: Инклюзивное образование"/>
              </a:rPr>
              <a:t>Инклюзивное </a:t>
            </a:r>
            <a:r>
              <a:rPr lang="ru-RU" sz="3200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2" tooltip="Глоссарий: Инклюзивное образование"/>
              </a:rPr>
              <a:t>образование</a:t>
            </a:r>
            <a:r>
              <a:rPr lang="ru-RU" sz="3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32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современная инновационная система, предполагает </a:t>
            </a:r>
            <a:r>
              <a:rPr lang="ru-RU" sz="3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применение современных методологических представлений при ее моделировании, а именно, синергетической концепции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77335" y="2760453"/>
            <a:ext cx="11071842" cy="3536830"/>
          </a:xfrm>
        </p:spPr>
        <p:txBody>
          <a:bodyPr>
            <a:normAutofit/>
          </a:bodyPr>
          <a:lstStyle/>
          <a:p>
            <a:pPr algn="just"/>
            <a:r>
              <a:rPr lang="ru-RU" sz="2800" b="1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Построение педагогического процесса </a:t>
            </a:r>
            <a:r>
              <a:rPr lang="ru-RU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как диалога между участниками образовательного пространства предполагает </a:t>
            </a:r>
            <a:r>
              <a:rPr lang="ru-RU" sz="2800" b="1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высокий уровень профессиональной компетентности педагога,</a:t>
            </a:r>
            <a:r>
              <a:rPr lang="ru-RU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поэтому особую ценность для исследования и моделирования инклюзивных процессов приобретает </a:t>
            </a:r>
            <a:r>
              <a:rPr lang="ru-RU" sz="2800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компетентностный</a:t>
            </a:r>
            <a:r>
              <a:rPr lang="ru-RU" sz="2800" b="1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подход в образовании</a:t>
            </a:r>
            <a:r>
              <a:rPr lang="ru-RU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5687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7586" y="414068"/>
            <a:ext cx="11110822" cy="776377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Понятие и сущность инклюзивной образовательной среды</a:t>
            </a:r>
            <a:endParaRPr lang="ru-RU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77334" y="1535502"/>
            <a:ext cx="10951073" cy="5106838"/>
          </a:xfrm>
        </p:spPr>
        <p:txBody>
          <a:bodyPr>
            <a:normAutofit fontScale="85000" lnSpcReduction="20000"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Образовательная среда </a:t>
            </a: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 это система влияний и условий формирования личности; совокупность возможностей для ее развития, содержащихся в социальном и пространственно-предметном окружении (</a:t>
            </a:r>
            <a:r>
              <a:rPr lang="ru-RU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Ясвин</a:t>
            </a: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В.А.). Категория «образовательная среда» связывает понимание образования как сферы социальной жизни, а среды как фактора образования (Баева И.А.). </a:t>
            </a:r>
            <a:endParaRPr lang="ru-RU" sz="2400" b="1" i="1" dirty="0" smtClean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ru-RU" sz="2400" b="1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Структура </a:t>
            </a:r>
            <a:r>
              <a:rPr lang="ru-RU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инклюзивной </a:t>
            </a:r>
            <a:r>
              <a:rPr lang="ru-RU" sz="2400" b="1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образовательной среды: 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пространственно-предметный </a:t>
            </a:r>
            <a:r>
              <a:rPr lang="ru-RU" sz="24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компонент </a:t>
            </a: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(материальные возможности учреждения - доступная (</a:t>
            </a:r>
            <a:r>
              <a:rPr lang="ru-RU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безбарьерная</a:t>
            </a: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архитектурно-пространственная организация; обеспеченность современными средствами и системами, соответствующими образовательным потребностям детей);</a:t>
            </a:r>
            <a:endParaRPr lang="ru-RU" sz="2400" dirty="0">
              <a:solidFill>
                <a:srgbClr val="54525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24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содержательно-методический компонент </a:t>
            </a: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(адаптированный индивидуальный маршрут развития ребенка, вариативность и гибкость образовательно-воспитательных методик, форм и средств);</a:t>
            </a:r>
            <a:endParaRPr lang="ru-RU" sz="2400" dirty="0">
              <a:solidFill>
                <a:srgbClr val="54525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24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коммуникативно-организационный компонент </a:t>
            </a: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(личностная и профессиональная готовность педагогов к работе в смешанной (интегрированной) группе, благоприятный психологический климат в коллективе, управление командной деятельностью специалистов).</a:t>
            </a:r>
            <a:endParaRPr lang="ru-RU" sz="2400" dirty="0">
              <a:solidFill>
                <a:srgbClr val="54525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ru-RU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17863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5" y="448575"/>
            <a:ext cx="11106348" cy="586595"/>
          </a:xfrm>
        </p:spPr>
        <p:txBody>
          <a:bodyPr>
            <a:normAutofit/>
          </a:bodyPr>
          <a:lstStyle/>
          <a:p>
            <a:r>
              <a:rPr lang="ru-RU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Преемственностью </a:t>
            </a:r>
            <a:r>
              <a:rPr lang="ru-RU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систем дошкольного и школьного </a:t>
            </a:r>
            <a:r>
              <a:rPr lang="ru-RU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образования</a:t>
            </a:r>
            <a:endParaRPr lang="ru-RU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77335" y="1359243"/>
            <a:ext cx="11106348" cy="4028605"/>
          </a:xfrm>
        </p:spPr>
        <p:txBody>
          <a:bodyPr>
            <a:normAutofit/>
          </a:bodyPr>
          <a:lstStyle/>
          <a:p>
            <a:pPr algn="just"/>
            <a:r>
              <a:rPr lang="ru-RU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Преемственность дошкольного и школьного образования на уровне </a:t>
            </a:r>
            <a:r>
              <a:rPr lang="ru-RU" sz="2800" b="1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дидактических технологий, образовательных программ, воспитательного пространства </a:t>
            </a:r>
            <a:r>
              <a:rPr lang="ru-RU" sz="2800" b="1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учреждений</a:t>
            </a:r>
            <a:r>
              <a:rPr lang="ru-RU" sz="28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ru-RU" sz="28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ru-RU" sz="28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Сотрудничество </a:t>
            </a:r>
            <a:r>
              <a:rPr lang="ru-RU" sz="28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осуществляется в следующих формах: </a:t>
            </a:r>
            <a:r>
              <a:rPr lang="ru-RU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совместное проведение педагогических советов и совещаний, родительских собраний, воспитательных мероприятий, занятий в школе будущего первоклассника.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8336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431322"/>
            <a:ext cx="10744039" cy="552090"/>
          </a:xfrm>
        </p:spPr>
        <p:txBody>
          <a:bodyPr>
            <a:noAutofit/>
          </a:bodyPr>
          <a:lstStyle/>
          <a:p>
            <a:pPr algn="ctr"/>
            <a:r>
              <a:rPr lang="ru-RU" sz="32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Инновационные технологии:</a:t>
            </a:r>
            <a:endParaRPr lang="ru-RU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77334" y="1219201"/>
            <a:ext cx="10744039" cy="5492150"/>
          </a:xfrm>
        </p:spPr>
        <p:txBody>
          <a:bodyPr>
            <a:normAutofit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ru-RU" sz="3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технология адаптации ребенка к новой образовательной ступени;</a:t>
            </a:r>
            <a:endParaRPr lang="ru-RU" sz="3200" dirty="0">
              <a:solidFill>
                <a:srgbClr val="54525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ru-RU" sz="3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технология сопровождения педагога;</a:t>
            </a:r>
            <a:endParaRPr lang="ru-RU" sz="3200" dirty="0">
              <a:solidFill>
                <a:srgbClr val="54525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ru-RU" sz="3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технология помощи ребенку в процессе обучения;</a:t>
            </a:r>
            <a:endParaRPr lang="ru-RU" sz="3200" dirty="0">
              <a:solidFill>
                <a:srgbClr val="54525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ru-RU" sz="3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технология взаимодействия с семьей;</a:t>
            </a:r>
            <a:endParaRPr lang="ru-RU" sz="3200" dirty="0">
              <a:solidFill>
                <a:srgbClr val="54525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ru-RU" sz="3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технология воспитания личности.</a:t>
            </a:r>
            <a:endParaRPr lang="ru-RU" sz="3200" dirty="0">
              <a:solidFill>
                <a:srgbClr val="54525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35764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5" y="362309"/>
            <a:ext cx="10606016" cy="862642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Виды (направления) комплексного сопровождения: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77334" y="1466335"/>
            <a:ext cx="10933821" cy="4554903"/>
          </a:xfrm>
        </p:spPr>
        <p:txBody>
          <a:bodyPr>
            <a:normAutofit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ru-RU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2" tooltip="Глоссарий: Профилактика"/>
              </a:rPr>
              <a:t>профилактика</a:t>
            </a:r>
            <a:r>
              <a:rPr lang="ru-RU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400" b="1" i="1" dirty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ru-RU" sz="24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диагностика</a:t>
            </a: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(индивидуальная и групповая (скрининг));</a:t>
            </a:r>
            <a:endParaRPr lang="ru-RU" sz="2400" dirty="0">
              <a:solidFill>
                <a:srgbClr val="54525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ru-RU" sz="24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консультирование</a:t>
            </a: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(индивидуальное и групповое);</a:t>
            </a:r>
            <a:endParaRPr lang="ru-RU" sz="2400" dirty="0">
              <a:solidFill>
                <a:srgbClr val="54525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ru-RU" sz="24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развивающая работа </a:t>
            </a: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(индивидуальная и групповая);</a:t>
            </a:r>
            <a:endParaRPr lang="ru-RU" sz="2400" dirty="0">
              <a:solidFill>
                <a:srgbClr val="54525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ru-RU" sz="24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коррекционная</a:t>
            </a: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работа (индивидуальная и групповая);</a:t>
            </a:r>
            <a:endParaRPr lang="ru-RU" sz="2400" dirty="0">
              <a:solidFill>
                <a:srgbClr val="54525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ru-RU" sz="24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психологическое просвещение и образование </a:t>
            </a: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(повышение психолого-педагогической компетентности учащихся, администрации, педагогов, родителей).</a:t>
            </a:r>
            <a:endParaRPr lang="ru-RU" sz="2400" dirty="0">
              <a:solidFill>
                <a:srgbClr val="54525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2243384"/>
      </p:ext>
    </p:extLst>
  </p:cSld>
  <p:clrMapOvr>
    <a:masterClrMapping/>
  </p:clrMapOvr>
</p:sld>
</file>

<file path=ppt/theme/theme1.xml><?xml version="1.0" encoding="utf-8"?>
<a:theme xmlns:a="http://schemas.openxmlformats.org/drawingml/2006/main" name="Грань">
  <a:themeElements>
    <a:clrScheme name="Грань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Грань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рань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1798</TotalTime>
  <Words>4700</Words>
  <Application>Microsoft Office PowerPoint</Application>
  <PresentationFormat>Широкоэкранный</PresentationFormat>
  <Paragraphs>284</Paragraphs>
  <Slides>48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48</vt:i4>
      </vt:variant>
    </vt:vector>
  </HeadingPairs>
  <TitlesOfParts>
    <vt:vector size="57" baseType="lpstr">
      <vt:lpstr>Arial</vt:lpstr>
      <vt:lpstr>Calibri</vt:lpstr>
      <vt:lpstr>NotoSans</vt:lpstr>
      <vt:lpstr>Symbol</vt:lpstr>
      <vt:lpstr>Times New Roman</vt:lpstr>
      <vt:lpstr>Trebuchet MS</vt:lpstr>
      <vt:lpstr>Wingdings</vt:lpstr>
      <vt:lpstr>Wingdings 3</vt:lpstr>
      <vt:lpstr>Грань</vt:lpstr>
      <vt:lpstr> </vt:lpstr>
      <vt:lpstr>Презентация PowerPoint</vt:lpstr>
      <vt:lpstr>Презентация PowerPoint</vt:lpstr>
      <vt:lpstr>Методологические основания педагогики инклюзии</vt:lpstr>
      <vt:lpstr>Инклюзивное образование - современная инновационная система, предполагает применение современных методологических представлений при ее моделировании, а именно, синергетической концепции</vt:lpstr>
      <vt:lpstr>Понятие и сущность инклюзивной образовательной среды</vt:lpstr>
      <vt:lpstr>Преемственностью систем дошкольного и школьного образования</vt:lpstr>
      <vt:lpstr>Инновационные технологии:</vt:lpstr>
      <vt:lpstr>Виды (направления) комплексного сопровождения:</vt:lpstr>
      <vt:lpstr>Поиск теоретических оснований инклюзивной модели образования требует сопряжения положений многих наук:</vt:lpstr>
      <vt:lpstr>Восемь принципов инклюзивного образования: </vt:lpstr>
      <vt:lpstr>Основные принципы построения инклюзивного образовательного пространства :</vt:lpstr>
      <vt:lpstr>Педагогические технологии инклюзивного образования</vt:lpstr>
      <vt:lpstr>Презентация PowerPoint</vt:lpstr>
      <vt:lpstr>Презентация PowerPoint</vt:lpstr>
      <vt:lpstr>Организационная модель комплексного психолого-педагогического сопровождения детей с ОВЗ в общеобразовательной школе</vt:lpstr>
      <vt:lpstr>Презентация PowerPoint</vt:lpstr>
      <vt:lpstr>Презентация PowerPoint</vt:lpstr>
      <vt:lpstr>Обобщенно технология психолого-педагогического сопровождения может быть представлена следующими содержательными направлениями работы:</vt:lpstr>
      <vt:lpstr>Обобщение вышеизложенного позволяет выделить основные направления психолого-педагогического сопровождения в условиях интегрированного обучения:</vt:lpstr>
      <vt:lpstr>Общие принципы и правила при коррекционной работе с детьми с ОВЗ</vt:lpstr>
      <vt:lpstr>  </vt:lpstr>
      <vt:lpstr>Законодательная база Республики Казахстан: </vt:lpstr>
      <vt:lpstr>Подзаконные акты: </vt:lpstr>
      <vt:lpstr>Презентация PowerPoint</vt:lpstr>
      <vt:lpstr>Презентация PowerPoint</vt:lpstr>
      <vt:lpstr>Презентация PowerPoint</vt:lpstr>
      <vt:lpstr>Материалы, утверждённые Национальной академией образования  им. И. Алтынсарина: </vt:lpstr>
      <vt:lpstr>Материалы, утверждённые Национальной академией образования  им. И. Алтынсарина:</vt:lpstr>
      <vt:lpstr>Законодательство Республики Казахстан в области образования  детей с особыми образовательными потребностями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Закон «О социальной и медико-педагогической коррекционной поддержке детей с ограниченными  возможностями», от 11 июля 2002 года N 34 (11.01.2020)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Государственные  программы и Планы  в области развития  образования</vt:lpstr>
      <vt:lpstr>        К основным принципами государственной политики в области образования относятся равенство прав всех на получение качественного образования и доступность образования всех уровней для населения с учетом интеллектуального развития, психофизиологических и индивидуальных особенностей каждого гражданина (пункты 1, 2 статьи 3 Закона РК «Об образовании» ).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Нормативные правовые акты, регламентирующие деятельность  системы ТиПО</dc:title>
  <dc:creator>Фариза</dc:creator>
  <cp:lastModifiedBy>RePack by Diakov</cp:lastModifiedBy>
  <cp:revision>84</cp:revision>
  <dcterms:created xsi:type="dcterms:W3CDTF">2020-10-18T02:20:56Z</dcterms:created>
  <dcterms:modified xsi:type="dcterms:W3CDTF">2021-04-14T12:07:20Z</dcterms:modified>
</cp:coreProperties>
</file>