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C94FB4-4CAD-4CD7-8651-A55748F7D25A}">
  <a:tblStyle styleId="{4EC94FB4-4CAD-4CD7-8651-A55748F7D2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ough.org/stats_cyberbully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632100"/>
            <a:ext cx="77724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Offensive Content Identification in Arabizi Tweets</a:t>
            </a:r>
            <a:endParaRPr sz="36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914650"/>
            <a:ext cx="64008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2240"/>
              <a:t>Milestone 2 – Literature Presentation and Evaluation of Top Related Papers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2240"/>
              <a:t>EECE 693 – Spring 2020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2240"/>
              <a:t>Group #8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lang="en-US" sz="2240"/>
              <a:t>Majd Al Aawar, Yazan Hajj Diab, Ramzi Haddad, Ali Ismail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/>
              <a:t>Problem Description</a:t>
            </a:r>
            <a:endParaRPr b="1" sz="24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25" y="663000"/>
            <a:ext cx="82296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One of social media’s main problems:</a:t>
            </a:r>
            <a:endParaRPr b="1" sz="18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Hate speech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According to UNICEF, 33% of children in 30 countries have been the target of offensive posts on social media platforms [1].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Problem motivation:</a:t>
            </a:r>
            <a:endParaRPr b="1" sz="18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Language diversity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Facebook is facing difficulties moderating offensive posts because its content filters cannot cover the large number of languages being used on the platform [2].</a:t>
            </a:r>
            <a:endParaRPr sz="1800"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Solution: </a:t>
            </a:r>
            <a:endParaRPr b="1" sz="18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Detecting offensive posts in Arabizi , a low-resource language, to moderate content.</a:t>
            </a:r>
            <a:endParaRPr sz="1800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40611" l="701" r="57031" t="44365"/>
          <a:stretch/>
        </p:blipFill>
        <p:spPr>
          <a:xfrm>
            <a:off x="2413202" y="4293550"/>
            <a:ext cx="4317586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2400"/>
              <a:t>Challenges Involved in Addressing Problem</a:t>
            </a:r>
            <a:endParaRPr b="1" sz="24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393350"/>
            <a:ext cx="82296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Challenge 1:</a:t>
            </a:r>
            <a:r>
              <a:rPr lang="en-US" sz="1800"/>
              <a:t> Transliteration of LHSAB dataset from Arabic to Arabizi (since there is no Arabizi dataset suited for this task)</a:t>
            </a:r>
            <a:endParaRPr sz="1800"/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Challenge 2:</a:t>
            </a:r>
            <a:r>
              <a:rPr lang="en-US" sz="1800"/>
              <a:t> No pre-trained word embeddings for Arabizi such as Word2Vec or AraVec</a:t>
            </a:r>
            <a:endParaRPr sz="1800"/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Challenge 3:</a:t>
            </a:r>
            <a:r>
              <a:rPr lang="en-US" sz="1800"/>
              <a:t> Class imbalance within the Arabic dataset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2400"/>
              <a:t>Comparative Analysis – What challenges have been addressed by previous work and how?</a:t>
            </a:r>
            <a:endParaRPr b="1" sz="2400"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396620" y="18268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{4EC94FB4-4CAD-4CD7-8651-A55748F7D25A}</a:tableStyleId>
              </a:tblPr>
              <a:tblGrid>
                <a:gridCol w="905000"/>
                <a:gridCol w="1557275"/>
                <a:gridCol w="1612475"/>
                <a:gridCol w="1869150"/>
                <a:gridCol w="2406850"/>
              </a:tblGrid>
              <a:tr h="32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Paper #</a:t>
                      </a:r>
                      <a:endParaRPr sz="11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Problem</a:t>
                      </a:r>
                      <a:endParaRPr sz="11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Target Classes</a:t>
                      </a:r>
                      <a:endParaRPr sz="11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Languages</a:t>
                      </a:r>
                      <a:endParaRPr sz="11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Models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</a:tr>
              <a:tr h="57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</a:t>
                      </a:r>
                      <a:endParaRPr sz="11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Offensive content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detection</a:t>
                      </a:r>
                      <a:endParaRPr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OFF/NOT, TIN/UNT,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IND/GRP/OTH</a:t>
                      </a:r>
                      <a:endParaRPr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English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SVM,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BiLSTM, CNN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34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/>
                        <a:t>4</a:t>
                      </a:r>
                      <a:endParaRPr sz="11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Offensive content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detection</a:t>
                      </a:r>
                      <a:endParaRPr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Normal, abuse, hate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Levantine Arabic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SVM, NB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</a:tr>
              <a:tr h="34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Sentiment Analysis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Positive/negative/neutral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Arabizi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transliterated to Arabic</a:t>
                      </a:r>
                      <a:endParaRPr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SVM, NB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</a:tr>
              <a:tr h="34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This Work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Offensive content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detection</a:t>
                      </a:r>
                      <a:endParaRPr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Normal, abuse, hate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Arabizi</a:t>
                      </a:r>
                      <a:endParaRPr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BERT, RNN-CNN</a:t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2400"/>
              <a:t>Seminal Paper -</a:t>
            </a:r>
            <a:r>
              <a:rPr b="1" lang="en-US" sz="2400"/>
              <a:t>"Predicting the Type and Target of Offensive Posts in Social Media"[3]</a:t>
            </a:r>
            <a:endParaRPr b="1" sz="24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857400"/>
            <a:ext cx="82296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972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</a:t>
            </a:r>
            <a:r>
              <a:rPr lang="en-US" sz="1800"/>
              <a:t>ddressing offensive content in English. Has set the gold standard for how offensive content should be annotated and is being followed in several languages.</a:t>
            </a:r>
            <a:endParaRPr sz="1800"/>
          </a:p>
          <a:p>
            <a:pPr indent="-2997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Problem: </a:t>
            </a:r>
            <a:r>
              <a:rPr lang="en-US" sz="1800"/>
              <a:t>Collecting a dataset with a suitable hierarchical annotation scheme to account for different characterizations of offense (hate, racism, sexism..). Offensive text identification </a:t>
            </a:r>
            <a:r>
              <a:rPr lang="en-US" sz="1800"/>
              <a:t>in </a:t>
            </a:r>
            <a:r>
              <a:rPr lang="en-US" sz="1800"/>
              <a:t>English</a:t>
            </a:r>
            <a:r>
              <a:rPr lang="en-US" sz="1800"/>
              <a:t>.</a:t>
            </a:r>
            <a:endParaRPr sz="1800"/>
          </a:p>
          <a:p>
            <a:pPr indent="-2997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Approach</a:t>
            </a:r>
            <a:r>
              <a:rPr lang="en-US" sz="1800"/>
              <a:t>: Li</a:t>
            </a:r>
            <a:r>
              <a:rPr lang="en-US" sz="1800"/>
              <a:t>near SVM trained on word unigrams, BiLSTM, and CNN (an input embedding layer (both using pre-trained FastText as well as updatable embeddings).</a:t>
            </a:r>
            <a:endParaRPr sz="1800"/>
          </a:p>
          <a:p>
            <a:pPr indent="-2997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Dataset</a:t>
            </a:r>
            <a:r>
              <a:rPr lang="en-US" sz="1800"/>
              <a:t>: </a:t>
            </a:r>
            <a:r>
              <a:rPr lang="en-US" sz="1800"/>
              <a:t>Offensive Language Identification Dataset (OLID) c</a:t>
            </a:r>
            <a:r>
              <a:rPr lang="en-US" sz="1800"/>
              <a:t>ollected from Twitter in English.</a:t>
            </a:r>
            <a:endParaRPr sz="1800"/>
          </a:p>
          <a:p>
            <a:pPr indent="-2997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Results: </a:t>
            </a:r>
            <a:r>
              <a:rPr lang="en-US" sz="1800"/>
              <a:t>Results were compared using macro-averaged F1-score to account for the data imbalance. It was found that for hierarchy levels A, B, and C, the CNN had the highest macro-F1 score of 0.80, 0.69, and 0.47 respectively.</a:t>
            </a:r>
            <a:endParaRPr sz="1800"/>
          </a:p>
          <a:p>
            <a:pPr indent="-2997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Strengths: </a:t>
            </a:r>
            <a:r>
              <a:rPr lang="en-US" sz="1800"/>
              <a:t>Large dataset, trained on word unigrams/BiLSTM/FastText</a:t>
            </a:r>
            <a:endParaRPr sz="1800"/>
          </a:p>
          <a:p>
            <a:pPr indent="-2997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Weaknesses</a:t>
            </a:r>
            <a:r>
              <a:rPr lang="en-US" sz="1800"/>
              <a:t>: Imbalanced dataset.</a:t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Usefulness for this project: </a:t>
            </a:r>
            <a:r>
              <a:rPr lang="en-US" sz="1800"/>
              <a:t>Serves as a standard for annotation of offensive language as it was carried to different languages and used in competitions.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0" y="-1"/>
            <a:ext cx="9144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2400"/>
              <a:t>State-of-the-art Paper - </a:t>
            </a:r>
            <a:r>
              <a:rPr b="1" lang="en-US" sz="2400"/>
              <a:t>L-HSAB: A Levantine Twitter Dataset for Hate Speech and Abusive Language</a:t>
            </a:r>
            <a:r>
              <a:rPr b="1" lang="en-US" sz="2400"/>
              <a:t>[4]</a:t>
            </a:r>
            <a:endParaRPr b="1" sz="24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024500"/>
            <a:ext cx="8229600" cy="4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8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Identification of hate speech specifically in the levantine Arabic dialect (Lebanese and Syrian).</a:t>
            </a:r>
            <a:endParaRPr sz="1800"/>
          </a:p>
          <a:p>
            <a:pPr indent="-2844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Problem:</a:t>
            </a:r>
            <a:r>
              <a:rPr lang="en-US" sz="1800"/>
              <a:t> Hate speech and offensive content in Lebanese and Syrian dialects of Arabic.</a:t>
            </a:r>
            <a:endParaRPr sz="1800"/>
          </a:p>
          <a:p>
            <a:pPr indent="-2844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Approach:</a:t>
            </a:r>
            <a:r>
              <a:rPr lang="en-US" sz="1800"/>
              <a:t> </a:t>
            </a:r>
            <a:r>
              <a:rPr lang="en-US" sz="1800"/>
              <a:t>SVM and NB classifiers to label tweets as Normal, Abusive (not directed to specific peoples) , or Hate </a:t>
            </a:r>
            <a:r>
              <a:rPr lang="en-US" sz="1800"/>
              <a:t>(directed to specific peoples) </a:t>
            </a:r>
            <a:endParaRPr sz="1800"/>
          </a:p>
          <a:p>
            <a:pPr indent="-2844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Dataset:</a:t>
            </a:r>
            <a:r>
              <a:rPr lang="en-US" sz="1800"/>
              <a:t> </a:t>
            </a:r>
            <a:r>
              <a:rPr b="1" lang="en-US" sz="1800"/>
              <a:t>L</a:t>
            </a:r>
            <a:r>
              <a:rPr lang="en-US" sz="1800"/>
              <a:t>evantine </a:t>
            </a:r>
            <a:r>
              <a:rPr b="1" lang="en-US" sz="1800"/>
              <a:t>H</a:t>
            </a:r>
            <a:r>
              <a:rPr lang="en-US" sz="1800"/>
              <a:t>ate </a:t>
            </a:r>
            <a:r>
              <a:rPr b="1" lang="en-US" sz="1800"/>
              <a:t>S</a:t>
            </a:r>
            <a:r>
              <a:rPr lang="en-US" sz="1800"/>
              <a:t>peech and </a:t>
            </a:r>
            <a:r>
              <a:rPr b="1" lang="en-US" sz="1800"/>
              <a:t>AB</a:t>
            </a:r>
            <a:r>
              <a:rPr lang="en-US" sz="1800"/>
              <a:t>usive dataset (L-HSAB)</a:t>
            </a:r>
            <a:r>
              <a:rPr lang="en-US" sz="1800"/>
              <a:t> with 5846 Arabic tweets </a:t>
            </a:r>
            <a:r>
              <a:rPr lang="en-US" sz="1800"/>
              <a:t>from the Twitter timelines of politicians, activists and news sources.</a:t>
            </a:r>
            <a:endParaRPr sz="1800"/>
          </a:p>
          <a:p>
            <a:pPr indent="-2844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Results:</a:t>
            </a:r>
            <a:r>
              <a:rPr lang="en-US" sz="1800"/>
              <a:t> NB outperformed SVM</a:t>
            </a:r>
            <a:endParaRPr sz="1800"/>
          </a:p>
          <a:p>
            <a:pPr indent="-2844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Strengths:</a:t>
            </a:r>
            <a:r>
              <a:rPr lang="en-US" sz="1800"/>
              <a:t> Developed models to detect offensive content</a:t>
            </a:r>
            <a:endParaRPr sz="1800"/>
          </a:p>
          <a:p>
            <a:pPr indent="-2844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Weaknesses: </a:t>
            </a:r>
            <a:r>
              <a:rPr lang="en-US" sz="1800"/>
              <a:t>Did not address class imbalance. Some labelling disagreement was reported among annotators.</a:t>
            </a:r>
            <a:endParaRPr sz="1800"/>
          </a:p>
          <a:p>
            <a:pPr indent="-2844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Usefulness for this project:</a:t>
            </a:r>
            <a:r>
              <a:rPr lang="en-US" sz="1800"/>
              <a:t> Provides a dataset that can be useful in this project whose annotation is similar to the OLID.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0" y="12395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2400"/>
              <a:t>Conclusion: Contributions and Challenges to be addressed in Project</a:t>
            </a:r>
            <a:endParaRPr b="1" sz="24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200150"/>
            <a:ext cx="8229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Contributions: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Generate word embeddings for Arabizi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model able to identify offensive content in Arabizi tweets.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Compare results to classification done in Arabic to inform on whether it is a better practice to work with Arabizi writing or transliterate to standard Arabic.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Challenges to be addressed: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Imbalance in dataset.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Transliteration of LHSAB dataset from Arabic to Arabizi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Absence of Arabizi word embeddings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Evaluation of  various architectures and models for each contribution in order to achieve best results.</a:t>
            </a:r>
            <a:endParaRPr sz="1800"/>
          </a:p>
          <a:p>
            <a:pPr indent="-1397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2400"/>
              <a:t>References</a:t>
            </a:r>
            <a:endParaRPr b="1" sz="24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649225"/>
            <a:ext cx="8229600" cy="4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400"/>
              <a:t>[1] "Cyberbullying Statistics", Enough Is Enough, 2019. [Online]. Available: </a:t>
            </a:r>
            <a:r>
              <a:rPr lang="en-US" sz="1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https://enough.org/stats_cyberbullying</a:t>
            </a:r>
            <a:r>
              <a:rPr lang="en-US" sz="1400"/>
              <a:t>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400"/>
              <a:t>[2] "Facebook's flood of languages leave it struggling to monitor content", U.S., 2020. [Online]. Available: https://www.reuters.com/article/us-facebook-languages-insight/facebooks-flood-of-languages-leave-it-struggling-to-monitor-content-idUSKCN1 RZ0DW.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400"/>
              <a:t>[3] </a:t>
            </a:r>
            <a:r>
              <a:rPr lang="en-US" sz="1400"/>
              <a:t>M. Zampieri, S. Malmasi, P. Nakov, S. Rosenthal, N. Darra and R. Kumar, "Predicting the Type and Target of Offensive Posts in Social Media".Online]. Available:https://www.researchgate.net/publication/331370899_Predicting_the_Ty pe_and_Target_of_Offensive_Posts_in_Social_Media .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400"/>
              <a:t>[4] H. Mulki, H. Haddad, C. Bechikh Ali, and H. Alshabani, “L-HSAB: A Levantine Twitter Dataset for Hate Speech and Abusive Language,” in Proceedings of the Third Workshop on Abusive Language Online, Florence, Italy, 2019, pp. 111–118, doi: 10.18653/v1/W19-3512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400"/>
              <a:t>[5]R. M. Duwairi, M. Alfaqeh, M. Wardat, and A. Alrabadi, “Sentiment analysis for Arabizi text,” in 2016 7th International Conference on Information and Communication Systems (ICICS), Irbid, Jordan, 2016, pp. 127–132, doi: 10.1109/IACS.2016.7476098.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