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88FA08-9783-4DB5-A1F7-2665D22AAB83}">
  <a:tblStyle styleId="{D588FA08-9783-4DB5-A1F7-2665D22AAB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AF8E1C9-8E81-4C97-8E89-A8CDA0028A3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CEB8C18-D79B-4D6A-96CF-4C8FD407CBB8}" styleName="Table_2">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fdce3f76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fdce3f76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fdce3f76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fdce3f76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410fcd8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410fcd8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fdce3f7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fdce3f7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50d425c5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50d425c5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fdce3f7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fdce3f7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fdce3f76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fdce3f76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fdce3f76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fdce3f76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CNN-LSTM: Input text is represented as a grid, dimensions 100 x 280 (Embedding size x Max comment length), and first fed into the convolutional layer. In the convolutional layer, the network is able to learn short-term dependencies. The outputs of the convolutional layers are low level features which capture these short-term dependencies and positional relations between adjacent words. The LSTM layers take as input these low-level features and learn long term dependencies. The outputs of the LSTM layers are high-level features of the sentences which are then used for classification.</a:t>
            </a:r>
            <a:endParaRPr/>
          </a:p>
          <a:p>
            <a:pPr indent="0" lvl="0" marL="0" rtl="0" algn="l">
              <a:spcBef>
                <a:spcPts val="0"/>
              </a:spcBef>
              <a:spcAft>
                <a:spcPts val="0"/>
              </a:spcAft>
              <a:buNone/>
            </a:pPr>
            <a:r>
              <a:rPr lang="en"/>
              <a:t>BERT: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fdce3f76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fdce3f76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fdce3f76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fdce3f76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fdce3f76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fdce3f76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unstats.un.org/unsd/geoinfo/UNGEGN/docs/11th-uncsgn-docs/E_Conf.105_137_CRP.137_14_Romanization%20System%20from%20Arabic%20%20letters%20to%20Latinized%20%20%20letters%202007%20-%20ENGLISH.pdf" TargetMode="External"/><Relationship Id="rId4" Type="http://schemas.openxmlformats.org/officeDocument/2006/relationships/hyperlink" Target="http://arxiv.org/abs/1906.015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3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Offensive Content Identification in Arabizi Tweets</a:t>
            </a:r>
            <a:endParaRPr/>
          </a:p>
        </p:txBody>
      </p:sp>
      <p:sp>
        <p:nvSpPr>
          <p:cNvPr id="55" name="Google Shape;55;p13"/>
          <p:cNvSpPr txBox="1"/>
          <p:nvPr>
            <p:ph idx="1" type="subTitle"/>
          </p:nvPr>
        </p:nvSpPr>
        <p:spPr>
          <a:xfrm>
            <a:off x="311700" y="2834125"/>
            <a:ext cx="8520600" cy="1551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rgbClr val="888888"/>
              </a:buClr>
              <a:buSzPts val="2240"/>
              <a:buFont typeface="Arial"/>
              <a:buNone/>
            </a:pPr>
            <a:r>
              <a:rPr lang="en" sz="2240">
                <a:solidFill>
                  <a:srgbClr val="888888"/>
                </a:solidFill>
                <a:latin typeface="Calibri"/>
                <a:ea typeface="Calibri"/>
                <a:cs typeface="Calibri"/>
                <a:sym typeface="Calibri"/>
              </a:rPr>
              <a:t>Milestone 3a – Final Presentation</a:t>
            </a:r>
            <a:endParaRPr sz="3200">
              <a:solidFill>
                <a:srgbClr val="888888"/>
              </a:solidFill>
              <a:latin typeface="Calibri"/>
              <a:ea typeface="Calibri"/>
              <a:cs typeface="Calibri"/>
              <a:sym typeface="Calibri"/>
            </a:endParaRPr>
          </a:p>
          <a:p>
            <a:pPr indent="0" lvl="0" marL="0" rtl="0" algn="ctr">
              <a:lnSpc>
                <a:spcPct val="80000"/>
              </a:lnSpc>
              <a:spcBef>
                <a:spcPts val="448"/>
              </a:spcBef>
              <a:spcAft>
                <a:spcPts val="0"/>
              </a:spcAft>
              <a:buClr>
                <a:srgbClr val="888888"/>
              </a:buClr>
              <a:buSzPts val="2240"/>
              <a:buFont typeface="Arial"/>
              <a:buNone/>
            </a:pPr>
            <a:r>
              <a:rPr lang="en" sz="2240">
                <a:solidFill>
                  <a:srgbClr val="888888"/>
                </a:solidFill>
                <a:latin typeface="Calibri"/>
                <a:ea typeface="Calibri"/>
                <a:cs typeface="Calibri"/>
                <a:sym typeface="Calibri"/>
              </a:rPr>
              <a:t>EECE 693 – Spring 2020</a:t>
            </a:r>
            <a:endParaRPr sz="3200">
              <a:solidFill>
                <a:srgbClr val="888888"/>
              </a:solidFill>
              <a:latin typeface="Calibri"/>
              <a:ea typeface="Calibri"/>
              <a:cs typeface="Calibri"/>
              <a:sym typeface="Calibri"/>
            </a:endParaRPr>
          </a:p>
          <a:p>
            <a:pPr indent="0" lvl="0" marL="0" rtl="0" algn="ctr">
              <a:lnSpc>
                <a:spcPct val="80000"/>
              </a:lnSpc>
              <a:spcBef>
                <a:spcPts val="448"/>
              </a:spcBef>
              <a:spcAft>
                <a:spcPts val="0"/>
              </a:spcAft>
              <a:buClr>
                <a:srgbClr val="888888"/>
              </a:buClr>
              <a:buSzPts val="2240"/>
              <a:buFont typeface="Arial"/>
              <a:buNone/>
            </a:pPr>
            <a:r>
              <a:rPr lang="en" sz="2240">
                <a:solidFill>
                  <a:srgbClr val="888888"/>
                </a:solidFill>
                <a:latin typeface="Calibri"/>
                <a:ea typeface="Calibri"/>
                <a:cs typeface="Calibri"/>
                <a:sym typeface="Calibri"/>
              </a:rPr>
              <a:t>Group #8</a:t>
            </a:r>
            <a:endParaRPr sz="3200">
              <a:solidFill>
                <a:srgbClr val="888888"/>
              </a:solidFill>
              <a:latin typeface="Calibri"/>
              <a:ea typeface="Calibri"/>
              <a:cs typeface="Calibri"/>
              <a:sym typeface="Calibri"/>
            </a:endParaRPr>
          </a:p>
          <a:p>
            <a:pPr indent="0" lvl="0" marL="0" rtl="0" algn="ctr">
              <a:lnSpc>
                <a:spcPct val="80000"/>
              </a:lnSpc>
              <a:spcBef>
                <a:spcPts val="448"/>
              </a:spcBef>
              <a:spcAft>
                <a:spcPts val="0"/>
              </a:spcAft>
              <a:buClr>
                <a:srgbClr val="888888"/>
              </a:buClr>
              <a:buSzPts val="2240"/>
              <a:buFont typeface="Arial"/>
              <a:buNone/>
            </a:pPr>
            <a:r>
              <a:rPr lang="en" sz="2240">
                <a:solidFill>
                  <a:srgbClr val="888888"/>
                </a:solidFill>
                <a:latin typeface="Calibri"/>
                <a:ea typeface="Calibri"/>
                <a:cs typeface="Calibri"/>
                <a:sym typeface="Calibri"/>
              </a:rPr>
              <a:t>Majd Al Aawar, </a:t>
            </a:r>
            <a:r>
              <a:rPr lang="en" sz="2240">
                <a:solidFill>
                  <a:srgbClr val="888888"/>
                </a:solidFill>
                <a:latin typeface="Calibri"/>
                <a:ea typeface="Calibri"/>
                <a:cs typeface="Calibri"/>
                <a:sym typeface="Calibri"/>
              </a:rPr>
              <a:t> Ramzi Haddad, </a:t>
            </a:r>
            <a:r>
              <a:rPr lang="en" sz="2240">
                <a:solidFill>
                  <a:srgbClr val="888888"/>
                </a:solidFill>
                <a:latin typeface="Calibri"/>
                <a:ea typeface="Calibri"/>
                <a:cs typeface="Calibri"/>
                <a:sym typeface="Calibri"/>
              </a:rPr>
              <a:t>Yazan Hajj Diab, Ali Ismail</a:t>
            </a:r>
            <a:endParaRPr sz="3200">
              <a:solidFill>
                <a:srgbClr val="888888"/>
              </a:solidFill>
              <a:latin typeface="Calibri"/>
              <a:ea typeface="Calibri"/>
              <a:cs typeface="Calibri"/>
              <a:sym typeface="Calibri"/>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ctrTitle"/>
          </p:nvPr>
        </p:nvSpPr>
        <p:spPr>
          <a:xfrm>
            <a:off x="0" y="0"/>
            <a:ext cx="9144000" cy="74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Conclusion and Future Work</a:t>
            </a:r>
            <a:endParaRPr sz="3000"/>
          </a:p>
        </p:txBody>
      </p:sp>
      <p:sp>
        <p:nvSpPr>
          <p:cNvPr id="120" name="Google Shape;120;p22"/>
          <p:cNvSpPr txBox="1"/>
          <p:nvPr>
            <p:ph idx="1" type="subTitle"/>
          </p:nvPr>
        </p:nvSpPr>
        <p:spPr>
          <a:xfrm>
            <a:off x="311700" y="749700"/>
            <a:ext cx="8520600" cy="439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sz="1800">
                <a:solidFill>
                  <a:srgbClr val="000000"/>
                </a:solidFill>
              </a:rPr>
              <a:t>Conclusions: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chemeClr val="dk1"/>
                </a:solidFill>
              </a:rPr>
              <a:t>Transliterated the Arabic dataset to Arabizi, proper diacritization needed to achieve more realistic results.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BERT achieved state-of-the-art performance in Arabic but not in Arabizi (multilingual pre-training did not transfer well to Arabizi, similar behavior shown in Hindi [5]).</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CNN-LSTM achieved state-of-the-art in Arabizi (Recall here is important since it means the model is more likely to catch offensive tweets).</a:t>
            </a:r>
            <a:endParaRPr sz="1800">
              <a:solidFill>
                <a:schemeClr val="dk1"/>
              </a:solidFill>
            </a:endParaRPr>
          </a:p>
          <a:p>
            <a:pPr indent="0" lvl="0" marL="0" rtl="0" algn="l">
              <a:spcBef>
                <a:spcPts val="0"/>
              </a:spcBef>
              <a:spcAft>
                <a:spcPts val="0"/>
              </a:spcAft>
              <a:buNone/>
            </a:pPr>
            <a:r>
              <a:t/>
            </a:r>
            <a:endParaRPr sz="1800">
              <a:solidFill>
                <a:srgbClr val="000000"/>
              </a:solidFill>
            </a:endParaRPr>
          </a:p>
          <a:p>
            <a:pPr indent="-342900" lvl="0" marL="457200" rtl="0" algn="l">
              <a:spcBef>
                <a:spcPts val="0"/>
              </a:spcBef>
              <a:spcAft>
                <a:spcPts val="0"/>
              </a:spcAft>
              <a:buClr>
                <a:srgbClr val="000000"/>
              </a:buClr>
              <a:buSzPts val="1800"/>
              <a:buChar char="●"/>
            </a:pPr>
            <a:r>
              <a:rPr b="1" lang="en" sz="1800">
                <a:solidFill>
                  <a:srgbClr val="000000"/>
                </a:solidFill>
              </a:rPr>
              <a:t>Future Work:</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Collection of large Arabizi dataset.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Develop Embedding models for Arabizi.</a:t>
            </a:r>
            <a:endParaRPr sz="1800">
              <a:solidFill>
                <a:srgbClr val="000000"/>
              </a:solidFill>
            </a:endParaRPr>
          </a:p>
          <a:p>
            <a:pPr indent="0" lvl="0" marL="457200" rtl="0" algn="l">
              <a:spcBef>
                <a:spcPts val="0"/>
              </a:spcBef>
              <a:spcAft>
                <a:spcPts val="0"/>
              </a:spcAft>
              <a:buNone/>
            </a:pPr>
            <a:r>
              <a:t/>
            </a:r>
            <a:endParaRPr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4" name="Shape 124"/>
        <p:cNvGrpSpPr/>
        <p:nvPr/>
      </p:nvGrpSpPr>
      <p:grpSpPr>
        <a:xfrm>
          <a:off x="0" y="0"/>
          <a:ext cx="0" cy="0"/>
          <a:chOff x="0" y="0"/>
          <a:chExt cx="0" cy="0"/>
        </a:xfrm>
      </p:grpSpPr>
      <p:sp>
        <p:nvSpPr>
          <p:cNvPr id="125" name="Google Shape;125;p23"/>
          <p:cNvSpPr txBox="1"/>
          <p:nvPr>
            <p:ph type="ctrTitle"/>
          </p:nvPr>
        </p:nvSpPr>
        <p:spPr>
          <a:xfrm>
            <a:off x="0" y="0"/>
            <a:ext cx="9144000" cy="111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Backup – Related work and what they have achieved (M2  details)</a:t>
            </a:r>
            <a:endParaRPr/>
          </a:p>
        </p:txBody>
      </p:sp>
      <p:graphicFrame>
        <p:nvGraphicFramePr>
          <p:cNvPr id="126" name="Google Shape;126;p23"/>
          <p:cNvGraphicFramePr/>
          <p:nvPr/>
        </p:nvGraphicFramePr>
        <p:xfrm>
          <a:off x="396620" y="2048582"/>
          <a:ext cx="3000000" cy="3000000"/>
        </p:xfrm>
        <a:graphic>
          <a:graphicData uri="http://schemas.openxmlformats.org/drawingml/2006/table">
            <a:tbl>
              <a:tblPr bandRow="1" firstRow="1">
                <a:noFill/>
                <a:tableStyleId>{9CEB8C18-D79B-4D6A-96CF-4C8FD407CBB8}</a:tableStyleId>
              </a:tblPr>
              <a:tblGrid>
                <a:gridCol w="905000"/>
                <a:gridCol w="1557275"/>
                <a:gridCol w="1612475"/>
                <a:gridCol w="1869150"/>
                <a:gridCol w="2406850"/>
              </a:tblGrid>
              <a:tr h="3271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Paper #</a:t>
                      </a:r>
                      <a:endParaRPr sz="11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Problem</a:t>
                      </a:r>
                      <a:endParaRPr sz="11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Target Classes</a:t>
                      </a:r>
                      <a:endParaRPr sz="11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Languages</a:t>
                      </a:r>
                      <a:endParaRPr sz="11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Models</a:t>
                      </a:r>
                      <a:endParaRPr sz="1400" u="none" cap="none" strike="noStrike"/>
                    </a:p>
                  </a:txBody>
                  <a:tcPr marT="34300" marB="34300" marR="91450" marL="91450" anchor="ctr">
                    <a:solidFill>
                      <a:srgbClr val="4F81BD"/>
                    </a:solidFill>
                  </a:tcPr>
                </a:tc>
              </a:tr>
              <a:tr h="573500">
                <a:tc>
                  <a:txBody>
                    <a:bodyPr/>
                    <a:lstStyle/>
                    <a:p>
                      <a:pPr indent="0" lvl="0" marL="0" marR="0" rtl="0" algn="ctr">
                        <a:lnSpc>
                          <a:spcPct val="100000"/>
                        </a:lnSpc>
                        <a:spcBef>
                          <a:spcPts val="0"/>
                        </a:spcBef>
                        <a:spcAft>
                          <a:spcPts val="0"/>
                        </a:spcAft>
                        <a:buClr>
                          <a:srgbClr val="000000"/>
                        </a:buClr>
                        <a:buSzPts val="1400"/>
                        <a:buFont typeface="Arial"/>
                        <a:buNone/>
                      </a:pPr>
                      <a:r>
                        <a:rPr lang="en"/>
                        <a:t>6</a:t>
                      </a:r>
                      <a:endParaRPr sz="11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a:t>Offensive content</a:t>
                      </a:r>
                      <a:endParaRPr/>
                    </a:p>
                    <a:p>
                      <a:pPr indent="0" lvl="0" marL="0" marR="0" rtl="0" algn="ctr">
                        <a:lnSpc>
                          <a:spcPct val="100000"/>
                        </a:lnSpc>
                        <a:spcBef>
                          <a:spcPts val="0"/>
                        </a:spcBef>
                        <a:spcAft>
                          <a:spcPts val="0"/>
                        </a:spcAft>
                        <a:buClr>
                          <a:srgbClr val="000000"/>
                        </a:buClr>
                        <a:buSzPts val="1400"/>
                        <a:buFont typeface="Arial"/>
                        <a:buNone/>
                      </a:pPr>
                      <a:r>
                        <a:rPr lang="en"/>
                        <a:t>detection</a:t>
                      </a:r>
                      <a:endParaRPr/>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a:t>OFF/NOT, TIN/UNT,</a:t>
                      </a:r>
                      <a:endParaRPr/>
                    </a:p>
                    <a:p>
                      <a:pPr indent="0" lvl="0" marL="0" marR="0" rtl="0" algn="ctr">
                        <a:lnSpc>
                          <a:spcPct val="100000"/>
                        </a:lnSpc>
                        <a:spcBef>
                          <a:spcPts val="0"/>
                        </a:spcBef>
                        <a:spcAft>
                          <a:spcPts val="0"/>
                        </a:spcAft>
                        <a:buClr>
                          <a:srgbClr val="000000"/>
                        </a:buClr>
                        <a:buSzPts val="1400"/>
                        <a:buFont typeface="Arial"/>
                        <a:buNone/>
                      </a:pPr>
                      <a:r>
                        <a:rPr lang="en"/>
                        <a:t>IND/GRP/OTH</a:t>
                      </a:r>
                      <a:endParaRPr/>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English</a:t>
                      </a:r>
                      <a:endParaRPr sz="14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a:t>SVM,</a:t>
                      </a:r>
                      <a:endParaRPr/>
                    </a:p>
                    <a:p>
                      <a:pPr indent="0" lvl="0" marL="0" marR="0" rtl="0" algn="ctr">
                        <a:lnSpc>
                          <a:spcPct val="100000"/>
                        </a:lnSpc>
                        <a:spcBef>
                          <a:spcPts val="0"/>
                        </a:spcBef>
                        <a:spcAft>
                          <a:spcPts val="0"/>
                        </a:spcAft>
                        <a:buClr>
                          <a:srgbClr val="000000"/>
                        </a:buClr>
                        <a:buSzPts val="1400"/>
                        <a:buFont typeface="Arial"/>
                        <a:buNone/>
                      </a:pPr>
                      <a:r>
                        <a:rPr lang="en"/>
                        <a:t>BiLSTM, CNN</a:t>
                      </a:r>
                      <a:endParaRPr/>
                    </a:p>
                  </a:txBody>
                  <a:tcPr marT="34300" marB="34300" marR="91450" marL="91450" anchor="ctr"/>
                </a:tc>
              </a:tr>
              <a:tr h="340925">
                <a:tc>
                  <a:txBody>
                    <a:bodyPr/>
                    <a:lstStyle/>
                    <a:p>
                      <a:pPr indent="0" lvl="0" marL="0" marR="0" rtl="0" algn="ctr">
                        <a:lnSpc>
                          <a:spcPct val="100000"/>
                        </a:lnSpc>
                        <a:spcBef>
                          <a:spcPts val="0"/>
                        </a:spcBef>
                        <a:spcAft>
                          <a:spcPts val="0"/>
                        </a:spcAft>
                        <a:buClr>
                          <a:srgbClr val="000000"/>
                        </a:buClr>
                        <a:buSzPts val="1400"/>
                        <a:buFont typeface="Arial"/>
                        <a:buNone/>
                      </a:pPr>
                      <a:r>
                        <a:rPr lang="en" sz="1100"/>
                        <a:t>1</a:t>
                      </a:r>
                      <a:endParaRPr sz="11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a:t>Offensive content</a:t>
                      </a:r>
                      <a:endParaRPr/>
                    </a:p>
                    <a:p>
                      <a:pPr indent="0" lvl="0" marL="0" marR="0" rtl="0" algn="ctr">
                        <a:lnSpc>
                          <a:spcPct val="100000"/>
                        </a:lnSpc>
                        <a:spcBef>
                          <a:spcPts val="0"/>
                        </a:spcBef>
                        <a:spcAft>
                          <a:spcPts val="0"/>
                        </a:spcAft>
                        <a:buClr>
                          <a:srgbClr val="000000"/>
                        </a:buClr>
                        <a:buSzPts val="1400"/>
                        <a:buFont typeface="Arial"/>
                        <a:buNone/>
                      </a:pPr>
                      <a:r>
                        <a:rPr lang="en"/>
                        <a:t>detection</a:t>
                      </a:r>
                      <a:endParaRPr/>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Normal, abuse, hate</a:t>
                      </a:r>
                      <a:endParaRPr sz="14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Levantine Arabic</a:t>
                      </a:r>
                      <a:endParaRPr sz="14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SVM, NB</a:t>
                      </a:r>
                      <a:endParaRPr sz="1400" u="none" cap="none" strike="noStrike"/>
                    </a:p>
                  </a:txBody>
                  <a:tcPr marT="34300" marB="34300" marR="91450" marL="91450" anchor="ctr"/>
                </a:tc>
              </a:tr>
              <a:tr h="340925">
                <a:tc>
                  <a:txBody>
                    <a:bodyPr/>
                    <a:lstStyle/>
                    <a:p>
                      <a:pPr indent="0" lvl="0" marL="0" marR="0" rtl="0" algn="ctr">
                        <a:lnSpc>
                          <a:spcPct val="100000"/>
                        </a:lnSpc>
                        <a:spcBef>
                          <a:spcPts val="0"/>
                        </a:spcBef>
                        <a:spcAft>
                          <a:spcPts val="0"/>
                        </a:spcAft>
                        <a:buClr>
                          <a:srgbClr val="000000"/>
                        </a:buClr>
                        <a:buSzPts val="1400"/>
                        <a:buFont typeface="Arial"/>
                        <a:buNone/>
                      </a:pPr>
                      <a:r>
                        <a:rPr lang="en"/>
                        <a:t>8</a:t>
                      </a:r>
                      <a:endParaRPr sz="14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Sentiment Analysis</a:t>
                      </a:r>
                      <a:endParaRPr sz="14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Positive/negative/neutral</a:t>
                      </a:r>
                      <a:endParaRPr sz="14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a:t>Arabizi</a:t>
                      </a:r>
                      <a:endParaRPr/>
                    </a:p>
                    <a:p>
                      <a:pPr indent="0" lvl="0" marL="0" marR="0" rtl="0" algn="ctr">
                        <a:lnSpc>
                          <a:spcPct val="100000"/>
                        </a:lnSpc>
                        <a:spcBef>
                          <a:spcPts val="0"/>
                        </a:spcBef>
                        <a:spcAft>
                          <a:spcPts val="0"/>
                        </a:spcAft>
                        <a:buClr>
                          <a:srgbClr val="000000"/>
                        </a:buClr>
                        <a:buSzPts val="1400"/>
                        <a:buFont typeface="Arial"/>
                        <a:buNone/>
                      </a:pPr>
                      <a:r>
                        <a:rPr lang="en"/>
                        <a:t>transliterated to Arabic</a:t>
                      </a:r>
                      <a:endParaRPr/>
                    </a:p>
                  </a:txBody>
                  <a:tcPr marT="34300" marB="34300" marR="91450" marL="91450" anchor="ctr"/>
                </a:tc>
                <a:tc>
                  <a:txBody>
                    <a:bodyPr/>
                    <a:lstStyle/>
                    <a:p>
                      <a:pPr indent="0" lvl="0" marL="0" rtl="0" algn="ctr">
                        <a:spcBef>
                          <a:spcPts val="0"/>
                        </a:spcBef>
                        <a:spcAft>
                          <a:spcPts val="0"/>
                        </a:spcAft>
                        <a:buClr>
                          <a:srgbClr val="000000"/>
                        </a:buClr>
                        <a:buSzPts val="1400"/>
                        <a:buFont typeface="Arial"/>
                        <a:buNone/>
                      </a:pPr>
                      <a:r>
                        <a:rPr lang="en"/>
                        <a:t>SVM, NB</a:t>
                      </a:r>
                      <a:endParaRPr sz="1400" u="none" cap="none" strike="noStrike"/>
                    </a:p>
                  </a:txBody>
                  <a:tcPr marT="34300" marB="34300" marR="91450" marL="91450" anchor="ctr"/>
                </a:tc>
              </a:tr>
              <a:tr h="34092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This Work</a:t>
                      </a:r>
                      <a:endParaRPr sz="14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a:t>Offensive content</a:t>
                      </a:r>
                      <a:endParaRPr/>
                    </a:p>
                    <a:p>
                      <a:pPr indent="0" lvl="0" marL="0" marR="0" rtl="0" algn="ctr">
                        <a:lnSpc>
                          <a:spcPct val="100000"/>
                        </a:lnSpc>
                        <a:spcBef>
                          <a:spcPts val="0"/>
                        </a:spcBef>
                        <a:spcAft>
                          <a:spcPts val="0"/>
                        </a:spcAft>
                        <a:buClr>
                          <a:srgbClr val="000000"/>
                        </a:buClr>
                        <a:buSzPts val="1400"/>
                        <a:buFont typeface="Arial"/>
                        <a:buNone/>
                      </a:pPr>
                      <a:r>
                        <a:rPr lang="en"/>
                        <a:t>detection</a:t>
                      </a:r>
                      <a:endParaRPr/>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Normal, abuse, hate</a:t>
                      </a:r>
                      <a:endParaRPr sz="1400" u="none" cap="none" strike="noStrike"/>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100"/>
                        <a:buFont typeface="Arial"/>
                        <a:buNone/>
                      </a:pPr>
                      <a:r>
                        <a:rPr lang="en"/>
                        <a:t>Arabizi</a:t>
                      </a:r>
                      <a:endParaRPr/>
                    </a:p>
                  </a:txBody>
                  <a:tcPr marT="34300" marB="34300"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
                        <a:t>BERT, RNN-CNN</a:t>
                      </a:r>
                      <a:endParaRPr sz="1400" u="none" cap="none" strike="noStrike"/>
                    </a:p>
                  </a:txBody>
                  <a:tcPr marT="34300" marB="34300" marR="91450" marL="9145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0" y="0"/>
            <a:ext cx="9144000" cy="4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References</a:t>
            </a:r>
            <a:endParaRPr sz="3000">
              <a:latin typeface="Calibri"/>
              <a:ea typeface="Calibri"/>
              <a:cs typeface="Calibri"/>
              <a:sym typeface="Calibri"/>
            </a:endParaRPr>
          </a:p>
        </p:txBody>
      </p:sp>
      <p:sp>
        <p:nvSpPr>
          <p:cNvPr id="132" name="Google Shape;132;p24"/>
          <p:cNvSpPr txBox="1"/>
          <p:nvPr>
            <p:ph idx="1" type="subTitle"/>
          </p:nvPr>
        </p:nvSpPr>
        <p:spPr>
          <a:xfrm>
            <a:off x="311700" y="903850"/>
            <a:ext cx="8520600" cy="39264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Clr>
                <a:schemeClr val="dk1"/>
              </a:buClr>
              <a:buSzPts val="3200"/>
              <a:buFont typeface="Arial"/>
              <a:buNone/>
            </a:pPr>
            <a:r>
              <a:rPr lang="en" sz="1100">
                <a:solidFill>
                  <a:schemeClr val="dk1"/>
                </a:solidFill>
                <a:latin typeface="Calibri"/>
                <a:ea typeface="Calibri"/>
                <a:cs typeface="Calibri"/>
                <a:sym typeface="Calibri"/>
              </a:rPr>
              <a:t>[1] H. Mulki, H. Haddad, C. Bechikh Ali, and H. Alshabani, “L-HSAB: A Levantine Twitter Dataset for Hate Speech and Abusive Language,” in Proceedings of the Third Workshop on Abusive Language Online, Florence, Italy, 2019, pp. 111–118, doi: 10.18653/v1/W19-3512</a:t>
            </a:r>
            <a:endParaRPr sz="1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3200"/>
              <a:buFont typeface="Arial"/>
              <a:buNone/>
            </a:pPr>
            <a:r>
              <a:rPr lang="en" sz="1100">
                <a:solidFill>
                  <a:schemeClr val="dk1"/>
                </a:solidFill>
                <a:latin typeface="Calibri"/>
                <a:ea typeface="Calibri"/>
                <a:cs typeface="Calibri"/>
                <a:sym typeface="Calibri"/>
              </a:rPr>
              <a:t>[2] B. Haidar, M. Chamoun, and A. Serhrouchni, “Arabic Cyberbullying Detection: Enhancing Performance by Using Ensemble Machine Learning,” in 2019 International Conference on Internet of Things (iThings) and IEEE Green Computing and Communications (GreenCom) and IEEE Cyber, Physical and Social Computing (CPSCom) and IEEE Smart Data (SmartData), Atlanta, GA, USA, 2019, pp. 323–327, doi: 10.1109/iThings/GreenCom/CPSCom/SmartData.2019.00074.</a:t>
            </a:r>
            <a:endParaRPr sz="1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3200"/>
              <a:buFont typeface="Arial"/>
              <a:buNone/>
            </a:pPr>
            <a:r>
              <a:rPr lang="en" sz="1100">
                <a:solidFill>
                  <a:schemeClr val="dk1"/>
                </a:solidFill>
                <a:latin typeface="Calibri"/>
                <a:ea typeface="Calibri"/>
                <a:cs typeface="Calibri"/>
                <a:sym typeface="Calibri"/>
              </a:rPr>
              <a:t>[3] H. Mohaouchane, A. Mourhir, and N. S. Nikolov, “Detecting Offensive Language on Arabic Social Media Using Deep Learning,” in 2019 Sixth International Conference on Social Networks Analysis, Management and Security (SNAMS), Granada, Spain, 2019, pp. 466–471, doi: 10.1109/SNAMS.2019.8931839.</a:t>
            </a:r>
            <a:endParaRPr sz="1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3200"/>
              <a:buFont typeface="Arial"/>
              <a:buNone/>
            </a:pPr>
            <a:r>
              <a:rPr lang="en" sz="1100">
                <a:solidFill>
                  <a:schemeClr val="dk1"/>
                </a:solidFill>
                <a:latin typeface="Calibri"/>
                <a:ea typeface="Calibri"/>
                <a:cs typeface="Calibri"/>
                <a:sym typeface="Calibri"/>
              </a:rPr>
              <a:t>[4]United Nations, "Romanization System from Arabic letters to Latinized letters", UNSTATS. New York, United Nations Publications, 2007. Available: </a:t>
            </a:r>
            <a:r>
              <a:rPr lang="en" sz="1100" u="sng">
                <a:solidFill>
                  <a:schemeClr val="hlink"/>
                </a:solidFill>
                <a:latin typeface="Calibri"/>
                <a:ea typeface="Calibri"/>
                <a:cs typeface="Calibri"/>
                <a:sym typeface="Calibri"/>
                <a:hlinkClick r:id="rId3"/>
              </a:rPr>
              <a:t>https://unstats.un.org/unsd/geoinfo/UNGEGN/docs/11th-uncsgn-docs/E_Conf.105_137_CRP.137_14_Romanization%20System%20from%20Arabic%20%20letters%20to%20Latinized%20%20%20letters%202007%20-%20ENGLISH.pdf</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1100"/>
              <a:buFont typeface="Arial"/>
              <a:buNone/>
            </a:pPr>
            <a:r>
              <a:rPr lang="en" sz="1100">
                <a:solidFill>
                  <a:schemeClr val="dk1"/>
                </a:solidFill>
                <a:latin typeface="Calibri"/>
                <a:ea typeface="Calibri"/>
                <a:cs typeface="Calibri"/>
                <a:sym typeface="Calibri"/>
              </a:rPr>
              <a:t>[5]T. Pires, E. Schlinger, and D. Garrette, “How multilingual is Multilingual BERT?,” arXiv:1906.01502 [cs], Jun. 2019, [Online]. Available: </a:t>
            </a:r>
            <a:r>
              <a:rPr lang="en" sz="1100" u="sng">
                <a:solidFill>
                  <a:schemeClr val="hlink"/>
                </a:solidFill>
                <a:latin typeface="Calibri"/>
                <a:ea typeface="Calibri"/>
                <a:cs typeface="Calibri"/>
                <a:sym typeface="Calibri"/>
                <a:hlinkClick r:id="rId4"/>
              </a:rPr>
              <a:t>http://arxiv.org/abs/1906.01502</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3200"/>
              <a:buFont typeface="Arial"/>
              <a:buNone/>
            </a:pPr>
            <a:r>
              <a:rPr lang="en" sz="1100">
                <a:solidFill>
                  <a:schemeClr val="dk1"/>
                </a:solidFill>
                <a:latin typeface="Calibri"/>
                <a:ea typeface="Calibri"/>
                <a:cs typeface="Calibri"/>
                <a:sym typeface="Calibri"/>
              </a:rPr>
              <a:t>[6] M. Zampieri, S. Malmasi, P. Nakov, S. Rosenthal, N. Farra, and R. Kumar, “Predicting the Type and Target of Offensive Posts in Social Media,” arXiv:1902.09666 [cs], Apr. 2019, Accessed: Feb. 11, 2020. [Online]. Available: http://arxiv.org/abs/1902.09666.</a:t>
            </a:r>
            <a:endParaRPr sz="1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3200"/>
              <a:buFont typeface="Arial"/>
              <a:buNone/>
            </a:pPr>
            <a:r>
              <a:rPr lang="en" sz="1100">
                <a:solidFill>
                  <a:schemeClr val="dk1"/>
                </a:solidFill>
                <a:latin typeface="Calibri"/>
                <a:ea typeface="Calibri"/>
                <a:cs typeface="Calibri"/>
                <a:sym typeface="Calibri"/>
              </a:rPr>
              <a:t>[8]R. M. Duwairi, M. Alfaqeh, M. Wardat, and A. Alrabadi, “Sentiment analysis for Arabizi text,” in 2016 7th International Conference on Information and Communication Systems (ICICS), Irbid, Jordan, 2016, pp. 127–132, doi: 10.1109/IACS.2016.7476098.</a:t>
            </a:r>
            <a:endParaRPr sz="1100">
              <a:solidFill>
                <a:schemeClr val="dk1"/>
              </a:solidFill>
              <a:latin typeface="Calibri"/>
              <a:ea typeface="Calibri"/>
              <a:cs typeface="Calibri"/>
              <a:sym typeface="Calibri"/>
            </a:endParaRPr>
          </a:p>
          <a:p>
            <a:pPr indent="0" lvl="0" marL="0" rtl="0" algn="l">
              <a:spcBef>
                <a:spcPts val="640"/>
              </a:spcBef>
              <a:spcAft>
                <a:spcPts val="0"/>
              </a:spcAft>
              <a:buClr>
                <a:schemeClr val="dk1"/>
              </a:buClr>
              <a:buSzPts val="3200"/>
              <a:buFont typeface="Arial"/>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50" y="0"/>
            <a:ext cx="91440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Problem Description &amp; Research Challenges</a:t>
            </a:r>
            <a:endParaRPr sz="3000"/>
          </a:p>
        </p:txBody>
      </p:sp>
      <p:sp>
        <p:nvSpPr>
          <p:cNvPr id="61" name="Google Shape;61;p14"/>
          <p:cNvSpPr txBox="1"/>
          <p:nvPr>
            <p:ph idx="1" type="subTitle"/>
          </p:nvPr>
        </p:nvSpPr>
        <p:spPr>
          <a:xfrm>
            <a:off x="311700" y="936275"/>
            <a:ext cx="8520600" cy="2236800"/>
          </a:xfrm>
          <a:prstGeom prst="rect">
            <a:avLst/>
          </a:prstGeom>
        </p:spPr>
        <p:txBody>
          <a:bodyPr anchorCtr="0" anchor="t" bIns="91425" lIns="91425" spcFirstLastPara="1" rIns="91425" wrap="square" tIns="91425">
            <a:noAutofit/>
          </a:bodyPr>
          <a:lstStyle/>
          <a:p>
            <a:pPr indent="-342900" lvl="0" marL="342900" rtl="0" algn="l">
              <a:spcBef>
                <a:spcPts val="0"/>
              </a:spcBef>
              <a:spcAft>
                <a:spcPts val="0"/>
              </a:spcAft>
              <a:buClr>
                <a:schemeClr val="dk1"/>
              </a:buClr>
              <a:buSzPts val="1800"/>
              <a:buChar char="●"/>
            </a:pPr>
            <a:r>
              <a:rPr b="1" lang="en" sz="1800">
                <a:solidFill>
                  <a:schemeClr val="dk1"/>
                </a:solidFill>
              </a:rPr>
              <a:t>Problem Description:</a:t>
            </a:r>
            <a:endParaRPr b="1" sz="1800">
              <a:solidFill>
                <a:schemeClr val="dk1"/>
              </a:solidFill>
            </a:endParaRPr>
          </a:p>
          <a:p>
            <a:pPr indent="-285750" lvl="1" marL="742950" rtl="0" algn="l">
              <a:spcBef>
                <a:spcPts val="0"/>
              </a:spcBef>
              <a:spcAft>
                <a:spcPts val="0"/>
              </a:spcAft>
              <a:buClr>
                <a:schemeClr val="dk1"/>
              </a:buClr>
              <a:buSzPts val="1800"/>
              <a:buChar char="○"/>
            </a:pPr>
            <a:r>
              <a:rPr lang="en" sz="1800">
                <a:solidFill>
                  <a:schemeClr val="dk1"/>
                </a:solidFill>
              </a:rPr>
              <a:t>Hate speech</a:t>
            </a:r>
            <a:endParaRPr sz="1800">
              <a:solidFill>
                <a:schemeClr val="dk1"/>
              </a:solidFill>
            </a:endParaRPr>
          </a:p>
          <a:p>
            <a:pPr indent="-285750" lvl="1" marL="742950" rtl="0" algn="l">
              <a:spcBef>
                <a:spcPts val="0"/>
              </a:spcBef>
              <a:spcAft>
                <a:spcPts val="0"/>
              </a:spcAft>
              <a:buClr>
                <a:schemeClr val="dk1"/>
              </a:buClr>
              <a:buSzPts val="1800"/>
              <a:buChar char="○"/>
            </a:pPr>
            <a:r>
              <a:rPr lang="en" sz="1800">
                <a:solidFill>
                  <a:schemeClr val="dk1"/>
                </a:solidFill>
              </a:rPr>
              <a:t>Language Diversity</a:t>
            </a:r>
            <a:endParaRPr sz="1800">
              <a:solidFill>
                <a:schemeClr val="dk1"/>
              </a:solidFill>
            </a:endParaRPr>
          </a:p>
          <a:p>
            <a:pPr indent="-342900" lvl="0" marL="342900" rtl="0" algn="l">
              <a:spcBef>
                <a:spcPts val="0"/>
              </a:spcBef>
              <a:spcAft>
                <a:spcPts val="0"/>
              </a:spcAft>
              <a:buClr>
                <a:schemeClr val="dk1"/>
              </a:buClr>
              <a:buSzPts val="1800"/>
              <a:buChar char="●"/>
            </a:pPr>
            <a:r>
              <a:rPr b="1" lang="en" sz="1800">
                <a:solidFill>
                  <a:schemeClr val="dk1"/>
                </a:solidFill>
              </a:rPr>
              <a:t>Challenges:</a:t>
            </a:r>
            <a:endParaRPr b="1" sz="1800">
              <a:solidFill>
                <a:schemeClr val="dk1"/>
              </a:solidFill>
            </a:endParaRPr>
          </a:p>
          <a:p>
            <a:pPr indent="-285750" lvl="1" marL="742950" rtl="0" algn="l">
              <a:spcBef>
                <a:spcPts val="0"/>
              </a:spcBef>
              <a:spcAft>
                <a:spcPts val="0"/>
              </a:spcAft>
              <a:buClr>
                <a:schemeClr val="dk1"/>
              </a:buClr>
              <a:buSzPts val="1800"/>
              <a:buChar char="○"/>
            </a:pPr>
            <a:r>
              <a:rPr lang="en" sz="1800">
                <a:solidFill>
                  <a:schemeClr val="dk1"/>
                </a:solidFill>
              </a:rPr>
              <a:t>Transliteration of the Arabic dataset to Arabizi.</a:t>
            </a:r>
            <a:endParaRPr sz="1800">
              <a:solidFill>
                <a:schemeClr val="dk1"/>
              </a:solidFill>
            </a:endParaRPr>
          </a:p>
          <a:p>
            <a:pPr indent="-285750" lvl="1" marL="742950" rtl="0" algn="l">
              <a:spcBef>
                <a:spcPts val="0"/>
              </a:spcBef>
              <a:spcAft>
                <a:spcPts val="0"/>
              </a:spcAft>
              <a:buClr>
                <a:schemeClr val="dk1"/>
              </a:buClr>
              <a:buSzPts val="1800"/>
              <a:buChar char="○"/>
            </a:pPr>
            <a:r>
              <a:rPr lang="en" sz="1800">
                <a:solidFill>
                  <a:schemeClr val="dk1"/>
                </a:solidFill>
              </a:rPr>
              <a:t>No pre-trained word embeddings for Arabizi.</a:t>
            </a:r>
            <a:endParaRPr sz="1800">
              <a:solidFill>
                <a:schemeClr val="dk1"/>
              </a:solidFill>
            </a:endParaRPr>
          </a:p>
          <a:p>
            <a:pPr indent="-285750" lvl="1" marL="742950" rtl="0" algn="l">
              <a:spcBef>
                <a:spcPts val="0"/>
              </a:spcBef>
              <a:spcAft>
                <a:spcPts val="0"/>
              </a:spcAft>
              <a:buClr>
                <a:schemeClr val="dk1"/>
              </a:buClr>
              <a:buSzPts val="1800"/>
              <a:buChar char="○"/>
            </a:pPr>
            <a:r>
              <a:rPr lang="en" sz="1800">
                <a:solidFill>
                  <a:schemeClr val="dk1"/>
                </a:solidFill>
              </a:rPr>
              <a:t>Class imbalance within the Arabic dataset.</a:t>
            </a:r>
            <a:endParaRPr sz="1800">
              <a:solidFill>
                <a:schemeClr val="dk1"/>
              </a:solidFill>
            </a:endParaRPr>
          </a:p>
          <a:p>
            <a:pPr indent="0" lvl="0" marL="0" rtl="0" algn="l">
              <a:spcBef>
                <a:spcPts val="0"/>
              </a:spcBef>
              <a:spcAft>
                <a:spcPts val="0"/>
              </a:spcAft>
              <a:buNone/>
            </a:pPr>
            <a:r>
              <a:t/>
            </a:r>
            <a:endParaRPr sz="1800">
              <a:solidFill>
                <a:schemeClr val="dk1"/>
              </a:solidFill>
              <a:highlight>
                <a:srgbClr val="FFFF00"/>
              </a:highlight>
            </a:endParaRPr>
          </a:p>
          <a:p>
            <a:pPr indent="0" lvl="0" marL="0" rtl="0" algn="l">
              <a:spcBef>
                <a:spcPts val="0"/>
              </a:spcBef>
              <a:spcAft>
                <a:spcPts val="0"/>
              </a:spcAft>
              <a:buNone/>
            </a:pPr>
            <a:r>
              <a:t/>
            </a:r>
            <a:endParaRPr sz="1800">
              <a:solidFill>
                <a:schemeClr val="dk1"/>
              </a:solidFill>
            </a:endParaRPr>
          </a:p>
        </p:txBody>
      </p:sp>
      <p:pic>
        <p:nvPicPr>
          <p:cNvPr id="62" name="Google Shape;62;p14"/>
          <p:cNvPicPr preferRelativeResize="0"/>
          <p:nvPr/>
        </p:nvPicPr>
        <p:blipFill rotWithShape="1">
          <a:blip r:embed="rId3">
            <a:alphaModFix/>
          </a:blip>
          <a:srcRect b="40776" l="0" r="57714" t="44239"/>
          <a:stretch/>
        </p:blipFill>
        <p:spPr>
          <a:xfrm>
            <a:off x="589800" y="4207325"/>
            <a:ext cx="3866524" cy="616400"/>
          </a:xfrm>
          <a:prstGeom prst="rect">
            <a:avLst/>
          </a:prstGeom>
          <a:noFill/>
          <a:ln>
            <a:noFill/>
          </a:ln>
        </p:spPr>
      </p:pic>
      <p:pic>
        <p:nvPicPr>
          <p:cNvPr id="63" name="Google Shape;63;p14"/>
          <p:cNvPicPr preferRelativeResize="0"/>
          <p:nvPr/>
        </p:nvPicPr>
        <p:blipFill rotWithShape="1">
          <a:blip r:embed="rId4">
            <a:alphaModFix/>
          </a:blip>
          <a:srcRect b="41032" l="964" r="57825" t="17111"/>
          <a:stretch/>
        </p:blipFill>
        <p:spPr>
          <a:xfrm>
            <a:off x="5064125" y="3101775"/>
            <a:ext cx="3768175" cy="172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ctrTitle"/>
          </p:nvPr>
        </p:nvSpPr>
        <p:spPr>
          <a:xfrm>
            <a:off x="0" y="0"/>
            <a:ext cx="9144000" cy="768000"/>
          </a:xfrm>
          <a:prstGeom prst="rect">
            <a:avLst/>
          </a:prstGeom>
        </p:spPr>
        <p:txBody>
          <a:bodyPr anchorCtr="0" anchor="ctr" bIns="91425" lIns="91425" spcFirstLastPara="1" rIns="91425" wrap="square" tIns="91425">
            <a:noAutofit/>
          </a:bodyPr>
          <a:lstStyle/>
          <a:p>
            <a:pPr indent="0" lvl="0" marL="0" rtl="0" algn="ctr">
              <a:lnSpc>
                <a:spcPct val="115000"/>
              </a:lnSpc>
              <a:spcBef>
                <a:spcPts val="400"/>
              </a:spcBef>
              <a:spcAft>
                <a:spcPts val="0"/>
              </a:spcAft>
              <a:buClr>
                <a:schemeClr val="dk1"/>
              </a:buClr>
              <a:buSzPts val="1100"/>
              <a:buFont typeface="Arial"/>
              <a:buNone/>
            </a:pPr>
            <a:r>
              <a:rPr lang="en" sz="3000">
                <a:latin typeface="Calibri"/>
                <a:ea typeface="Calibri"/>
                <a:cs typeface="Calibri"/>
                <a:sym typeface="Calibri"/>
              </a:rPr>
              <a:t>Targeted innovations and contributions</a:t>
            </a:r>
            <a:endParaRPr sz="3000"/>
          </a:p>
        </p:txBody>
      </p:sp>
      <p:sp>
        <p:nvSpPr>
          <p:cNvPr id="69" name="Google Shape;69;p15"/>
          <p:cNvSpPr txBox="1"/>
          <p:nvPr/>
        </p:nvSpPr>
        <p:spPr>
          <a:xfrm>
            <a:off x="573175" y="927525"/>
            <a:ext cx="7934100" cy="39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highlight>
                <a:srgbClr val="FFFF00"/>
              </a:highlight>
            </a:endParaRPr>
          </a:p>
          <a:p>
            <a:pPr indent="-342900" lvl="0" marL="457200" rtl="0" algn="l">
              <a:spcBef>
                <a:spcPts val="0"/>
              </a:spcBef>
              <a:spcAft>
                <a:spcPts val="0"/>
              </a:spcAft>
              <a:buClr>
                <a:schemeClr val="dk1"/>
              </a:buClr>
              <a:buSzPts val="1800"/>
              <a:buChar char="●"/>
            </a:pPr>
            <a:r>
              <a:rPr lang="en" sz="1800">
                <a:solidFill>
                  <a:schemeClr val="dk1"/>
                </a:solidFill>
              </a:rPr>
              <a:t>A model able to identify offensive content in Arabizi tweets.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Compare results to classification done in Arabic to inform on whether it is a better practice to work with Arabizi writing or transliterate back to standard Arabic.</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An experimental Arabizi dataset in Levantine dialect.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ctrTitle"/>
          </p:nvPr>
        </p:nvSpPr>
        <p:spPr>
          <a:xfrm>
            <a:off x="0" y="0"/>
            <a:ext cx="9144000" cy="111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State-of-the-art Paper - L-HSAB: A Levantine Twitter Dataset for Hate Speech and Abusive Language [1]</a:t>
            </a:r>
            <a:endParaRPr sz="3000">
              <a:latin typeface="Calibri"/>
              <a:ea typeface="Calibri"/>
              <a:cs typeface="Calibri"/>
              <a:sym typeface="Calibri"/>
            </a:endParaRPr>
          </a:p>
        </p:txBody>
      </p:sp>
      <p:sp>
        <p:nvSpPr>
          <p:cNvPr id="75" name="Google Shape;75;p16"/>
          <p:cNvSpPr txBox="1"/>
          <p:nvPr>
            <p:ph idx="1" type="subTitle"/>
          </p:nvPr>
        </p:nvSpPr>
        <p:spPr>
          <a:xfrm>
            <a:off x="311700" y="1283225"/>
            <a:ext cx="8520600" cy="2343600"/>
          </a:xfrm>
          <a:prstGeom prst="rect">
            <a:avLst/>
          </a:prstGeom>
        </p:spPr>
        <p:txBody>
          <a:bodyPr anchorCtr="0" anchor="t" bIns="91425" lIns="91425" spcFirstLastPara="1" rIns="91425" wrap="square" tIns="91425">
            <a:noAutofit/>
          </a:bodyPr>
          <a:lstStyle/>
          <a:p>
            <a:pPr indent="-284480" lvl="0" marL="342900" rtl="0" algn="l">
              <a:lnSpc>
                <a:spcPct val="80000"/>
              </a:lnSpc>
              <a:spcBef>
                <a:spcPts val="0"/>
              </a:spcBef>
              <a:spcAft>
                <a:spcPts val="0"/>
              </a:spcAft>
              <a:buClr>
                <a:schemeClr val="dk1"/>
              </a:buClr>
              <a:buSzPts val="1800"/>
              <a:buChar char="●"/>
            </a:pPr>
            <a:r>
              <a:rPr lang="en" sz="1800">
                <a:solidFill>
                  <a:schemeClr val="dk1"/>
                </a:solidFill>
              </a:rPr>
              <a:t>Identification of hate speech specifically in the Levantine Arabic dialect (Lebanese and Syrian).</a:t>
            </a:r>
            <a:endParaRPr sz="1800">
              <a:solidFill>
                <a:schemeClr val="dk1"/>
              </a:solidFill>
            </a:endParaRPr>
          </a:p>
          <a:p>
            <a:pPr indent="0" lvl="0" marL="457200" rtl="0" algn="l">
              <a:lnSpc>
                <a:spcPct val="80000"/>
              </a:lnSpc>
              <a:spcBef>
                <a:spcPts val="0"/>
              </a:spcBef>
              <a:spcAft>
                <a:spcPts val="0"/>
              </a:spcAft>
              <a:buNone/>
            </a:pPr>
            <a:r>
              <a:t/>
            </a:r>
            <a:endParaRPr sz="1800">
              <a:solidFill>
                <a:schemeClr val="dk1"/>
              </a:solidFill>
            </a:endParaRPr>
          </a:p>
          <a:p>
            <a:pPr indent="-284480" lvl="0" marL="342900" rtl="0" algn="l">
              <a:lnSpc>
                <a:spcPct val="80000"/>
              </a:lnSpc>
              <a:spcBef>
                <a:spcPts val="0"/>
              </a:spcBef>
              <a:spcAft>
                <a:spcPts val="0"/>
              </a:spcAft>
              <a:buClr>
                <a:schemeClr val="dk1"/>
              </a:buClr>
              <a:buSzPts val="1800"/>
              <a:buChar char="●"/>
            </a:pPr>
            <a:r>
              <a:rPr lang="en" sz="1800">
                <a:solidFill>
                  <a:schemeClr val="dk1"/>
                </a:solidFill>
              </a:rPr>
              <a:t>Achievements:</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Created a dataset for offensive content identification in Levantine dialect.</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Developed models to detect offensive content.</a:t>
            </a:r>
            <a:endParaRPr sz="1800">
              <a:solidFill>
                <a:schemeClr val="dk1"/>
              </a:solidFill>
            </a:endParaRPr>
          </a:p>
          <a:p>
            <a:pPr indent="0" lvl="0" marL="0" rtl="0" algn="l">
              <a:lnSpc>
                <a:spcPct val="80000"/>
              </a:lnSpc>
              <a:spcBef>
                <a:spcPts val="0"/>
              </a:spcBef>
              <a:spcAft>
                <a:spcPts val="0"/>
              </a:spcAft>
              <a:buNone/>
            </a:pPr>
            <a:r>
              <a:t/>
            </a:r>
            <a:endParaRPr sz="1800">
              <a:solidFill>
                <a:schemeClr val="dk1"/>
              </a:solidFill>
            </a:endParaRPr>
          </a:p>
          <a:p>
            <a:pPr indent="-284480" lvl="0" marL="342900" rtl="0" algn="l">
              <a:lnSpc>
                <a:spcPct val="80000"/>
              </a:lnSpc>
              <a:spcBef>
                <a:spcPts val="0"/>
              </a:spcBef>
              <a:spcAft>
                <a:spcPts val="0"/>
              </a:spcAft>
              <a:buClr>
                <a:schemeClr val="dk1"/>
              </a:buClr>
              <a:buSzPts val="1800"/>
              <a:buChar char="●"/>
            </a:pPr>
            <a:r>
              <a:rPr lang="en" sz="1800">
                <a:solidFill>
                  <a:schemeClr val="dk1"/>
                </a:solidFill>
              </a:rPr>
              <a:t>Weaknesses:</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Did not address class imbalance.</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Some labelling disagreement was reported among annotators.</a:t>
            </a:r>
            <a:endParaRPr sz="1800">
              <a:solidFill>
                <a:schemeClr val="dk1"/>
              </a:solidFill>
            </a:endParaRPr>
          </a:p>
        </p:txBody>
      </p:sp>
      <p:pic>
        <p:nvPicPr>
          <p:cNvPr id="76" name="Google Shape;76;p16"/>
          <p:cNvPicPr preferRelativeResize="0"/>
          <p:nvPr/>
        </p:nvPicPr>
        <p:blipFill>
          <a:blip r:embed="rId3">
            <a:alphaModFix/>
          </a:blip>
          <a:stretch>
            <a:fillRect/>
          </a:stretch>
        </p:blipFill>
        <p:spPr>
          <a:xfrm>
            <a:off x="2857500" y="3839850"/>
            <a:ext cx="3429000" cy="99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ctrTitle"/>
          </p:nvPr>
        </p:nvSpPr>
        <p:spPr>
          <a:xfrm>
            <a:off x="0" y="0"/>
            <a:ext cx="9144000" cy="69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Proposed Method Overview</a:t>
            </a:r>
            <a:endParaRPr sz="3000"/>
          </a:p>
        </p:txBody>
      </p:sp>
      <p:pic>
        <p:nvPicPr>
          <p:cNvPr id="82" name="Google Shape;82;p17"/>
          <p:cNvPicPr preferRelativeResize="0"/>
          <p:nvPr/>
        </p:nvPicPr>
        <p:blipFill rotWithShape="1">
          <a:blip r:embed="rId3">
            <a:alphaModFix/>
          </a:blip>
          <a:srcRect b="22325" l="2544" r="11477" t="16743"/>
          <a:stretch/>
        </p:blipFill>
        <p:spPr>
          <a:xfrm>
            <a:off x="732062" y="1535963"/>
            <a:ext cx="7861777" cy="2819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ctrTitle"/>
          </p:nvPr>
        </p:nvSpPr>
        <p:spPr>
          <a:xfrm>
            <a:off x="0" y="0"/>
            <a:ext cx="91440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Detailed Methodology</a:t>
            </a:r>
            <a:endParaRPr sz="3000">
              <a:latin typeface="Calibri"/>
              <a:ea typeface="Calibri"/>
              <a:cs typeface="Calibri"/>
              <a:sym typeface="Calibri"/>
            </a:endParaRPr>
          </a:p>
        </p:txBody>
      </p:sp>
      <p:sp>
        <p:nvSpPr>
          <p:cNvPr id="88" name="Google Shape;88;p18"/>
          <p:cNvSpPr txBox="1"/>
          <p:nvPr/>
        </p:nvSpPr>
        <p:spPr>
          <a:xfrm>
            <a:off x="0" y="792600"/>
            <a:ext cx="9144000" cy="435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Preprocessing:</a:t>
            </a:r>
            <a:endParaRPr b="1"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Removed emoji, punctuation, interjections (“</a:t>
            </a:r>
            <a:r>
              <a:rPr lang="en" sz="1800">
                <a:solidFill>
                  <a:schemeClr val="dk1"/>
                </a:solidFill>
                <a:highlight>
                  <a:srgbClr val="FDFDFD"/>
                </a:highlight>
              </a:rPr>
              <a:t>ههههه</a:t>
            </a:r>
            <a:r>
              <a:rPr lang="en" sz="1800">
                <a:solidFill>
                  <a:schemeClr val="dk1"/>
                </a:solidFill>
              </a:rPr>
              <a:t>”) and gibberish.</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Normalized elongated words (“</a:t>
            </a:r>
            <a:r>
              <a:rPr lang="en" sz="1800">
                <a:solidFill>
                  <a:schemeClr val="dk1"/>
                </a:solidFill>
                <a:highlight>
                  <a:srgbClr val="FDFDFD"/>
                </a:highlight>
              </a:rPr>
              <a:t>حمااااااار</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Transliteration:</a:t>
            </a:r>
            <a:endParaRPr b="1"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Mapping each arabic letter to its corresponding english one.</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Models used:</a:t>
            </a:r>
            <a:endParaRPr b="1" sz="1800">
              <a:solidFill>
                <a:schemeClr val="dk1"/>
              </a:solidFill>
            </a:endParaRPr>
          </a:p>
          <a:p>
            <a:pPr indent="-342900" lvl="1" marL="914400" marR="0" rtl="0" algn="l">
              <a:lnSpc>
                <a:spcPct val="115000"/>
              </a:lnSpc>
              <a:spcBef>
                <a:spcPts val="0"/>
              </a:spcBef>
              <a:spcAft>
                <a:spcPts val="0"/>
              </a:spcAft>
              <a:buClr>
                <a:schemeClr val="dk1"/>
              </a:buClr>
              <a:buSzPts val="1800"/>
              <a:buChar char="○"/>
            </a:pPr>
            <a:r>
              <a:rPr lang="en" sz="1800">
                <a:solidFill>
                  <a:schemeClr val="dk1"/>
                </a:solidFill>
              </a:rPr>
              <a:t>Multinomial Naive Bayes with tweets represented as TF-IDF vectors. </a:t>
            </a:r>
            <a:endParaRPr sz="1800">
              <a:solidFill>
                <a:schemeClr val="dk1"/>
              </a:solidFill>
            </a:endParaRPr>
          </a:p>
          <a:p>
            <a:pPr indent="-342900" lvl="1" marL="914400" marR="0" rtl="0" algn="l">
              <a:lnSpc>
                <a:spcPct val="115000"/>
              </a:lnSpc>
              <a:spcBef>
                <a:spcPts val="0"/>
              </a:spcBef>
              <a:spcAft>
                <a:spcPts val="0"/>
              </a:spcAft>
              <a:buClr>
                <a:schemeClr val="dk1"/>
              </a:buClr>
              <a:buSzPts val="1800"/>
              <a:buChar char="○"/>
            </a:pPr>
            <a:r>
              <a:rPr lang="en" sz="1800">
                <a:solidFill>
                  <a:schemeClr val="dk1"/>
                </a:solidFill>
              </a:rPr>
              <a:t>BiLSTM: word embeddings are fed to a BiLSTM layer followed by a softmax classifier.</a:t>
            </a:r>
            <a:endParaRPr sz="1800">
              <a:solidFill>
                <a:schemeClr val="dk1"/>
              </a:solidFill>
            </a:endParaRPr>
          </a:p>
          <a:p>
            <a:pPr indent="-342900" lvl="1" marL="914400" marR="0" rtl="0" algn="l">
              <a:lnSpc>
                <a:spcPct val="115000"/>
              </a:lnSpc>
              <a:spcBef>
                <a:spcPts val="0"/>
              </a:spcBef>
              <a:spcAft>
                <a:spcPts val="0"/>
              </a:spcAft>
              <a:buClr>
                <a:schemeClr val="dk1"/>
              </a:buClr>
              <a:buSzPts val="1800"/>
              <a:buChar char="○"/>
            </a:pPr>
            <a:r>
              <a:rPr lang="en" sz="1800">
                <a:solidFill>
                  <a:schemeClr val="dk1"/>
                </a:solidFill>
              </a:rPr>
              <a:t>CNN-LSTM: the combined architecture consists of an embedding layer followed by one convolutional layer with max pooling, followed by one LSTM layer finally leading to a dense softmax layer.</a:t>
            </a:r>
            <a:endParaRPr sz="1800">
              <a:solidFill>
                <a:schemeClr val="dk1"/>
              </a:solidFill>
            </a:endParaRPr>
          </a:p>
          <a:p>
            <a:pPr indent="-342900" lvl="1" marL="914400" marR="0" rtl="0" algn="l">
              <a:lnSpc>
                <a:spcPct val="115000"/>
              </a:lnSpc>
              <a:spcBef>
                <a:spcPts val="0"/>
              </a:spcBef>
              <a:spcAft>
                <a:spcPts val="0"/>
              </a:spcAft>
              <a:buClr>
                <a:schemeClr val="dk1"/>
              </a:buClr>
              <a:buSzPts val="1800"/>
              <a:buChar char="○"/>
            </a:pPr>
            <a:r>
              <a:rPr lang="en" sz="1800">
                <a:solidFill>
                  <a:schemeClr val="dk1"/>
                </a:solidFill>
              </a:rPr>
              <a:t>BERT:  BERT base multilingual pre-trained model, fine-tuned on the present dataset.</a:t>
            </a:r>
            <a:endParaRPr sz="1800">
              <a:solidFill>
                <a:schemeClr val="dk1"/>
              </a:solidFill>
            </a:endParaRPr>
          </a:p>
          <a:p>
            <a:pPr indent="0" lvl="0" marL="914400" rtl="0" algn="l">
              <a:spcBef>
                <a:spcPts val="1600"/>
              </a:spcBef>
              <a:spcAft>
                <a:spcPts val="0"/>
              </a:spcAft>
              <a:buNone/>
            </a:pPr>
            <a:r>
              <a:t/>
            </a:r>
            <a:endParaRPr sz="1800">
              <a:solidFill>
                <a:schemeClr val="dk1"/>
              </a:solidFill>
            </a:endParaRPr>
          </a:p>
          <a:p>
            <a:pPr indent="0" lvl="0" marL="91440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0" y="0"/>
            <a:ext cx="9144000" cy="6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Experiments and Setup</a:t>
            </a:r>
            <a:endParaRPr sz="3000"/>
          </a:p>
        </p:txBody>
      </p:sp>
      <p:sp>
        <p:nvSpPr>
          <p:cNvPr id="94" name="Google Shape;94;p19"/>
          <p:cNvSpPr txBox="1"/>
          <p:nvPr>
            <p:ph idx="1" type="body"/>
          </p:nvPr>
        </p:nvSpPr>
        <p:spPr>
          <a:xfrm>
            <a:off x="0" y="572700"/>
            <a:ext cx="5416500" cy="457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Dataset: L-HSAB (original and Arabizi)</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5846 Tweets in Levantine Dialect.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Classes: </a:t>
            </a:r>
            <a:r>
              <a:rPr b="1" lang="en">
                <a:solidFill>
                  <a:schemeClr val="dk1"/>
                </a:solidFill>
              </a:rPr>
              <a:t>Normal</a:t>
            </a:r>
            <a:r>
              <a:rPr lang="en">
                <a:solidFill>
                  <a:schemeClr val="dk1"/>
                </a:solidFill>
              </a:rPr>
              <a:t>, </a:t>
            </a:r>
            <a:r>
              <a:rPr b="1" lang="en">
                <a:solidFill>
                  <a:schemeClr val="dk1"/>
                </a:solidFill>
              </a:rPr>
              <a:t>Abuse </a:t>
            </a:r>
            <a:r>
              <a:rPr lang="en">
                <a:solidFill>
                  <a:schemeClr val="dk1"/>
                </a:solidFill>
              </a:rPr>
              <a:t>or </a:t>
            </a:r>
            <a:r>
              <a:rPr b="1" lang="en">
                <a:solidFill>
                  <a:schemeClr val="dk1"/>
                </a:solidFill>
              </a:rPr>
              <a:t>Hate</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Experimental Setup:</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Experiments performed in Google Colab using Python libraries (regular expressions, gensim, Scikit-learn, Keras, Pytorch, Simple Transformers).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Stratified train/test split 80/20 %.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Weighted loss function for data imbalance.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Model selection using random hyperparameter search and 5-fold cross-validation.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Experiments Carried: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Model development for the original Arabic data for benchmarking against previous work.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Transliteration of L-HSAB into Arabizi conforming to the writing style of the people of the Levant.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Model development for the Arabizi data.</a:t>
            </a:r>
            <a:endParaRPr>
              <a:solidFill>
                <a:schemeClr val="dk1"/>
              </a:solidFill>
            </a:endParaRPr>
          </a:p>
          <a:p>
            <a:pPr indent="0" lvl="0" marL="0" rtl="0" algn="l">
              <a:spcBef>
                <a:spcPts val="1600"/>
              </a:spcBef>
              <a:spcAft>
                <a:spcPts val="1600"/>
              </a:spcAft>
              <a:buNone/>
            </a:pPr>
            <a:r>
              <a:t/>
            </a:r>
            <a:endParaRPr b="1"/>
          </a:p>
        </p:txBody>
      </p:sp>
      <p:pic>
        <p:nvPicPr>
          <p:cNvPr id="95" name="Google Shape;95;p19"/>
          <p:cNvPicPr preferRelativeResize="0"/>
          <p:nvPr/>
        </p:nvPicPr>
        <p:blipFill>
          <a:blip r:embed="rId3">
            <a:alphaModFix/>
          </a:blip>
          <a:stretch>
            <a:fillRect/>
          </a:stretch>
        </p:blipFill>
        <p:spPr>
          <a:xfrm>
            <a:off x="5534725" y="2797034"/>
            <a:ext cx="3276900" cy="2167416"/>
          </a:xfrm>
          <a:prstGeom prst="rect">
            <a:avLst/>
          </a:prstGeom>
          <a:noFill/>
          <a:ln>
            <a:noFill/>
          </a:ln>
        </p:spPr>
      </p:pic>
      <p:graphicFrame>
        <p:nvGraphicFramePr>
          <p:cNvPr id="96" name="Google Shape;96;p19"/>
          <p:cNvGraphicFramePr/>
          <p:nvPr/>
        </p:nvGraphicFramePr>
        <p:xfrm>
          <a:off x="5514050" y="673750"/>
          <a:ext cx="3000000" cy="3000000"/>
        </p:xfrm>
        <a:graphic>
          <a:graphicData uri="http://schemas.openxmlformats.org/drawingml/2006/table">
            <a:tbl>
              <a:tblPr>
                <a:noFill/>
                <a:tableStyleId>{D588FA08-9783-4DB5-A1F7-2665D22AAB83}</a:tableStyleId>
              </a:tblPr>
              <a:tblGrid>
                <a:gridCol w="923000"/>
                <a:gridCol w="2395250"/>
              </a:tblGrid>
              <a:tr h="391125">
                <a:tc>
                  <a:txBody>
                    <a:bodyPr/>
                    <a:lstStyle/>
                    <a:p>
                      <a:pPr indent="0" lvl="0" marL="0" rtl="0" algn="l">
                        <a:spcBef>
                          <a:spcPts val="0"/>
                        </a:spcBef>
                        <a:spcAft>
                          <a:spcPts val="0"/>
                        </a:spcAft>
                        <a:buNone/>
                      </a:pPr>
                      <a:r>
                        <a:rPr b="1" lang="en"/>
                        <a:t>Normal</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i="1" lang="en"/>
                        <a:t>llasf al72y2a tjr7 ys3d sba7k</a:t>
                      </a:r>
                      <a:endParaRPr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7375">
                <a:tc>
                  <a:txBody>
                    <a:bodyPr/>
                    <a:lstStyle/>
                    <a:p>
                      <a:pPr indent="0" lvl="0" marL="0" rtl="0" algn="l">
                        <a:spcBef>
                          <a:spcPts val="0"/>
                        </a:spcBef>
                        <a:spcAft>
                          <a:spcPts val="0"/>
                        </a:spcAft>
                        <a:buNone/>
                      </a:pPr>
                      <a:r>
                        <a:rPr b="1" lang="en"/>
                        <a:t>Abuse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i="1" lang="en">
                          <a:solidFill>
                            <a:schemeClr val="dk1"/>
                          </a:solidFill>
                        </a:rPr>
                        <a:t>s7y7 ank wa7d ahbl ma btfhm</a:t>
                      </a:r>
                      <a:endParaRPr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1125">
                <a:tc>
                  <a:txBody>
                    <a:bodyPr/>
                    <a:lstStyle/>
                    <a:p>
                      <a:pPr indent="0" lvl="0" marL="0" rtl="0" algn="l">
                        <a:spcBef>
                          <a:spcPts val="0"/>
                        </a:spcBef>
                        <a:spcAft>
                          <a:spcPts val="0"/>
                        </a:spcAft>
                        <a:buNone/>
                      </a:pPr>
                      <a:r>
                        <a:rPr b="1" lang="en"/>
                        <a:t>Hate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i="1" lang="en"/>
                        <a:t>allh yl3nk wyl3n hyk bld fasd mthlk</a:t>
                      </a:r>
                      <a:endParaRPr i="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0" y="0"/>
            <a:ext cx="914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Results and Evaluation</a:t>
            </a:r>
            <a:endParaRPr/>
          </a:p>
        </p:txBody>
      </p:sp>
      <p:sp>
        <p:nvSpPr>
          <p:cNvPr id="102" name="Google Shape;102;p20"/>
          <p:cNvSpPr txBox="1"/>
          <p:nvPr>
            <p:ph idx="1" type="body"/>
          </p:nvPr>
        </p:nvSpPr>
        <p:spPr>
          <a:xfrm>
            <a:off x="0" y="653925"/>
            <a:ext cx="4648200" cy="114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Transliteration of dataset into Arabizi.</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Diacritics would’ve made it more accurate [4].</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Some outliers (MSA, orthography).</a:t>
            </a:r>
            <a:endParaRPr>
              <a:solidFill>
                <a:srgbClr val="000000"/>
              </a:solidFill>
            </a:endParaRPr>
          </a:p>
        </p:txBody>
      </p:sp>
      <p:graphicFrame>
        <p:nvGraphicFramePr>
          <p:cNvPr id="103" name="Google Shape;103;p20"/>
          <p:cNvGraphicFramePr/>
          <p:nvPr/>
        </p:nvGraphicFramePr>
        <p:xfrm>
          <a:off x="4648238" y="1182797"/>
          <a:ext cx="3000000" cy="3000000"/>
        </p:xfrm>
        <a:graphic>
          <a:graphicData uri="http://schemas.openxmlformats.org/drawingml/2006/table">
            <a:tbl>
              <a:tblPr>
                <a:noFill/>
                <a:tableStyleId>{4AF8E1C9-8E81-4C97-8E89-A8CDA0028A3B}</a:tableStyleId>
              </a:tblPr>
              <a:tblGrid>
                <a:gridCol w="1013700"/>
                <a:gridCol w="964050"/>
                <a:gridCol w="843575"/>
                <a:gridCol w="708900"/>
                <a:gridCol w="708900"/>
              </a:tblGrid>
              <a:tr h="215425">
                <a:tc gridSpan="5">
                  <a:txBody>
                    <a:bodyPr/>
                    <a:lstStyle/>
                    <a:p>
                      <a:pPr indent="0" lvl="0" marL="0" rtl="0" algn="ctr">
                        <a:lnSpc>
                          <a:spcPct val="115000"/>
                        </a:lnSpc>
                        <a:spcBef>
                          <a:spcPts val="0"/>
                        </a:spcBef>
                        <a:spcAft>
                          <a:spcPts val="0"/>
                        </a:spcAft>
                        <a:buNone/>
                      </a:pPr>
                      <a:r>
                        <a:rPr b="1" lang="en" sz="1200"/>
                        <a:t>Arabic</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c hMerge="1"/>
              </a:tr>
              <a:tr h="218725">
                <a:tc>
                  <a:txBody>
                    <a:bodyPr/>
                    <a:lstStyle/>
                    <a:p>
                      <a:pPr indent="0" lvl="0" marL="0" rtl="0" algn="l">
                        <a:spcBef>
                          <a:spcPts val="0"/>
                        </a:spcBef>
                        <a:spcAft>
                          <a:spcPts val="0"/>
                        </a:spcAft>
                        <a:buNone/>
                      </a:pPr>
                      <a:r>
                        <a:t/>
                      </a:r>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Precision</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Recall</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F1</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Accuracy</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2275">
                <a:tc>
                  <a:txBody>
                    <a:bodyPr/>
                    <a:lstStyle/>
                    <a:p>
                      <a:pPr indent="0" lvl="0" marL="0" rtl="0" algn="ctr">
                        <a:lnSpc>
                          <a:spcPct val="115000"/>
                        </a:lnSpc>
                        <a:spcBef>
                          <a:spcPts val="0"/>
                        </a:spcBef>
                        <a:spcAft>
                          <a:spcPts val="0"/>
                        </a:spcAft>
                        <a:buNone/>
                      </a:pPr>
                      <a:r>
                        <a:rPr b="1" lang="en" sz="1000"/>
                        <a:t>Naive Bayes</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72</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2275">
                <a:tc>
                  <a:txBody>
                    <a:bodyPr/>
                    <a:lstStyle/>
                    <a:p>
                      <a:pPr indent="0" lvl="0" marL="0" rtl="0" algn="ctr">
                        <a:lnSpc>
                          <a:spcPct val="115000"/>
                        </a:lnSpc>
                        <a:spcBef>
                          <a:spcPts val="0"/>
                        </a:spcBef>
                        <a:spcAft>
                          <a:spcPts val="0"/>
                        </a:spcAft>
                        <a:buNone/>
                      </a:pPr>
                      <a:r>
                        <a:rPr b="1" lang="en" sz="1000"/>
                        <a:t>BiLSTM</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73</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72</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73</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72</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1425">
                <a:tc>
                  <a:txBody>
                    <a:bodyPr/>
                    <a:lstStyle/>
                    <a:p>
                      <a:pPr indent="0" lvl="0" marL="0" rtl="0" algn="ctr">
                        <a:lnSpc>
                          <a:spcPct val="115000"/>
                        </a:lnSpc>
                        <a:spcBef>
                          <a:spcPts val="0"/>
                        </a:spcBef>
                        <a:spcAft>
                          <a:spcPts val="0"/>
                        </a:spcAft>
                        <a:buNone/>
                      </a:pPr>
                      <a:r>
                        <a:rPr b="1" lang="en" sz="1000"/>
                        <a:t>BiLSTM (AraVec)</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77</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77</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2275">
                <a:tc>
                  <a:txBody>
                    <a:bodyPr/>
                    <a:lstStyle/>
                    <a:p>
                      <a:pPr indent="0" lvl="0" marL="0" rtl="0" algn="ctr">
                        <a:lnSpc>
                          <a:spcPct val="115000"/>
                        </a:lnSpc>
                        <a:spcBef>
                          <a:spcPts val="0"/>
                        </a:spcBef>
                        <a:spcAft>
                          <a:spcPts val="0"/>
                        </a:spcAft>
                        <a:buNone/>
                      </a:pPr>
                      <a:r>
                        <a:rPr b="1" lang="en" sz="1000"/>
                        <a:t>CNN-LSTM</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1425">
                <a:tc>
                  <a:txBody>
                    <a:bodyPr/>
                    <a:lstStyle/>
                    <a:p>
                      <a:pPr indent="0" lvl="0" marL="0" rtl="0" algn="ctr">
                        <a:lnSpc>
                          <a:spcPct val="115000"/>
                        </a:lnSpc>
                        <a:spcBef>
                          <a:spcPts val="0"/>
                        </a:spcBef>
                        <a:spcAft>
                          <a:spcPts val="0"/>
                        </a:spcAft>
                        <a:buNone/>
                      </a:pPr>
                      <a:r>
                        <a:rPr b="1" lang="en" sz="1000"/>
                        <a:t>CNN-LSTM (AraVec)</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79</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77</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77</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2275">
                <a:tc>
                  <a:txBody>
                    <a:bodyPr/>
                    <a:lstStyle/>
                    <a:p>
                      <a:pPr indent="0" lvl="0" marL="0" rtl="0" algn="ctr">
                        <a:lnSpc>
                          <a:spcPct val="115000"/>
                        </a:lnSpc>
                        <a:spcBef>
                          <a:spcPts val="0"/>
                        </a:spcBef>
                        <a:spcAft>
                          <a:spcPts val="0"/>
                        </a:spcAft>
                        <a:buNone/>
                      </a:pPr>
                      <a:r>
                        <a:rPr b="1" lang="en" sz="1000"/>
                        <a:t>BERT</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81</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82</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81</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82</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87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5425">
                <a:tc gridSpan="5">
                  <a:txBody>
                    <a:bodyPr/>
                    <a:lstStyle/>
                    <a:p>
                      <a:pPr indent="0" lvl="0" marL="0" rtl="0" algn="ctr">
                        <a:lnSpc>
                          <a:spcPct val="115000"/>
                        </a:lnSpc>
                        <a:spcBef>
                          <a:spcPts val="0"/>
                        </a:spcBef>
                        <a:spcAft>
                          <a:spcPts val="0"/>
                        </a:spcAft>
                        <a:buNone/>
                      </a:pPr>
                      <a:r>
                        <a:rPr b="1" lang="en" sz="1200"/>
                        <a:t>Arabizi</a:t>
                      </a:r>
                      <a:endParaRPr b="1" sz="12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hMerge="1"/>
                <a:tc hMerge="1"/>
                <a:tc hMerge="1"/>
                <a:tc hMerge="1"/>
              </a:tr>
              <a:tr h="218725">
                <a:tc>
                  <a:txBody>
                    <a:bodyPr/>
                    <a:lstStyle/>
                    <a:p>
                      <a:pPr indent="0" lvl="0" marL="0" rtl="0" algn="l">
                        <a:spcBef>
                          <a:spcPts val="0"/>
                        </a:spcBef>
                        <a:spcAft>
                          <a:spcPts val="0"/>
                        </a:spcAft>
                        <a:buNone/>
                      </a:pPr>
                      <a:r>
                        <a:t/>
                      </a:r>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Precision</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Recall</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F1</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Accuracy</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2275">
                <a:tc>
                  <a:txBody>
                    <a:bodyPr/>
                    <a:lstStyle/>
                    <a:p>
                      <a:pPr indent="0" lvl="0" marL="0" rtl="0" algn="ctr">
                        <a:lnSpc>
                          <a:spcPct val="115000"/>
                        </a:lnSpc>
                        <a:spcBef>
                          <a:spcPts val="0"/>
                        </a:spcBef>
                        <a:spcAft>
                          <a:spcPts val="0"/>
                        </a:spcAft>
                        <a:buNone/>
                      </a:pPr>
                      <a:r>
                        <a:rPr b="1" lang="en" sz="1000"/>
                        <a:t>Naive Bayes</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76</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72</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2275">
                <a:tc>
                  <a:txBody>
                    <a:bodyPr/>
                    <a:lstStyle/>
                    <a:p>
                      <a:pPr indent="0" lvl="0" marL="0" rtl="0" algn="ctr">
                        <a:lnSpc>
                          <a:spcPct val="115000"/>
                        </a:lnSpc>
                        <a:spcBef>
                          <a:spcPts val="0"/>
                        </a:spcBef>
                        <a:spcAft>
                          <a:spcPts val="0"/>
                        </a:spcAft>
                        <a:buNone/>
                      </a:pPr>
                      <a:r>
                        <a:rPr b="1" lang="en" sz="1000"/>
                        <a:t>BiLSTM</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73</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73</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73</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2275">
                <a:tc>
                  <a:txBody>
                    <a:bodyPr/>
                    <a:lstStyle/>
                    <a:p>
                      <a:pPr indent="0" lvl="0" marL="0" rtl="0" algn="ctr">
                        <a:lnSpc>
                          <a:spcPct val="115000"/>
                        </a:lnSpc>
                        <a:spcBef>
                          <a:spcPts val="0"/>
                        </a:spcBef>
                        <a:spcAft>
                          <a:spcPts val="0"/>
                        </a:spcAft>
                        <a:buNone/>
                      </a:pPr>
                      <a:r>
                        <a:rPr b="1" lang="en" sz="1000"/>
                        <a:t>CNN-LSTM</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76</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77</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76</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77</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82275">
                <a:tc>
                  <a:txBody>
                    <a:bodyPr/>
                    <a:lstStyle/>
                    <a:p>
                      <a:pPr indent="0" lvl="0" marL="0" rtl="0" algn="ctr">
                        <a:lnSpc>
                          <a:spcPct val="115000"/>
                        </a:lnSpc>
                        <a:spcBef>
                          <a:spcPts val="0"/>
                        </a:spcBef>
                        <a:spcAft>
                          <a:spcPts val="0"/>
                        </a:spcAft>
                        <a:buNone/>
                      </a:pPr>
                      <a:r>
                        <a:rPr b="1" lang="en" sz="1000"/>
                        <a:t>BERT</a:t>
                      </a:r>
                      <a:endParaRPr b="1"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rgbClr val="FF0000"/>
                          </a:solidFill>
                        </a:rPr>
                        <a:t>76</a:t>
                      </a:r>
                      <a:endParaRPr b="1" sz="1000">
                        <a:solidFill>
                          <a:srgbClr val="FF0000"/>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74</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104" name="Google Shape;104;p20"/>
          <p:cNvPicPr preferRelativeResize="0"/>
          <p:nvPr/>
        </p:nvPicPr>
        <p:blipFill>
          <a:blip r:embed="rId3">
            <a:alphaModFix/>
          </a:blip>
          <a:stretch>
            <a:fillRect/>
          </a:stretch>
        </p:blipFill>
        <p:spPr>
          <a:xfrm>
            <a:off x="160200" y="1869150"/>
            <a:ext cx="4286100" cy="2486150"/>
          </a:xfrm>
          <a:prstGeom prst="rect">
            <a:avLst/>
          </a:prstGeom>
          <a:noFill/>
          <a:ln>
            <a:noFill/>
          </a:ln>
        </p:spPr>
      </p:pic>
      <p:sp>
        <p:nvSpPr>
          <p:cNvPr id="105" name="Google Shape;105;p20"/>
          <p:cNvSpPr txBox="1"/>
          <p:nvPr>
            <p:ph idx="1" type="body"/>
          </p:nvPr>
        </p:nvSpPr>
        <p:spPr>
          <a:xfrm>
            <a:off x="4648250" y="651400"/>
            <a:ext cx="4446300" cy="45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Classification Results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0" y="0"/>
            <a:ext cx="9144000" cy="10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Quantitative Comparison with state of the art work &amp; Qualitative comparison with top 3 prior work</a:t>
            </a:r>
            <a:endParaRPr sz="3000"/>
          </a:p>
        </p:txBody>
      </p:sp>
      <p:sp>
        <p:nvSpPr>
          <p:cNvPr id="111" name="Google Shape;111;p21"/>
          <p:cNvSpPr txBox="1"/>
          <p:nvPr>
            <p:ph idx="1" type="subTitle"/>
          </p:nvPr>
        </p:nvSpPr>
        <p:spPr>
          <a:xfrm>
            <a:off x="311700" y="4350900"/>
            <a:ext cx="3877800" cy="792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F1- score used due to data imbalance in SOTA</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Both Arabic and Arabizi models had better results</a:t>
            </a:r>
            <a:endParaRPr sz="1100">
              <a:solidFill>
                <a:srgbClr val="000000"/>
              </a:solidFill>
            </a:endParaRPr>
          </a:p>
        </p:txBody>
      </p:sp>
      <p:sp>
        <p:nvSpPr>
          <p:cNvPr id="112" name="Google Shape;112;p21"/>
          <p:cNvSpPr txBox="1"/>
          <p:nvPr>
            <p:ph idx="1" type="subTitle"/>
          </p:nvPr>
        </p:nvSpPr>
        <p:spPr>
          <a:xfrm>
            <a:off x="4587538" y="4350900"/>
            <a:ext cx="3877800" cy="792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sz="1100">
                <a:solidFill>
                  <a:schemeClr val="dk1"/>
                </a:solidFill>
              </a:rPr>
              <a:t>No pre-trained word embeddings for Arabizi</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Utilized complex models for our task</a:t>
            </a:r>
            <a:endParaRPr sz="1100">
              <a:solidFill>
                <a:schemeClr val="dk1"/>
              </a:solidFill>
            </a:endParaRPr>
          </a:p>
          <a:p>
            <a:pPr indent="0" lvl="0" marL="0" rtl="0" algn="ctr">
              <a:spcBef>
                <a:spcPts val="0"/>
              </a:spcBef>
              <a:spcAft>
                <a:spcPts val="0"/>
              </a:spcAft>
              <a:buNone/>
            </a:pPr>
            <a:r>
              <a:t/>
            </a:r>
            <a:endParaRPr sz="1100"/>
          </a:p>
        </p:txBody>
      </p:sp>
      <p:pic>
        <p:nvPicPr>
          <p:cNvPr id="113" name="Google Shape;113;p21"/>
          <p:cNvPicPr preferRelativeResize="0"/>
          <p:nvPr/>
        </p:nvPicPr>
        <p:blipFill>
          <a:blip r:embed="rId3">
            <a:alphaModFix/>
          </a:blip>
          <a:stretch>
            <a:fillRect/>
          </a:stretch>
        </p:blipFill>
        <p:spPr>
          <a:xfrm>
            <a:off x="0" y="982400"/>
            <a:ext cx="4068050" cy="3178675"/>
          </a:xfrm>
          <a:prstGeom prst="rect">
            <a:avLst/>
          </a:prstGeom>
          <a:noFill/>
          <a:ln>
            <a:noFill/>
          </a:ln>
        </p:spPr>
      </p:pic>
      <p:pic>
        <p:nvPicPr>
          <p:cNvPr id="114" name="Google Shape;114;p21"/>
          <p:cNvPicPr preferRelativeResize="0"/>
          <p:nvPr/>
        </p:nvPicPr>
        <p:blipFill>
          <a:blip r:embed="rId4">
            <a:alphaModFix/>
          </a:blip>
          <a:stretch>
            <a:fillRect/>
          </a:stretch>
        </p:blipFill>
        <p:spPr>
          <a:xfrm>
            <a:off x="4189500" y="1700200"/>
            <a:ext cx="4954499" cy="17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