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85" r:id="rId2"/>
    <p:sldId id="286" r:id="rId3"/>
    <p:sldId id="287" r:id="rId4"/>
    <p:sldId id="276" r:id="rId5"/>
    <p:sldId id="288" r:id="rId6"/>
    <p:sldId id="26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9" r:id="rId16"/>
    <p:sldId id="291" r:id="rId17"/>
    <p:sldId id="290" r:id="rId18"/>
    <p:sldId id="293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4"/>
  </p:normalViewPr>
  <p:slideViewPr>
    <p:cSldViewPr snapToGrid="0" snapToObjects="1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E5683F-025E-9145-BAB2-AD3304CCCE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61E53-A626-C541-9115-365A9E547E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CB365-A3F7-2B4B-AACB-F9A68064540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A3696-B0FC-AA4D-A4C8-D3A6185D94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E31EB-65AF-EC47-9F98-03DDE2DF8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079DC-A80A-984A-9996-AB3FCDEE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5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84296-427C-4C4E-B112-9D4C5EA8E0F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ADF3-52E9-C44F-8151-595E6E7BA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Quadrocopter: a helicopter that is lifted by four rotors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2ADF3-52E9-C44F-8151-595E6E7BA1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2ADF3-52E9-C44F-8151-595E6E7BA1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M=6NK+6NK+6N(K-1)+0.5*N*(N-1)*K=17.5NK-6N+0.5*N^2*K??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2ADF3-52E9-C44F-8151-595E6E7BA1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 convergence in the objective value is achieved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2ADF3-52E9-C44F-8151-595E6E7BA1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 convergence in the objective value is achieved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2ADF3-52E9-C44F-8151-595E6E7BA1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97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4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1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35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2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5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B9DA553E-8D3A-1140-AC6B-7B3C0945B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4260" y="6323391"/>
            <a:ext cx="619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E74426E-A281-A445-BC5E-E9303C99E5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7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7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C46A31C-D320-5D40-8B43-9DC667B7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784" y="6353554"/>
            <a:ext cx="2384199" cy="304799"/>
          </a:xfrm>
        </p:spPr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MECH 691 Project| Group 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C526FD-7B4C-C446-A3B3-BDFAB9CD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4260" y="6323391"/>
            <a:ext cx="619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E74426E-A281-A445-BC5E-E9303C99E5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1E7FE-FEF3-494B-84FC-77438F4EB071}"/>
              </a:ext>
            </a:extLst>
          </p:cNvPr>
          <p:cNvSpPr txBox="1"/>
          <p:nvPr userDrawn="1"/>
        </p:nvSpPr>
        <p:spPr>
          <a:xfrm>
            <a:off x="5734594" y="6382842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6/12/2019</a:t>
            </a:r>
          </a:p>
        </p:txBody>
      </p:sp>
    </p:spTree>
    <p:extLst>
      <p:ext uri="{BB962C8B-B14F-4D97-AF65-F5344CB8AC3E}">
        <p14:creationId xmlns:p14="http://schemas.microsoft.com/office/powerpoint/2010/main" val="392754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2760" y="6417261"/>
            <a:ext cx="990599" cy="3047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53554"/>
            <a:ext cx="23841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0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MECH 691 Project| Group 8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ECFE7F4-2299-F940-A855-93371C77C8D7}"/>
              </a:ext>
            </a:extLst>
          </p:cNvPr>
          <p:cNvSpPr txBox="1">
            <a:spLocks/>
          </p:cNvSpPr>
          <p:nvPr userDrawn="1"/>
        </p:nvSpPr>
        <p:spPr>
          <a:xfrm>
            <a:off x="3232147" y="631140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rtl="0" eaLnBrk="1" latinLnBrk="0" hangingPunct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753C4E-83D0-474A-BF4F-75F3A623D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4260" y="6323391"/>
            <a:ext cx="619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426E-A281-A445-BC5E-E9303C99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AC87AD-DBCB-4785-85EB-52357CC98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B1E167-7C46-49B2-81B1-85553209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D26D0E-8E73-4C52-A25A-FA4F892F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D18F43C-1686-41A2-B5B7-ACCA3D0D7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00719C4-94EF-484D-B445-651DB46C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D4F6EF1C-3A3C-4A43-8589-36603CB3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5DF89-9867-4C6B-AA38-CF32C189F76E}"/>
              </a:ext>
            </a:extLst>
          </p:cNvPr>
          <p:cNvSpPr/>
          <p:nvPr/>
        </p:nvSpPr>
        <p:spPr>
          <a:xfrm>
            <a:off x="649975" y="4401683"/>
            <a:ext cx="10893095" cy="1174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Convex Optimization Application: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Trajectory Planning</a:t>
            </a:r>
            <a:endParaRPr lang="en-US" sz="33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8B940-448E-4D15-B886-2F4298A23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2" b="9617"/>
          <a:stretch/>
        </p:blipFill>
        <p:spPr>
          <a:xfrm>
            <a:off x="647889" y="515385"/>
            <a:ext cx="5448111" cy="337416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65F53D-C323-4909-BD3F-D01DE7ABC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62" y="473338"/>
            <a:ext cx="3162490" cy="3439617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93481BC-7012-48F5-8642-E151171C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691FF-3BBC-4305-B17F-6FD06D9B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MECH 691 Project| Group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75D23-56DF-4BB3-9916-2B9B6BE444D4}"/>
              </a:ext>
            </a:extLst>
          </p:cNvPr>
          <p:cNvSpPr txBox="1"/>
          <p:nvPr/>
        </p:nvSpPr>
        <p:spPr>
          <a:xfrm>
            <a:off x="9540719" y="5170015"/>
            <a:ext cx="22263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Omar Farhat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Ahmad Amin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Ramzi Haddad</a:t>
            </a:r>
          </a:p>
        </p:txBody>
      </p:sp>
    </p:spTree>
    <p:extLst>
      <p:ext uri="{BB962C8B-B14F-4D97-AF65-F5344CB8AC3E}">
        <p14:creationId xmlns:p14="http://schemas.microsoft.com/office/powerpoint/2010/main" val="85851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/>
              <a:t> Initial &amp; final states for each vehicle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/>
              <p:nvPr/>
            </p:nvSpPr>
            <p:spPr>
              <a:xfrm>
                <a:off x="954309" y="1885139"/>
                <a:ext cx="10283382" cy="404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position, velocity and acceleration for each vehicle at times k=1 &amp; k=K is given.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Thus, we have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are already taken into consideration in the dynamics equations.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We are left with 4 constraints, each consisting of 3 components (</a:t>
                </a:r>
                <a:r>
                  <a:rPr lang="en-US" dirty="0" err="1"/>
                  <a:t>x,y,z</a:t>
                </a:r>
                <a:r>
                  <a:rPr lang="en-US" dirty="0"/>
                  <a:t>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Thus, we have 12*N equality constraints.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In fact, they are affine functions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Χ</m:t>
                    </m:r>
                  </m:oMath>
                </a14:m>
                <a:r>
                  <a:rPr lang="en-US" dirty="0"/>
                  <a:t> and have the form: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m:rPr>
                        <m:nor/>
                      </m:rPr>
                      <a:rPr lang="el-GR" dirty="0"/>
                      <m:t>Χ</m:t>
                    </m:r>
                    <m:r>
                      <m:rPr>
                        <m:nor/>
                      </m:rPr>
                      <a:rPr lang="en-US" b="0" i="0" dirty="0" smtClean="0"/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ctr"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𝑁𝐾</m:t>
                        </m:r>
                      </m:sup>
                    </m:sSup>
                  </m:oMath>
                </a14:m>
                <a:r>
                  <a:rPr lang="en-US" dirty="0"/>
                  <a:t> 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9" y="1885139"/>
                <a:ext cx="10283382" cy="4043030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85020" y="1854519"/>
            <a:ext cx="10333554" cy="372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b="1" dirty="0"/>
              <a:t>Boundaries on position, velocity, acceleration, and jerk (physical constraints)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/>
              <p:nvPr/>
            </p:nvSpPr>
            <p:spPr>
              <a:xfrm>
                <a:off x="954309" y="1885139"/>
                <a:ext cx="10283382" cy="3988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u="sng" dirty="0"/>
                  <a:t>Boundaries on position: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These are due to a limited workspace.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where 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gives us 2 constraints, for each dimension, for each vehicle at each time step k.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Thus, we have 6*N*K affine inequality constraints.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u="sng" dirty="0"/>
                  <a:t>Assume there is no limit on velocity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9" y="1885139"/>
                <a:ext cx="10283382" cy="3988592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85020" y="1854519"/>
            <a:ext cx="10333554" cy="372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7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b="1" dirty="0"/>
              <a:t>Boundaries on position, velocity, acceleration, and jerk (physical constraints)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/>
              <p:nvPr/>
            </p:nvSpPr>
            <p:spPr>
              <a:xfrm>
                <a:off x="954308" y="1537252"/>
                <a:ext cx="10548578" cy="567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u="sng" dirty="0"/>
                  <a:t>Boundaries on Acceleration: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collective thrust of each vehicle is limited by a minimum and maximum thrust value.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constraint is as follows: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quadratic constraint can be simplified by constraining each coordinate separately: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where 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gives us 2 constraints, for each dimension, for each vehicle at each time step k.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Thus, we have 6*N*K affine inequality constraints.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limits are chosen  such that: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8" y="1537252"/>
                <a:ext cx="10548578" cy="5679696"/>
              </a:xfrm>
              <a:prstGeom prst="rect">
                <a:avLst/>
              </a:prstGeom>
              <a:blipFill>
                <a:blip r:embed="rId2"/>
                <a:stretch>
                  <a:fillRect l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85019" y="1537252"/>
            <a:ext cx="10717867" cy="42275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4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b="1" dirty="0"/>
              <a:t>Boundaries on position, velocity, acceleration, and jerk (physical constraints)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/>
              <p:nvPr/>
            </p:nvSpPr>
            <p:spPr>
              <a:xfrm>
                <a:off x="954309" y="1885139"/>
                <a:ext cx="10283382" cy="461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u="sng" dirty="0"/>
                  <a:t>Boundaries on jerk: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jerk is the 3</a:t>
                </a:r>
                <a:r>
                  <a:rPr lang="en-US" baseline="30000" dirty="0"/>
                  <a:t>rd</a:t>
                </a:r>
                <a:r>
                  <a:rPr lang="en-US" dirty="0"/>
                  <a:t> derivative of position.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It is bounded to ensure a continuity in acceleration and thus continuity in the attitude of a quadrocopter.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constraints are as follows: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where 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gives us 2 constraints, for each dimension, for each vehicle at k-1 time steps.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Thus, we have 6*N*(K-1) affine inequality constraints.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09" y="1885139"/>
                <a:ext cx="10283382" cy="4612929"/>
              </a:xfrm>
              <a:prstGeom prst="rect">
                <a:avLst/>
              </a:prstGeom>
              <a:blipFill>
                <a:blip r:embed="rId2"/>
                <a:stretch>
                  <a:fillRect l="-534" r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85020" y="1854519"/>
            <a:ext cx="10333554" cy="3727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8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b="1" dirty="0"/>
              <a:t>Non-Convex Constraints for Collision Avoidance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/>
              <p:nvPr/>
            </p:nvSpPr>
            <p:spPr>
              <a:xfrm>
                <a:off x="997515" y="2463021"/>
                <a:ext cx="10044995" cy="325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Vehicles must not collide during transition from the initial to the final state.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Thus, there must be a minimum distance R between vehicles at each time step k.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constraints are as follows: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These inequality constraints are non-convex.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Thus, the optimization problem is not convex.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15" y="2463021"/>
                <a:ext cx="10044995" cy="3256597"/>
              </a:xfrm>
              <a:prstGeom prst="rect">
                <a:avLst/>
              </a:prstGeom>
              <a:blipFill>
                <a:blip r:embed="rId2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853235" y="2394954"/>
            <a:ext cx="10333554" cy="2351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b="1" dirty="0"/>
              <a:t>Approximated Collision Avoidance Constraints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/>
              <p:nvPr/>
            </p:nvSpPr>
            <p:spPr>
              <a:xfrm>
                <a:off x="785020" y="1463409"/>
                <a:ext cx="10044995" cy="550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goal is to turn the non-convex problem into convex optimization.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Using a first-order Taylor Expansion, the collision avoidance constraint at iteration (q+1) is linearized around the previous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It becomes of the following form: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US" dirty="0"/>
                  <a:t> is the position of vehicle I corresponding to the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We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affine inequality constraints.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F5BDD-CEAE-40F0-B68A-6249351D9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0" y="1463409"/>
                <a:ext cx="10044995" cy="5503943"/>
              </a:xfrm>
              <a:prstGeom prst="rect">
                <a:avLst/>
              </a:prstGeom>
              <a:blipFill>
                <a:blip r:embed="rId2"/>
                <a:stretch>
                  <a:fillRect l="-425" r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76049" y="1423145"/>
            <a:ext cx="10333554" cy="479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pPr algn="ctr"/>
            <a:r>
              <a:rPr lang="en-US" b="1" dirty="0"/>
              <a:t>Resulting Problem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76049" y="1423145"/>
            <a:ext cx="10333554" cy="479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13B8-8FED-4E49-B8F5-0E43B645CC38}"/>
                  </a:ext>
                </a:extLst>
              </p:cNvPr>
              <p:cNvSpPr txBox="1"/>
              <p:nvPr/>
            </p:nvSpPr>
            <p:spPr>
              <a:xfrm>
                <a:off x="776049" y="1475796"/>
                <a:ext cx="10333554" cy="9826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dirty="0"/>
                  <a:t>minimize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subject to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	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−1]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13B8-8FED-4E49-B8F5-0E43B645C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49" y="1475796"/>
                <a:ext cx="10333554" cy="9826601"/>
              </a:xfrm>
              <a:prstGeom prst="rect">
                <a:avLst/>
              </a:prstGeom>
              <a:blipFill>
                <a:blip r:embed="rId2"/>
                <a:stretch>
                  <a:fillRect l="-472" t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9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pPr algn="ctr"/>
            <a:r>
              <a:rPr lang="en-US" b="1" dirty="0"/>
              <a:t>Resulting Problem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76049" y="1423145"/>
            <a:ext cx="10333554" cy="4101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13B8-8FED-4E49-B8F5-0E43B645CC38}"/>
                  </a:ext>
                </a:extLst>
              </p:cNvPr>
              <p:cNvSpPr txBox="1"/>
              <p:nvPr/>
            </p:nvSpPr>
            <p:spPr>
              <a:xfrm>
                <a:off x="838201" y="1475796"/>
                <a:ext cx="10333554" cy="10430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problem can be written as: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200" dirty="0"/>
                            <m:t>Χ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l-GR" sz="2200" dirty="0"/>
                        <m:t>Χ</m:t>
                      </m:r>
                      <m:r>
                        <m:rPr>
                          <m:nor/>
                        </m:rPr>
                        <a:rPr lang="en-US" sz="2200" dirty="0"/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l-GR" sz="2200" dirty="0"/>
                        <m:t>Χ</m:t>
                      </m:r>
                      <m:r>
                        <m:rPr>
                          <m:nor/>
                        </m:rPr>
                        <a:rPr lang="en-US" sz="2200" dirty="0"/>
                        <m:t>+</m:t>
                      </m:r>
                      <m:r>
                        <m:rPr>
                          <m:nor/>
                        </m:rPr>
                        <a:rPr lang="en-US" sz="2200" dirty="0"/>
                        <m:t>r</m:t>
                      </m:r>
                    </m:oMath>
                  </m:oMathPara>
                </a14:m>
                <a:endParaRPr lang="en-US" sz="2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200" dirty="0"/>
                        <m:t>Χ</m:t>
                      </m:r>
                      <m:r>
                        <m:rPr>
                          <m:nor/>
                        </m:rPr>
                        <a:rPr lang="en-US" sz="2200" dirty="0"/>
                        <m:t>=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									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m:rPr>
                        <m:nor/>
                      </m:rPr>
                      <a:rPr lang="el-GR" sz="2200" dirty="0"/>
                      <m:t>Χ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dirty="0"/>
                      <m:t>Χ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𝑁𝐾</m:t>
                        </m:r>
                      </m:sup>
                    </m:sSup>
                  </m:oMath>
                </a14:m>
                <a:r>
                  <a:rPr lang="en-US" sz="2200" dirty="0"/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2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𝑁𝐾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&amp;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M, the number of inequality constraints, is equal to: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23.5∗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−6∗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+0.5∗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problem consists of a quadratic function and affine constraints, so it is a quadratic program.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algn="ctr">
                  <a:lnSpc>
                    <a:spcPct val="150000"/>
                  </a:lnSpc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13B8-8FED-4E49-B8F5-0E43B645C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475796"/>
                <a:ext cx="10333554" cy="10430228"/>
              </a:xfrm>
              <a:prstGeom prst="rect">
                <a:avLst/>
              </a:prstGeom>
              <a:blipFill>
                <a:blip r:embed="rId3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8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pPr algn="ctr"/>
            <a:r>
              <a:rPr lang="en-US" b="1" dirty="0"/>
              <a:t>Sequential Convex Programming (SCP)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76049" y="1423145"/>
            <a:ext cx="10333554" cy="4400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13B8-8FED-4E49-B8F5-0E43B645CC38}"/>
                  </a:ext>
                </a:extLst>
              </p:cNvPr>
              <p:cNvSpPr txBox="1"/>
              <p:nvPr/>
            </p:nvSpPr>
            <p:spPr>
              <a:xfrm>
                <a:off x="812587" y="1475796"/>
                <a:ext cx="10333554" cy="111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SCP is a local optimization method for non-convex problems.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It works by replacing non-convex constraints with convex approximations around a previous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convex problem is solved iteratively, starting from an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b="0" dirty="0"/>
                  <a:t> is chosen by computing the solution of the problem without the avoidance constraint.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This method iterates until a stop condition is satisfied.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Stopping Conditions: 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 is an optimal solution of the approximate convex problem.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 fulfills the non-convex constraint.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Χ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Χ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a tuning parameter.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algn="ctr">
                  <a:lnSpc>
                    <a:spcPct val="150000"/>
                  </a:lnSpc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13B8-8FED-4E49-B8F5-0E43B645C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87" y="1475796"/>
                <a:ext cx="10333554" cy="11172289"/>
              </a:xfrm>
              <a:prstGeom prst="rect">
                <a:avLst/>
              </a:prstGeom>
              <a:blipFill>
                <a:blip r:embed="rId3"/>
                <a:stretch>
                  <a:fillRect l="-354" r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pPr algn="ctr"/>
            <a:r>
              <a:rPr lang="en-US" b="1" dirty="0"/>
              <a:t>The Algorithm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76049" y="1423145"/>
            <a:ext cx="10333554" cy="4400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13B8-8FED-4E49-B8F5-0E43B645CC38}"/>
                  </a:ext>
                </a:extLst>
              </p:cNvPr>
              <p:cNvSpPr txBox="1"/>
              <p:nvPr/>
            </p:nvSpPr>
            <p:spPr>
              <a:xfrm>
                <a:off x="812587" y="1475796"/>
                <a:ext cx="10333554" cy="660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algn="ctr">
                  <a:lnSpc>
                    <a:spcPct val="150000"/>
                  </a:lnSpc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C213B8-8FED-4E49-B8F5-0E43B645C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87" y="1475796"/>
                <a:ext cx="10333554" cy="6601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2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D38C3-A2DE-4F49-BF67-1D82759497AA}"/>
              </a:ext>
            </a:extLst>
          </p:cNvPr>
          <p:cNvSpPr txBox="1"/>
          <p:nvPr/>
        </p:nvSpPr>
        <p:spPr>
          <a:xfrm>
            <a:off x="238539" y="2120348"/>
            <a:ext cx="11516139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Trajectory planning is a common problem in robotics, whether in wheeled robots or unmanned aerial robots.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Trajectory planning is the problem of creating motion from one point to another while avoiding collisions.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Collisions can be defined as an event in which the robot gets into contact with any other object in its environment.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1ED15-2AB5-4917-901C-86FAA90D9BCA}"/>
              </a:ext>
            </a:extLst>
          </p:cNvPr>
          <p:cNvSpPr/>
          <p:nvPr/>
        </p:nvSpPr>
        <p:spPr>
          <a:xfrm>
            <a:off x="238538" y="2021104"/>
            <a:ext cx="11516139" cy="27364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D38C3-A2DE-4F49-BF67-1D82759497AA}"/>
              </a:ext>
            </a:extLst>
          </p:cNvPr>
          <p:cNvSpPr txBox="1"/>
          <p:nvPr/>
        </p:nvSpPr>
        <p:spPr>
          <a:xfrm>
            <a:off x="238539" y="2037164"/>
            <a:ext cx="11516139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Unmanned aerial vehicles (UAVs) have prominent roles in aerial mission.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Trajectory planning is vital to increase the level of autonomy of UAVs.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UAV must be capable of operating within a complex environment, which may include obstacles and other no-fly zones.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Trajectory planning is an NP-hard (non-deterministic polynomial time) problem which means that its algorithm’s execution time is usually long and grows exponentially with problem size.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different approaches for algorithms that tackle trajectory planning.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be discussing the convex optimization approach.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A2046-D620-4267-81BD-C0F15F7508AF}"/>
              </a:ext>
            </a:extLst>
          </p:cNvPr>
          <p:cNvSpPr/>
          <p:nvPr/>
        </p:nvSpPr>
        <p:spPr>
          <a:xfrm>
            <a:off x="238538" y="1855305"/>
            <a:ext cx="11516139" cy="37791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5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D38C3-A2DE-4F49-BF67-1D82759497AA}"/>
              </a:ext>
            </a:extLst>
          </p:cNvPr>
          <p:cNvSpPr txBox="1"/>
          <p:nvPr/>
        </p:nvSpPr>
        <p:spPr>
          <a:xfrm>
            <a:off x="557784" y="1862072"/>
            <a:ext cx="9540957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collision-free trajectories in three dimensions for multiple quadrocopters within seconds.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goal is to transition from an initial to a final set of states, each consisting of position, velocity and acceleration.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vehicles must maintain a minimum distance between each other and satisfy other trajectory constraints.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Assumption: The environment is obstacle free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method used can be applied for any vehicle type by modifying the constraints.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48A02-CEA6-4C2F-9950-53140F6F617F}"/>
              </a:ext>
            </a:extLst>
          </p:cNvPr>
          <p:cNvSpPr/>
          <p:nvPr/>
        </p:nvSpPr>
        <p:spPr>
          <a:xfrm>
            <a:off x="238539" y="1643270"/>
            <a:ext cx="10495722" cy="39912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48A02-CEA6-4C2F-9950-53140F6F617F}"/>
              </a:ext>
            </a:extLst>
          </p:cNvPr>
          <p:cNvSpPr/>
          <p:nvPr/>
        </p:nvSpPr>
        <p:spPr>
          <a:xfrm>
            <a:off x="271363" y="1740489"/>
            <a:ext cx="10495722" cy="2115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6999A-C014-4153-B092-0CAFB2F8D214}"/>
              </a:ext>
            </a:extLst>
          </p:cNvPr>
          <p:cNvSpPr txBox="1"/>
          <p:nvPr/>
        </p:nvSpPr>
        <p:spPr>
          <a:xfrm>
            <a:off x="358082" y="1938939"/>
            <a:ext cx="10376177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Given: N vehicles that transition in a given time 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Objective: Generate a collision-free trajectory for each vehicle by minimizing the total thrust at each time step for each quadrocopter.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Constraints: Physical limits of the vehicles, space boundaries, and avoidance constraints.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E0F33-6048-4A46-8401-8C69FAE0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69" y="4232967"/>
            <a:ext cx="5751127" cy="20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8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2787D-7D1E-448B-8825-F2BAD47BAF20}"/>
                  </a:ext>
                </a:extLst>
              </p:cNvPr>
              <p:cNvSpPr txBox="1"/>
              <p:nvPr/>
            </p:nvSpPr>
            <p:spPr>
              <a:xfrm>
                <a:off x="3461894" y="2235712"/>
                <a:ext cx="2909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2787D-7D1E-448B-8825-F2BAD47B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894" y="2235712"/>
                <a:ext cx="2909323" cy="276999"/>
              </a:xfrm>
              <a:prstGeom prst="rect">
                <a:avLst/>
              </a:prstGeom>
              <a:blipFill>
                <a:blip r:embed="rId3"/>
                <a:stretch>
                  <a:fillRect l="-146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C3F656-8168-4208-B74E-258068500B61}"/>
                  </a:ext>
                </a:extLst>
              </p:cNvPr>
              <p:cNvSpPr/>
              <p:nvPr/>
            </p:nvSpPr>
            <p:spPr>
              <a:xfrm>
                <a:off x="3278416" y="2622146"/>
                <a:ext cx="43686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C3F656-8168-4208-B74E-258068500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16" y="2622146"/>
                <a:ext cx="43686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32B246-C10F-4A34-A67D-055758FC1AFB}"/>
                  </a:ext>
                </a:extLst>
              </p:cNvPr>
              <p:cNvSpPr/>
              <p:nvPr/>
            </p:nvSpPr>
            <p:spPr>
              <a:xfrm>
                <a:off x="1487321" y="3533438"/>
                <a:ext cx="5306389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where: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: position of vehicle i at discrete times k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0" i="0" dirty="0" smtClean="0"/>
                      <m:t>velocity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vehicle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/>
                      <m:t>i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discrete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times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k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h: discretization time 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32B246-C10F-4A34-A67D-055758FC1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21" y="3533438"/>
                <a:ext cx="5306389" cy="2862322"/>
              </a:xfrm>
              <a:prstGeom prst="rect">
                <a:avLst/>
              </a:prstGeom>
              <a:blipFill>
                <a:blip r:embed="rId5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4D44B784-E5D0-4DA0-9173-D9BF366118E8}"/>
              </a:ext>
            </a:extLst>
          </p:cNvPr>
          <p:cNvSpPr/>
          <p:nvPr/>
        </p:nvSpPr>
        <p:spPr>
          <a:xfrm>
            <a:off x="3103845" y="1977503"/>
            <a:ext cx="4717775" cy="1400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E6A39-172B-4377-A278-9D0C1FA3F719}"/>
              </a:ext>
            </a:extLst>
          </p:cNvPr>
          <p:cNvSpPr/>
          <p:nvPr/>
        </p:nvSpPr>
        <p:spPr>
          <a:xfrm>
            <a:off x="1378225" y="3658177"/>
            <a:ext cx="5565914" cy="2520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2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Optimization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5BDD-CEAE-40F0-B68A-6249351D9E5D}"/>
              </a:ext>
            </a:extLst>
          </p:cNvPr>
          <p:cNvSpPr txBox="1"/>
          <p:nvPr/>
        </p:nvSpPr>
        <p:spPr>
          <a:xfrm>
            <a:off x="1656522" y="2411896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9DB04-F8D4-41FD-AADF-554E71F46674}"/>
                  </a:ext>
                </a:extLst>
              </p:cNvPr>
              <p:cNvSpPr txBox="1"/>
              <p:nvPr/>
            </p:nvSpPr>
            <p:spPr>
              <a:xfrm>
                <a:off x="952812" y="1347670"/>
                <a:ext cx="9991835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optimization variable is the vehicles’ acceleration at each time step k, denoted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We can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are affine functions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Χ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So, each consists of 3 dimensions for N vehicles at K time steps (position, velocity, and acceleration.)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9DB04-F8D4-41FD-AADF-554E71F4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12" y="1347670"/>
                <a:ext cx="9991835" cy="4385816"/>
              </a:xfrm>
              <a:prstGeom prst="rect">
                <a:avLst/>
              </a:prstGeom>
              <a:blipFill>
                <a:blip r:embed="rId2"/>
                <a:stretch>
                  <a:fillRect l="-366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835191" y="1387279"/>
            <a:ext cx="10270132" cy="24827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EE883-78A2-4A65-BE1B-7F3DA6EB9AF6}"/>
              </a:ext>
            </a:extLst>
          </p:cNvPr>
          <p:cNvSpPr/>
          <p:nvPr/>
        </p:nvSpPr>
        <p:spPr>
          <a:xfrm>
            <a:off x="835191" y="4311496"/>
            <a:ext cx="10270132" cy="186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0DBAC-BC83-48A1-8EC7-93E48A6E8ADA}"/>
                  </a:ext>
                </a:extLst>
              </p:cNvPr>
              <p:cNvSpPr txBox="1"/>
              <p:nvPr/>
            </p:nvSpPr>
            <p:spPr>
              <a:xfrm>
                <a:off x="952812" y="4142566"/>
                <a:ext cx="9991835" cy="364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Iteratively, the dynamics equations become of the following form: (for k&gt;1)</a:t>
                </a:r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0DBAC-BC83-48A1-8EC7-93E48A6E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12" y="4142566"/>
                <a:ext cx="9991835" cy="3646383"/>
              </a:xfrm>
              <a:prstGeom prst="rect">
                <a:avLst/>
              </a:prstGeom>
              <a:blipFill>
                <a:blip r:embed="rId3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20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Objective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5BDD-CEAE-40F0-B68A-6249351D9E5D}"/>
              </a:ext>
            </a:extLst>
          </p:cNvPr>
          <p:cNvSpPr txBox="1"/>
          <p:nvPr/>
        </p:nvSpPr>
        <p:spPr>
          <a:xfrm>
            <a:off x="1656522" y="2411896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DB04-F8D4-41FD-AADF-554E71F46674}"/>
              </a:ext>
            </a:extLst>
          </p:cNvPr>
          <p:cNvSpPr txBox="1"/>
          <p:nvPr/>
        </p:nvSpPr>
        <p:spPr>
          <a:xfrm>
            <a:off x="1457806" y="1425511"/>
            <a:ext cx="8457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1" dirty="0">
              <a:latin typeface="Cambria Math" panose="02040503050406030204" pitchFamily="18" charset="0"/>
            </a:endParaRPr>
          </a:p>
          <a:p>
            <a:endParaRPr lang="en-US" i="1" dirty="0">
              <a:latin typeface="Cambria Math" panose="02040503050406030204" pitchFamily="18" charset="0"/>
            </a:endParaRPr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835191" y="1576005"/>
            <a:ext cx="9540957" cy="4135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73DAFA-AABC-4862-A50F-A9500E24E585}"/>
                  </a:ext>
                </a:extLst>
              </p:cNvPr>
              <p:cNvSpPr txBox="1"/>
              <p:nvPr/>
            </p:nvSpPr>
            <p:spPr>
              <a:xfrm>
                <a:off x="835191" y="1670638"/>
                <a:ext cx="9398021" cy="3701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objective function, to be minimized, is the sum of the total thrust at each time for a quadrocopter.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It is defined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is the gravity vector.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Note: The objective function above is convex, and in fact can be written as quadratic function of the form: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dirty="0"/>
                      <m:t>Χ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l-GR" dirty="0"/>
                      <m:t>Χ</m:t>
                    </m:r>
                    <m:r>
                      <m:rPr>
                        <m:nor/>
                      </m:rPr>
                      <a:rPr lang="en-US" b="0" i="0" dirty="0" smtClean="0"/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l-GR" dirty="0"/>
                      <m:t>Χ</m:t>
                    </m:r>
                    <m:r>
                      <m:rPr>
                        <m:nor/>
                      </m:rPr>
                      <a:rPr lang="en-US" b="0" i="0" dirty="0" smtClean="0"/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r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73DAFA-AABC-4862-A50F-A9500E24E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1" y="1670638"/>
                <a:ext cx="9398021" cy="3701141"/>
              </a:xfrm>
              <a:prstGeom prst="rect">
                <a:avLst/>
              </a:prstGeom>
              <a:blipFill>
                <a:blip r:embed="rId2"/>
                <a:stretch>
                  <a:fillRect l="-519" b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029B6E-5F23-D244-B157-5975BD33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MECH 691 Project| Group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EB7A-D08E-714D-B2D5-38C3183FF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74426E-A281-A445-BC5E-E9303C99E5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86835539-3EED-8847-AC7C-E734DCA493F7}"/>
              </a:ext>
            </a:extLst>
          </p:cNvPr>
          <p:cNvSpPr/>
          <p:nvPr/>
        </p:nvSpPr>
        <p:spPr>
          <a:xfrm>
            <a:off x="692255" y="282387"/>
            <a:ext cx="9540957" cy="860612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5BDD-CEAE-40F0-B68A-6249351D9E5D}"/>
              </a:ext>
            </a:extLst>
          </p:cNvPr>
          <p:cNvSpPr txBox="1"/>
          <p:nvPr/>
        </p:nvSpPr>
        <p:spPr>
          <a:xfrm>
            <a:off x="835192" y="2127738"/>
            <a:ext cx="6705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u="sng" dirty="0"/>
              <a:t>Convex Constraints:</a:t>
            </a:r>
          </a:p>
          <a:p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Dynamics Equations (already defined)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Initial &amp; final states for each vehicle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Boundaries on position, velocity, acceleration, and jerk (physical constraints)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EA0E4-46BB-4DC2-9A53-D788BD7D255A}"/>
              </a:ext>
            </a:extLst>
          </p:cNvPr>
          <p:cNvSpPr/>
          <p:nvPr/>
        </p:nvSpPr>
        <p:spPr>
          <a:xfrm>
            <a:off x="785020" y="2130271"/>
            <a:ext cx="6954249" cy="2301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C764E-CC02-4181-BB12-5B6F08D7E2A9}"/>
              </a:ext>
            </a:extLst>
          </p:cNvPr>
          <p:cNvSpPr/>
          <p:nvPr/>
        </p:nvSpPr>
        <p:spPr>
          <a:xfrm>
            <a:off x="7245864" y="37219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3DE88-89D0-4FD7-812F-27717847F19C}"/>
              </a:ext>
            </a:extLst>
          </p:cNvPr>
          <p:cNvSpPr/>
          <p:nvPr/>
        </p:nvSpPr>
        <p:spPr>
          <a:xfrm>
            <a:off x="8107255" y="2003611"/>
            <a:ext cx="3948378" cy="1157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E17E15-B0FE-44D6-93DE-973C850555A2}"/>
              </a:ext>
            </a:extLst>
          </p:cNvPr>
          <p:cNvCxnSpPr>
            <a:stCxn id="4" idx="1"/>
          </p:cNvCxnSpPr>
          <p:nvPr/>
        </p:nvCxnSpPr>
        <p:spPr>
          <a:xfrm>
            <a:off x="5462734" y="1142999"/>
            <a:ext cx="2992153" cy="83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FB23CE-AF95-49C6-A8F1-0CBB60F47A55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4262145" y="1142999"/>
            <a:ext cx="1200589" cy="98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08543-F3E6-482A-A189-AF729D6153A3}"/>
              </a:ext>
            </a:extLst>
          </p:cNvPr>
          <p:cNvSpPr/>
          <p:nvPr/>
        </p:nvSpPr>
        <p:spPr>
          <a:xfrm>
            <a:off x="8107256" y="2120746"/>
            <a:ext cx="3948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Non-Convex Constraints: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Collision avoidance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4039181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1426</Words>
  <Application>Microsoft Office PowerPoint</Application>
  <PresentationFormat>Widescreen</PresentationFormat>
  <Paragraphs>268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Farhat</dc:creator>
  <cp:lastModifiedBy>Omar Farhat</cp:lastModifiedBy>
  <cp:revision>53</cp:revision>
  <dcterms:created xsi:type="dcterms:W3CDTF">2019-12-04T17:54:59Z</dcterms:created>
  <dcterms:modified xsi:type="dcterms:W3CDTF">2019-12-05T13:00:07Z</dcterms:modified>
</cp:coreProperties>
</file>