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2" r:id="rId9"/>
    <p:sldId id="266" r:id="rId10"/>
    <p:sldId id="267" r:id="rId11"/>
    <p:sldId id="268" r:id="rId12"/>
    <p:sldId id="270" r:id="rId13"/>
    <p:sldId id="269" r:id="rId14"/>
    <p:sldId id="271" r:id="rId15"/>
    <p:sldId id="272" r:id="rId16"/>
    <p:sldId id="261" r:id="rId17"/>
    <p:sldId id="263"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03379DD-2D02-4D09-8B85-304DFA18A72B}" type="datetimeFigureOut">
              <a:rPr lang="fr-FR" smtClean="0"/>
              <a:t>21/09/2020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B33D89-C3F7-436E-927E-0F7AA816F256}" type="slidenum">
              <a:rPr lang="fr-FR" smtClean="0"/>
              <a:t>‹N°›</a:t>
            </a:fld>
            <a:endParaRPr lang="fr-FR"/>
          </a:p>
        </p:txBody>
      </p:sp>
    </p:spTree>
    <p:extLst>
      <p:ext uri="{BB962C8B-B14F-4D97-AF65-F5344CB8AC3E}">
        <p14:creationId xmlns:p14="http://schemas.microsoft.com/office/powerpoint/2010/main" val="78470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3379DD-2D02-4D09-8B85-304DFA18A72B}" type="datetimeFigureOut">
              <a:rPr lang="fr-FR" smtClean="0"/>
              <a:t>21/09/2020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B33D89-C3F7-436E-927E-0F7AA816F256}" type="slidenum">
              <a:rPr lang="fr-FR" smtClean="0"/>
              <a:t>‹N°›</a:t>
            </a:fld>
            <a:endParaRPr lang="fr-FR"/>
          </a:p>
        </p:txBody>
      </p:sp>
    </p:spTree>
    <p:extLst>
      <p:ext uri="{BB962C8B-B14F-4D97-AF65-F5344CB8AC3E}">
        <p14:creationId xmlns:p14="http://schemas.microsoft.com/office/powerpoint/2010/main" val="22111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3379DD-2D02-4D09-8B85-304DFA18A72B}" type="datetimeFigureOut">
              <a:rPr lang="fr-FR" smtClean="0"/>
              <a:t>21/09/2020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B33D89-C3F7-436E-927E-0F7AA816F256}" type="slidenum">
              <a:rPr lang="fr-FR" smtClean="0"/>
              <a:t>‹N°›</a:t>
            </a:fld>
            <a:endParaRPr lang="fr-FR"/>
          </a:p>
        </p:txBody>
      </p:sp>
    </p:spTree>
    <p:extLst>
      <p:ext uri="{BB962C8B-B14F-4D97-AF65-F5344CB8AC3E}">
        <p14:creationId xmlns:p14="http://schemas.microsoft.com/office/powerpoint/2010/main" val="345410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3379DD-2D02-4D09-8B85-304DFA18A72B}" type="datetimeFigureOut">
              <a:rPr lang="fr-FR" smtClean="0"/>
              <a:t>21/09/2020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B33D89-C3F7-436E-927E-0F7AA816F256}" type="slidenum">
              <a:rPr lang="fr-FR" smtClean="0"/>
              <a:t>‹N°›</a:t>
            </a:fld>
            <a:endParaRPr lang="fr-FR"/>
          </a:p>
        </p:txBody>
      </p:sp>
    </p:spTree>
    <p:extLst>
      <p:ext uri="{BB962C8B-B14F-4D97-AF65-F5344CB8AC3E}">
        <p14:creationId xmlns:p14="http://schemas.microsoft.com/office/powerpoint/2010/main" val="412561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03379DD-2D02-4D09-8B85-304DFA18A72B}" type="datetimeFigureOut">
              <a:rPr lang="fr-FR" smtClean="0"/>
              <a:t>21/09/2020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B33D89-C3F7-436E-927E-0F7AA816F256}" type="slidenum">
              <a:rPr lang="fr-FR" smtClean="0"/>
              <a:t>‹N°›</a:t>
            </a:fld>
            <a:endParaRPr lang="fr-FR"/>
          </a:p>
        </p:txBody>
      </p:sp>
    </p:spTree>
    <p:extLst>
      <p:ext uri="{BB962C8B-B14F-4D97-AF65-F5344CB8AC3E}">
        <p14:creationId xmlns:p14="http://schemas.microsoft.com/office/powerpoint/2010/main" val="255821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03379DD-2D02-4D09-8B85-304DFA18A72B}" type="datetimeFigureOut">
              <a:rPr lang="fr-FR" smtClean="0"/>
              <a:t>21/09/2020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1B33D89-C3F7-436E-927E-0F7AA816F256}" type="slidenum">
              <a:rPr lang="fr-FR" smtClean="0"/>
              <a:t>‹N°›</a:t>
            </a:fld>
            <a:endParaRPr lang="fr-FR"/>
          </a:p>
        </p:txBody>
      </p:sp>
    </p:spTree>
    <p:extLst>
      <p:ext uri="{BB962C8B-B14F-4D97-AF65-F5344CB8AC3E}">
        <p14:creationId xmlns:p14="http://schemas.microsoft.com/office/powerpoint/2010/main" val="307555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03379DD-2D02-4D09-8B85-304DFA18A72B}" type="datetimeFigureOut">
              <a:rPr lang="fr-FR" smtClean="0"/>
              <a:t>21/09/2020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1B33D89-C3F7-436E-927E-0F7AA816F256}" type="slidenum">
              <a:rPr lang="fr-FR" smtClean="0"/>
              <a:t>‹N°›</a:t>
            </a:fld>
            <a:endParaRPr lang="fr-FR"/>
          </a:p>
        </p:txBody>
      </p:sp>
    </p:spTree>
    <p:extLst>
      <p:ext uri="{BB962C8B-B14F-4D97-AF65-F5344CB8AC3E}">
        <p14:creationId xmlns:p14="http://schemas.microsoft.com/office/powerpoint/2010/main" val="13619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03379DD-2D02-4D09-8B85-304DFA18A72B}" type="datetimeFigureOut">
              <a:rPr lang="fr-FR" smtClean="0"/>
              <a:t>21/09/2020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1B33D89-C3F7-436E-927E-0F7AA816F256}" type="slidenum">
              <a:rPr lang="fr-FR" smtClean="0"/>
              <a:t>‹N°›</a:t>
            </a:fld>
            <a:endParaRPr lang="fr-FR"/>
          </a:p>
        </p:txBody>
      </p:sp>
    </p:spTree>
    <p:extLst>
      <p:ext uri="{BB962C8B-B14F-4D97-AF65-F5344CB8AC3E}">
        <p14:creationId xmlns:p14="http://schemas.microsoft.com/office/powerpoint/2010/main" val="210833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03379DD-2D02-4D09-8B85-304DFA18A72B}" type="datetimeFigureOut">
              <a:rPr lang="fr-FR" smtClean="0"/>
              <a:t>21/09/2020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1B33D89-C3F7-436E-927E-0F7AA816F256}" type="slidenum">
              <a:rPr lang="fr-FR" smtClean="0"/>
              <a:t>‹N°›</a:t>
            </a:fld>
            <a:endParaRPr lang="fr-FR"/>
          </a:p>
        </p:txBody>
      </p:sp>
    </p:spTree>
    <p:extLst>
      <p:ext uri="{BB962C8B-B14F-4D97-AF65-F5344CB8AC3E}">
        <p14:creationId xmlns:p14="http://schemas.microsoft.com/office/powerpoint/2010/main" val="170645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03379DD-2D02-4D09-8B85-304DFA18A72B}" type="datetimeFigureOut">
              <a:rPr lang="fr-FR" smtClean="0"/>
              <a:t>21/09/2020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1B33D89-C3F7-436E-927E-0F7AA816F256}" type="slidenum">
              <a:rPr lang="fr-FR" smtClean="0"/>
              <a:t>‹N°›</a:t>
            </a:fld>
            <a:endParaRPr lang="fr-FR"/>
          </a:p>
        </p:txBody>
      </p:sp>
    </p:spTree>
    <p:extLst>
      <p:ext uri="{BB962C8B-B14F-4D97-AF65-F5344CB8AC3E}">
        <p14:creationId xmlns:p14="http://schemas.microsoft.com/office/powerpoint/2010/main" val="3580200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03379DD-2D02-4D09-8B85-304DFA18A72B}" type="datetimeFigureOut">
              <a:rPr lang="fr-FR" smtClean="0"/>
              <a:t>21/09/2020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1B33D89-C3F7-436E-927E-0F7AA816F256}" type="slidenum">
              <a:rPr lang="fr-FR" smtClean="0"/>
              <a:t>‹N°›</a:t>
            </a:fld>
            <a:endParaRPr lang="fr-FR"/>
          </a:p>
        </p:txBody>
      </p:sp>
    </p:spTree>
    <p:extLst>
      <p:ext uri="{BB962C8B-B14F-4D97-AF65-F5344CB8AC3E}">
        <p14:creationId xmlns:p14="http://schemas.microsoft.com/office/powerpoint/2010/main" val="54320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379DD-2D02-4D09-8B85-304DFA18A72B}" type="datetimeFigureOut">
              <a:rPr lang="fr-FR" smtClean="0"/>
              <a:t>21/09/2020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33D89-C3F7-436E-927E-0F7AA816F256}" type="slidenum">
              <a:rPr lang="fr-FR" smtClean="0"/>
              <a:t>‹N°›</a:t>
            </a:fld>
            <a:endParaRPr lang="fr-FR"/>
          </a:p>
        </p:txBody>
      </p:sp>
    </p:spTree>
    <p:extLst>
      <p:ext uri="{BB962C8B-B14F-4D97-AF65-F5344CB8AC3E}">
        <p14:creationId xmlns:p14="http://schemas.microsoft.com/office/powerpoint/2010/main" val="3351221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r.qwe.wiki/wiki/Andreas_Reuter" TargetMode="External"/><Relationship Id="rId3" Type="http://schemas.openxmlformats.org/officeDocument/2006/relationships/hyperlink" Target="https://fr.qwe.wiki/wiki/Consistency_(database_systems)" TargetMode="External"/><Relationship Id="rId7" Type="http://schemas.openxmlformats.org/officeDocument/2006/relationships/hyperlink" Target="https://fr.qwe.wiki/wiki/Database" TargetMode="External"/><Relationship Id="rId2" Type="http://schemas.openxmlformats.org/officeDocument/2006/relationships/hyperlink" Target="https://fr.qwe.wiki/wiki/Atomicity_(database_systems)" TargetMode="External"/><Relationship Id="rId1" Type="http://schemas.openxmlformats.org/officeDocument/2006/relationships/slideLayout" Target="../slideLayouts/slideLayout2.xml"/><Relationship Id="rId6" Type="http://schemas.openxmlformats.org/officeDocument/2006/relationships/hyperlink" Target="https://fr.qwe.wiki/wiki/Database_transaction" TargetMode="External"/><Relationship Id="rId5" Type="http://schemas.openxmlformats.org/officeDocument/2006/relationships/hyperlink" Target="https://fr.qwe.wiki/wiki/Durability_(database_systems)" TargetMode="External"/><Relationship Id="rId10" Type="http://schemas.openxmlformats.org/officeDocument/2006/relationships/hyperlink" Target="https://fr.qwe.wiki/wiki/Jim_Gray_(computer_scientist)" TargetMode="External"/><Relationship Id="rId4" Type="http://schemas.openxmlformats.org/officeDocument/2006/relationships/hyperlink" Target="https://fr.qwe.wiki/wiki/Isolation_(database_systems)" TargetMode="External"/><Relationship Id="rId9" Type="http://schemas.openxmlformats.org/officeDocument/2006/relationships/hyperlink" Target="https://fr.qwe.wiki/wiki/Theo_H%C3%A4rd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fr.qwe.wiki/wiki/Cascading_rollback" TargetMode="External"/><Relationship Id="rId3" Type="http://schemas.openxmlformats.org/officeDocument/2006/relationships/hyperlink" Target="https://fr.qwe.wiki/wiki/SQL_syntax" TargetMode="External"/><Relationship Id="rId7" Type="http://schemas.openxmlformats.org/officeDocument/2006/relationships/hyperlink" Target="https://fr.qwe.wiki/wiki/Integrity_constraints" TargetMode="External"/><Relationship Id="rId2" Type="http://schemas.openxmlformats.org/officeDocument/2006/relationships/hyperlink" Target="https://fr.qwe.wiki/wiki/Database_transaction" TargetMode="External"/><Relationship Id="rId1" Type="http://schemas.openxmlformats.org/officeDocument/2006/relationships/slideLayout" Target="../slideLayouts/slideLayout2.xml"/><Relationship Id="rId6" Type="http://schemas.openxmlformats.org/officeDocument/2006/relationships/hyperlink" Target="https://fr.qwe.wiki/wiki/Invariant_(computer_science)" TargetMode="External"/><Relationship Id="rId5" Type="http://schemas.openxmlformats.org/officeDocument/2006/relationships/hyperlink" Target="https://fr.qwe.wiki/wiki/Consistency_(database_systems)" TargetMode="External"/><Relationship Id="rId4" Type="http://schemas.openxmlformats.org/officeDocument/2006/relationships/hyperlink" Target="https://fr.qwe.wiki/wiki/Atomicity_(database_systems)" TargetMode="External"/><Relationship Id="rId9" Type="http://schemas.openxmlformats.org/officeDocument/2006/relationships/hyperlink" Target="https://fr.qwe.wiki/wiki/Database_trigger"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fr.qwe.wiki/wiki/Non-volatile_memory" TargetMode="External"/><Relationship Id="rId3" Type="http://schemas.openxmlformats.org/officeDocument/2006/relationships/hyperlink" Target="https://fr.qwe.wiki/wiki/Isolation_(database_systems)" TargetMode="External"/><Relationship Id="rId7" Type="http://schemas.openxmlformats.org/officeDocument/2006/relationships/hyperlink" Target="https://fr.qwe.wiki/wiki/Crash_(computing)" TargetMode="External"/><Relationship Id="rId2" Type="http://schemas.openxmlformats.org/officeDocument/2006/relationships/hyperlink" Target="https://fr.qwe.wiki/wiki/Concurrent_computing" TargetMode="External"/><Relationship Id="rId1" Type="http://schemas.openxmlformats.org/officeDocument/2006/relationships/slideLayout" Target="../slideLayouts/slideLayout2.xml"/><Relationship Id="rId6" Type="http://schemas.openxmlformats.org/officeDocument/2006/relationships/hyperlink" Target="https://fr.qwe.wiki/wiki/Durability_(computer_science)" TargetMode="External"/><Relationship Id="rId5" Type="http://schemas.openxmlformats.org/officeDocument/2006/relationships/hyperlink" Target="https://fr.qwe.wiki/wiki/Race_condition" TargetMode="External"/><Relationship Id="rId4" Type="http://schemas.openxmlformats.org/officeDocument/2006/relationships/hyperlink" Target="https://fr.qwe.wiki/wiki/Concurrency_control"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people.eecs.berkeley.edu/~brewer/cs262b-2004/PODC-keynote.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redis.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assandra.apache.org/" TargetMode="External"/><Relationship Id="rId7" Type="http://schemas.openxmlformats.org/officeDocument/2006/relationships/hyperlink" Target="http://neo4j.com/" TargetMode="External"/><Relationship Id="rId2" Type="http://schemas.openxmlformats.org/officeDocument/2006/relationships/hyperlink" Target="https://hbase.apache.org/" TargetMode="External"/><Relationship Id="rId1" Type="http://schemas.openxmlformats.org/officeDocument/2006/relationships/slideLayout" Target="../slideLayouts/slideLayout2.xml"/><Relationship Id="rId6" Type="http://schemas.openxmlformats.org/officeDocument/2006/relationships/hyperlink" Target="https://www.mongodb.org/" TargetMode="External"/><Relationship Id="rId5" Type="http://schemas.openxmlformats.org/officeDocument/2006/relationships/hyperlink" Target="https://ravendb.net/" TargetMode="External"/><Relationship Id="rId4" Type="http://schemas.openxmlformats.org/officeDocument/2006/relationships/hyperlink" Target="http://couchdb.apache.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es/dynamodb/" TargetMode="External"/><Relationship Id="rId2" Type="http://schemas.openxmlformats.org/officeDocument/2006/relationships/hyperlink" Target="https://cloud.google.com/bigtable/" TargetMode="External"/><Relationship Id="rId1" Type="http://schemas.openxmlformats.org/officeDocument/2006/relationships/slideLayout" Target="../slideLayouts/slideLayout2.xml"/><Relationship Id="rId4" Type="http://schemas.openxmlformats.org/officeDocument/2006/relationships/hyperlink" Target="https://cassandra.apach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NonRelational Databases Checkpoint</a:t>
            </a:r>
          </a:p>
        </p:txBody>
      </p:sp>
      <p:sp>
        <p:nvSpPr>
          <p:cNvPr id="3" name="Sous-titre 2"/>
          <p:cNvSpPr>
            <a:spLocks noGrp="1"/>
          </p:cNvSpPr>
          <p:nvPr>
            <p:ph type="subTitle" idx="1"/>
          </p:nvPr>
        </p:nvSpPr>
        <p:spPr/>
        <p:txBody>
          <a:bodyPr/>
          <a:lstStyle/>
          <a:p>
            <a:r>
              <a:rPr lang="fr-FR" dirty="0" smtClean="0"/>
              <a:t>Amara  Ramzi </a:t>
            </a:r>
          </a:p>
          <a:p>
            <a:endParaRPr lang="fr-FR" dirty="0"/>
          </a:p>
        </p:txBody>
      </p:sp>
    </p:spTree>
    <p:extLst>
      <p:ext uri="{BB962C8B-B14F-4D97-AF65-F5344CB8AC3E}">
        <p14:creationId xmlns:p14="http://schemas.microsoft.com/office/powerpoint/2010/main" val="3953984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a:t> </a:t>
            </a:r>
            <a:r>
              <a:rPr lang="fr-FR" sz="2000" b="1" dirty="0"/>
              <a:t>ACID</a:t>
            </a:r>
            <a:r>
              <a:rPr lang="fr-FR" sz="2000" dirty="0"/>
              <a:t> ( </a:t>
            </a:r>
            <a:r>
              <a:rPr lang="fr-FR" sz="2000" b="1" i="1" dirty="0">
                <a:hlinkClick r:id="rId2" tooltip="Atomicité (systèmes de base de données)"/>
              </a:rPr>
              <a:t>A</a:t>
            </a:r>
            <a:r>
              <a:rPr lang="fr-FR" sz="2000" i="1" dirty="0">
                <a:hlinkClick r:id="rId2" tooltip="Atomicité (systèmes de base de données)"/>
              </a:rPr>
              <a:t> </a:t>
            </a:r>
            <a:r>
              <a:rPr lang="fr-FR" sz="2000" i="1" dirty="0" err="1">
                <a:hlinkClick r:id="rId2" tooltip="Atomicité (systèmes de base de données)"/>
              </a:rPr>
              <a:t>tomicity</a:t>
            </a:r>
            <a:r>
              <a:rPr lang="fr-FR" sz="2000" i="1" dirty="0"/>
              <a:t> , </a:t>
            </a:r>
            <a:r>
              <a:rPr lang="fr-FR" sz="2000" b="1" i="1" dirty="0">
                <a:hlinkClick r:id="rId3" tooltip="Cohérence (systèmes de base de données)"/>
              </a:rPr>
              <a:t>C</a:t>
            </a:r>
            <a:r>
              <a:rPr lang="fr-FR" sz="2000" i="1" dirty="0">
                <a:hlinkClick r:id="rId3" tooltip="Cohérence (systèmes de base de données)"/>
              </a:rPr>
              <a:t> OHERENCE</a:t>
            </a:r>
            <a:r>
              <a:rPr lang="fr-FR" sz="2000" i="1" dirty="0"/>
              <a:t> , </a:t>
            </a:r>
            <a:r>
              <a:rPr lang="fr-FR" sz="2000" b="1" i="1" dirty="0">
                <a:hlinkClick r:id="rId4" tooltip="Isolation (systèmes de base de données)"/>
              </a:rPr>
              <a:t>je</a:t>
            </a:r>
            <a:r>
              <a:rPr lang="fr-FR" sz="2000" i="1" dirty="0">
                <a:hlinkClick r:id="rId4" tooltip="Isolation (systèmes de base de données)"/>
              </a:rPr>
              <a:t> </a:t>
            </a:r>
            <a:r>
              <a:rPr lang="fr-FR" sz="2000" i="1" dirty="0" err="1">
                <a:hlinkClick r:id="rId4" tooltip="Isolation (systèmes de base de données)"/>
              </a:rPr>
              <a:t>solation</a:t>
            </a:r>
            <a:r>
              <a:rPr lang="fr-FR" sz="2000" i="1" dirty="0"/>
              <a:t> , </a:t>
            </a:r>
            <a:r>
              <a:rPr lang="fr-FR" sz="2000" b="1" i="1" dirty="0">
                <a:hlinkClick r:id="rId5" tooltip="Durabilité (systèmes de base de données)"/>
              </a:rPr>
              <a:t>D</a:t>
            </a:r>
            <a:r>
              <a:rPr lang="fr-FR" sz="2000" i="1" dirty="0">
                <a:hlinkClick r:id="rId5" tooltip="Durabilité (systèmes de base de données)"/>
              </a:rPr>
              <a:t> </a:t>
            </a:r>
            <a:r>
              <a:rPr lang="fr-FR" sz="2000" i="1" dirty="0" err="1">
                <a:hlinkClick r:id="rId5" tooltip="Durabilité (systèmes de base de données)"/>
              </a:rPr>
              <a:t>urability</a:t>
            </a:r>
            <a:r>
              <a:rPr lang="fr-FR" sz="2000" dirty="0"/>
              <a:t> ) est un ensemble de propriétés des </a:t>
            </a:r>
            <a:r>
              <a:rPr lang="fr-FR" sz="2000" dirty="0">
                <a:hlinkClick r:id="rId6" tooltip="transaction de base de données"/>
              </a:rPr>
              <a:t>transactions de base de données</a:t>
            </a:r>
            <a:r>
              <a:rPr lang="fr-FR" sz="2000" dirty="0"/>
              <a:t> destinée à garantir la validité même en cas d'erreurs, les pannes de courant, etc. Dans le contexte des </a:t>
            </a:r>
            <a:r>
              <a:rPr lang="fr-FR" sz="2000" dirty="0">
                <a:hlinkClick r:id="rId7" tooltip="Base de données"/>
              </a:rPr>
              <a:t>bases de données</a:t>
            </a:r>
            <a:r>
              <a:rPr lang="fr-FR" sz="2000" dirty="0"/>
              <a:t> , une séquence des opérations de base de données qui satisfait les propriétés ACID (et ceux - ci peuvent être perçues comme une seule opération logique sur les données) est appelé une transaction. Par exemple, un transfert de fonds d'un compte bancaire à un autre, impliquant même plusieurs changements tels que débitant un compte et créditant une autre, est une seule transaction</a:t>
            </a:r>
            <a:r>
              <a:rPr lang="fr-FR" sz="2000" dirty="0" smtClean="0"/>
              <a:t>.</a:t>
            </a:r>
          </a:p>
          <a:p>
            <a:pPr marL="0" indent="0">
              <a:buNone/>
            </a:pPr>
            <a:r>
              <a:rPr lang="fr-FR" sz="2000" dirty="0" smtClean="0"/>
              <a:t>En 1983, </a:t>
            </a:r>
            <a:r>
              <a:rPr lang="fr-FR" sz="2000" dirty="0" smtClean="0">
                <a:hlinkClick r:id="rId8" tooltip="Andreas Reuter"/>
              </a:rPr>
              <a:t>Andreas Reuter</a:t>
            </a:r>
            <a:r>
              <a:rPr lang="fr-FR" sz="2000" dirty="0" smtClean="0"/>
              <a:t> et </a:t>
            </a:r>
            <a:r>
              <a:rPr lang="fr-FR" sz="2000" dirty="0" smtClean="0">
                <a:hlinkClick r:id="rId9" tooltip="Theo Härder"/>
              </a:rPr>
              <a:t>Theo </a:t>
            </a:r>
            <a:r>
              <a:rPr lang="fr-FR" sz="2000" dirty="0" err="1" smtClean="0">
                <a:hlinkClick r:id="rId9" tooltip="Theo Härder"/>
              </a:rPr>
              <a:t>Härder</a:t>
            </a:r>
            <a:r>
              <a:rPr lang="fr-FR" sz="2000" dirty="0" smtClean="0"/>
              <a:t> inventé l'acronyme </a:t>
            </a:r>
            <a:r>
              <a:rPr lang="fr-FR" sz="2000" i="1" dirty="0" smtClean="0"/>
              <a:t>ACID</a:t>
            </a:r>
            <a:r>
              <a:rPr lang="fr-FR" sz="2000" dirty="0" smtClean="0"/>
              <a:t> comme raccourci pour atomicité, cohérence, isolation et durabilité, la construction sur des travaux antérieurs par </a:t>
            </a:r>
            <a:r>
              <a:rPr lang="fr-FR" sz="2000" dirty="0" smtClean="0">
                <a:hlinkClick r:id="rId10" tooltip="Jim Gris (informaticien)"/>
              </a:rPr>
              <a:t>Jim Gray</a:t>
            </a:r>
            <a:r>
              <a:rPr lang="fr-FR" sz="2000" dirty="0" smtClean="0"/>
              <a:t> qui énumérait atomicité, cohérence et durabilité , mais laissé en isolement pour caractériser le concept de transaction. Ces quatre propriétés décrivent les principales garanties du paradigme de la transaction, qui a influencé de nombreux aspects du développement dans les systèmes de base de données.</a:t>
            </a:r>
          </a:p>
          <a:p>
            <a:endParaRPr lang="fr-FR" sz="2000" dirty="0" smtClean="0"/>
          </a:p>
          <a:p>
            <a:endParaRPr lang="fr-FR" sz="2000" dirty="0"/>
          </a:p>
          <a:p>
            <a:endParaRPr lang="fr-FR" dirty="0"/>
          </a:p>
        </p:txBody>
      </p:sp>
    </p:spTree>
    <p:extLst>
      <p:ext uri="{BB962C8B-B14F-4D97-AF65-F5344CB8AC3E}">
        <p14:creationId xmlns:p14="http://schemas.microsoft.com/office/powerpoint/2010/main" val="193314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51992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b="1" dirty="0" err="1" smtClean="0">
                <a:hlinkClick r:id="rId2" tooltip="transaction de base de données"/>
              </a:rPr>
              <a:t>A</a:t>
            </a:r>
            <a:r>
              <a:rPr lang="fr-FR" b="1" dirty="0" err="1" smtClean="0"/>
              <a:t>tomicité:</a:t>
            </a:r>
            <a:r>
              <a:rPr lang="fr-FR" sz="2000" dirty="0" err="1" smtClean="0">
                <a:hlinkClick r:id="rId2" tooltip="transaction de base de données"/>
              </a:rPr>
              <a:t>Les</a:t>
            </a:r>
            <a:r>
              <a:rPr lang="fr-FR" sz="2000" dirty="0" smtClean="0">
                <a:hlinkClick r:id="rId2" tooltip="transaction de base de données"/>
              </a:rPr>
              <a:t> transactions</a:t>
            </a:r>
            <a:r>
              <a:rPr lang="fr-FR" sz="2000" dirty="0" smtClean="0"/>
              <a:t> sont souvent composées de </a:t>
            </a:r>
            <a:r>
              <a:rPr lang="fr-FR" sz="2000" dirty="0" smtClean="0"/>
              <a:t>multiples</a:t>
            </a:r>
            <a:r>
              <a:rPr lang="fr-FR" sz="2000" dirty="0"/>
              <a:t> </a:t>
            </a:r>
            <a:r>
              <a:rPr lang="fr-FR" sz="2000" dirty="0">
                <a:hlinkClick r:id="rId3" tooltip="syntaxe SQL"/>
              </a:rPr>
              <a:t>déclarations</a:t>
            </a:r>
            <a:r>
              <a:rPr lang="fr-FR" sz="2000" dirty="0"/>
              <a:t> . </a:t>
            </a:r>
            <a:r>
              <a:rPr lang="fr-FR" sz="2000" dirty="0">
                <a:hlinkClick r:id="rId4" tooltip="Atomicité (systèmes de base de données)"/>
              </a:rPr>
              <a:t>Atomicité</a:t>
            </a:r>
            <a:r>
              <a:rPr lang="fr-FR" sz="2000" dirty="0"/>
              <a:t> garantit que chaque transaction est traitée comme une seule « unité », qui soit complètement réussit ou échoue complètement: si l' un des états constituant une transaction ne parvient pas à remplir la totalité de la transaction échoue et la base de données reste inchangé. Un système atomique doit garantir l' atomicité dans chaque situation, y compris les pannes de courant, les erreurs et les accidents</a:t>
            </a:r>
            <a:r>
              <a:rPr lang="fr-FR" sz="2000" dirty="0" smtClean="0"/>
              <a:t>.</a:t>
            </a:r>
          </a:p>
          <a:p>
            <a:r>
              <a:rPr lang="fr-FR" sz="2000" b="1" dirty="0" err="1" smtClean="0"/>
              <a:t>Cohérence:</a:t>
            </a:r>
            <a:r>
              <a:rPr lang="fr-FR" sz="2000" dirty="0" err="1" smtClean="0">
                <a:hlinkClick r:id="rId5" tooltip="Cohérence (systèmes de base de données)"/>
              </a:rPr>
              <a:t>La</a:t>
            </a:r>
            <a:r>
              <a:rPr lang="fr-FR" sz="2000" dirty="0" smtClean="0">
                <a:hlinkClick r:id="rId5" tooltip="Cohérence (systèmes de base de données)"/>
              </a:rPr>
              <a:t> </a:t>
            </a:r>
            <a:r>
              <a:rPr lang="fr-FR" sz="2000" dirty="0">
                <a:hlinkClick r:id="rId5" tooltip="Cohérence (systèmes de base de données)"/>
              </a:rPr>
              <a:t>cohérence</a:t>
            </a:r>
            <a:r>
              <a:rPr lang="fr-FR" sz="2000" dirty="0"/>
              <a:t> garantit qu'une transaction ne peut apporter la base de données d'un état valide à une autre, la base de données en maintenant </a:t>
            </a:r>
            <a:r>
              <a:rPr lang="fr-FR" sz="2000" dirty="0">
                <a:hlinkClick r:id="rId6" tooltip="Invariant (informatique)"/>
              </a:rPr>
              <a:t>invariants</a:t>
            </a:r>
            <a:r>
              <a:rPr lang="fr-FR" sz="2000" dirty="0"/>
              <a:t> : les données écrites sur la base de données doit être valide selon les règles définies, y compris les </a:t>
            </a:r>
            <a:r>
              <a:rPr lang="fr-FR" sz="2000" dirty="0">
                <a:hlinkClick r:id="rId7" tooltip="Les contraintes d'intégrité"/>
              </a:rPr>
              <a:t>contraintes</a:t>
            </a:r>
            <a:r>
              <a:rPr lang="fr-FR" sz="2000" dirty="0"/>
              <a:t> , les </a:t>
            </a:r>
            <a:r>
              <a:rPr lang="fr-FR" sz="2000" dirty="0">
                <a:hlinkClick r:id="rId8" tooltip="rollback Cascading"/>
              </a:rPr>
              <a:t>cascades</a:t>
            </a:r>
            <a:r>
              <a:rPr lang="fr-FR" sz="2000" dirty="0"/>
              <a:t> , les </a:t>
            </a:r>
            <a:r>
              <a:rPr lang="fr-FR" sz="2000" dirty="0">
                <a:hlinkClick r:id="rId9" tooltip="Base de données de déclenchement"/>
              </a:rPr>
              <a:t>déclencheurs</a:t>
            </a:r>
            <a:r>
              <a:rPr lang="fr-FR" sz="2000" dirty="0"/>
              <a:t> et toute combinaison de ceux - ci. Cela empêche la corruption de base de données par une transaction illégale, mais ne garantit pas qu'une transaction est </a:t>
            </a:r>
            <a:r>
              <a:rPr lang="fr-FR" sz="2000" i="1" dirty="0"/>
              <a:t>correcte</a:t>
            </a:r>
            <a:r>
              <a:rPr lang="fr-FR" sz="2000" dirty="0"/>
              <a:t> .</a:t>
            </a:r>
          </a:p>
          <a:p>
            <a:endParaRPr lang="fr-FR" sz="2000" dirty="0"/>
          </a:p>
          <a:p>
            <a:endParaRPr lang="fr-FR" dirty="0"/>
          </a:p>
        </p:txBody>
      </p:sp>
    </p:spTree>
    <p:extLst>
      <p:ext uri="{BB962C8B-B14F-4D97-AF65-F5344CB8AC3E}">
        <p14:creationId xmlns:p14="http://schemas.microsoft.com/office/powerpoint/2010/main" val="70466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sz="2200" b="1" dirty="0" err="1" smtClean="0"/>
              <a:t>Isolement:</a:t>
            </a:r>
            <a:r>
              <a:rPr lang="fr-FR" sz="2200" dirty="0" err="1" smtClean="0"/>
              <a:t>Les</a:t>
            </a:r>
            <a:r>
              <a:rPr lang="fr-FR" sz="2200" dirty="0" smtClean="0"/>
              <a:t> transactions sont souvent exécutées </a:t>
            </a:r>
            <a:r>
              <a:rPr lang="fr-FR" sz="2200" dirty="0" smtClean="0">
                <a:hlinkClick r:id="rId2" tooltip="calcul simultanées"/>
              </a:rPr>
              <a:t>simultanément</a:t>
            </a:r>
            <a:r>
              <a:rPr lang="fr-FR" sz="2200" dirty="0" smtClean="0"/>
              <a:t> (par exemple, la lecture et l' écriture sur plusieurs tables en même temps). </a:t>
            </a:r>
            <a:r>
              <a:rPr lang="fr-FR" sz="2200" dirty="0" smtClean="0">
                <a:hlinkClick r:id="rId3" tooltip="Isolation (systèmes de base de données)"/>
              </a:rPr>
              <a:t>L' isolement</a:t>
            </a:r>
            <a:r>
              <a:rPr lang="fr-FR" sz="2200" dirty="0" smtClean="0"/>
              <a:t> assure que l' exécution simultanée des transactions quitte la base de données dans le même état qui aurait été obtenu si les transactions ont été exécutées de façon séquentielle. L' isolement est l'objectif principal de </a:t>
            </a:r>
            <a:r>
              <a:rPr lang="fr-FR" sz="2200" dirty="0" smtClean="0">
                <a:hlinkClick r:id="rId4" tooltip="Contrôle de la concurrence"/>
              </a:rPr>
              <a:t>contrôle d'accès concurrentiel</a:t>
            </a:r>
            <a:r>
              <a:rPr lang="fr-FR" sz="2200" dirty="0" smtClean="0"/>
              <a:t> ; selon la méthode utilisée, les </a:t>
            </a:r>
            <a:r>
              <a:rPr lang="fr-FR" sz="2200" dirty="0" smtClean="0">
                <a:hlinkClick r:id="rId5" tooltip="Condition de course"/>
              </a:rPr>
              <a:t>effets</a:t>
            </a:r>
            <a:r>
              <a:rPr lang="fr-FR" sz="2200" dirty="0" smtClean="0"/>
              <a:t> d'une transaction incomplète pourraient ne pas être encore une autre transaction.</a:t>
            </a:r>
          </a:p>
          <a:p>
            <a:r>
              <a:rPr lang="fr-FR" sz="2200" b="1" dirty="0" err="1" smtClean="0"/>
              <a:t>Durabilité</a:t>
            </a:r>
            <a:r>
              <a:rPr lang="fr-FR" sz="2200" i="1" dirty="0" err="1" smtClean="0"/>
              <a:t>:</a:t>
            </a:r>
            <a:r>
              <a:rPr lang="fr-FR" sz="2200" dirty="0" err="1" smtClean="0">
                <a:hlinkClick r:id="rId6" tooltip="Durabilité (informatique)"/>
              </a:rPr>
              <a:t>Durabilité</a:t>
            </a:r>
            <a:r>
              <a:rPr lang="fr-FR" sz="2200" dirty="0"/>
              <a:t> garantit qu'une fois qu'une transaction a été commise, elle restera engagée même dans le cas d'une défaillance du système (par exemple, une panne de courant ou </a:t>
            </a:r>
            <a:r>
              <a:rPr lang="fr-FR" sz="2200" dirty="0">
                <a:hlinkClick r:id="rId7" tooltip="Accident (informatique)"/>
              </a:rPr>
              <a:t>accident</a:t>
            </a:r>
            <a:r>
              <a:rPr lang="fr-FR" sz="2200" dirty="0"/>
              <a:t> ). Cela signifie généralement que les opérations réalisées (ou leurs effets) sont enregistrés dans la </a:t>
            </a:r>
            <a:r>
              <a:rPr lang="fr-FR" sz="2200" dirty="0">
                <a:hlinkClick r:id="rId8" tooltip="Une mémoire non volatile"/>
              </a:rPr>
              <a:t>mémoire non volatile</a:t>
            </a:r>
            <a:r>
              <a:rPr lang="fr-FR" sz="2200" dirty="0"/>
              <a:t> </a:t>
            </a:r>
            <a:r>
              <a:rPr lang="fr-FR" dirty="0"/>
              <a:t>.</a:t>
            </a:r>
          </a:p>
          <a:p>
            <a:endParaRPr lang="fr-FR" dirty="0"/>
          </a:p>
        </p:txBody>
      </p:sp>
    </p:spTree>
    <p:extLst>
      <p:ext uri="{BB962C8B-B14F-4D97-AF65-F5344CB8AC3E}">
        <p14:creationId xmlns:p14="http://schemas.microsoft.com/office/powerpoint/2010/main" val="1563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5">
                    <a:lumMod val="75000"/>
                  </a:schemeClr>
                </a:solidFill>
              </a:rPr>
              <a:t>Quel est le théorème CAP </a:t>
            </a:r>
            <a:br>
              <a:rPr lang="fr-FR" dirty="0" smtClean="0">
                <a:solidFill>
                  <a:schemeClr val="accent5">
                    <a:lumMod val="75000"/>
                  </a:schemeClr>
                </a:solidFill>
              </a:rPr>
            </a:br>
            <a:endParaRPr lang="fr-FR" dirty="0"/>
          </a:p>
        </p:txBody>
      </p:sp>
      <p:sp>
        <p:nvSpPr>
          <p:cNvPr id="3" name="Espace réservé du contenu 2"/>
          <p:cNvSpPr>
            <a:spLocks noGrp="1"/>
          </p:cNvSpPr>
          <p:nvPr>
            <p:ph idx="1"/>
          </p:nvPr>
        </p:nvSpPr>
        <p:spPr/>
        <p:txBody>
          <a:bodyPr/>
          <a:lstStyle/>
          <a:p>
            <a:pPr marL="0" indent="0">
              <a:buNone/>
            </a:pPr>
            <a:r>
              <a:rPr lang="fr-FR" dirty="0"/>
              <a:t> </a:t>
            </a:r>
            <a:r>
              <a:rPr lang="fr-FR" dirty="0" smtClean="0"/>
              <a:t>En 2000</a:t>
            </a:r>
            <a:r>
              <a:rPr lang="fr-FR" dirty="0"/>
              <a:t>, </a:t>
            </a:r>
            <a:r>
              <a:rPr lang="fr-FR" u="sng" dirty="0">
                <a:hlinkClick r:id="rId2"/>
              </a:rPr>
              <a:t>Eric A. </a:t>
            </a:r>
            <a:r>
              <a:rPr lang="fr-FR" u="sng" dirty="0" err="1">
                <a:hlinkClick r:id="rId2"/>
              </a:rPr>
              <a:t>Brewer</a:t>
            </a:r>
            <a:r>
              <a:rPr lang="fr-FR" dirty="0"/>
              <a:t> a formalisé un théorème très intéressant reposant sur 3 propriétés fondamentales pour caractériser les bases de données (relationnelles, </a:t>
            </a:r>
            <a:r>
              <a:rPr lang="fr-FR" dirty="0" err="1"/>
              <a:t>NoSQL</a:t>
            </a:r>
            <a:r>
              <a:rPr lang="fr-FR" dirty="0"/>
              <a:t> et autres) :</a:t>
            </a:r>
          </a:p>
          <a:p>
            <a:r>
              <a:rPr lang="fr-FR" b="1" dirty="0" err="1"/>
              <a:t>C</a:t>
            </a:r>
            <a:r>
              <a:rPr lang="fr-FR" i="1" dirty="0" err="1"/>
              <a:t>onsistency</a:t>
            </a:r>
            <a:r>
              <a:rPr lang="fr-FR" dirty="0"/>
              <a:t> (Cohérence) : Une donnée n'a qu'un seul état visible quel que soit le nombre de réplicas</a:t>
            </a:r>
          </a:p>
          <a:p>
            <a:r>
              <a:rPr lang="fr-FR" b="1" dirty="0" err="1"/>
              <a:t>A</a:t>
            </a:r>
            <a:r>
              <a:rPr lang="fr-FR" i="1" dirty="0" err="1"/>
              <a:t>vailability</a:t>
            </a:r>
            <a:r>
              <a:rPr lang="fr-FR" dirty="0"/>
              <a:t> (Disponibilité) : Tant que le système tourne (distribué ou non), la donnée doit être disponible</a:t>
            </a:r>
          </a:p>
          <a:p>
            <a:r>
              <a:rPr lang="fr-FR" b="1" dirty="0"/>
              <a:t>P</a:t>
            </a:r>
            <a:r>
              <a:rPr lang="fr-FR" i="1" dirty="0"/>
              <a:t>artition </a:t>
            </a:r>
            <a:r>
              <a:rPr lang="fr-FR" i="1" dirty="0" err="1"/>
              <a:t>Tolerance</a:t>
            </a:r>
            <a:r>
              <a:rPr lang="fr-FR" dirty="0"/>
              <a:t> (Distribution) : Quel que soit le nombre de serveurs, toute requête doit fournir un résultat correct</a:t>
            </a:r>
          </a:p>
          <a:p>
            <a:endParaRPr lang="fr-FR" dirty="0"/>
          </a:p>
        </p:txBody>
      </p:sp>
    </p:spTree>
    <p:extLst>
      <p:ext uri="{BB962C8B-B14F-4D97-AF65-F5344CB8AC3E}">
        <p14:creationId xmlns:p14="http://schemas.microsoft.com/office/powerpoint/2010/main" val="401699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12443" y="202887"/>
            <a:ext cx="10515600" cy="3428955"/>
          </a:xfrm>
        </p:spPr>
        <p:txBody>
          <a:bodyPr/>
          <a:lstStyle/>
          <a:p>
            <a:r>
              <a:rPr lang="fr-FR" dirty="0"/>
              <a:t>Le </a:t>
            </a:r>
            <a:r>
              <a:rPr lang="fr-FR" b="1" dirty="0"/>
              <a:t>théorème de CAP</a:t>
            </a:r>
            <a:r>
              <a:rPr lang="fr-FR" dirty="0"/>
              <a:t> dit </a:t>
            </a:r>
            <a:r>
              <a:rPr lang="fr-FR" dirty="0" smtClean="0"/>
              <a:t>:</a:t>
            </a:r>
          </a:p>
          <a:p>
            <a:r>
              <a:rPr lang="fr-FR" dirty="0"/>
              <a:t>Dans toute base de données, vous ne pouvez respecter au plus que 2 propriétés parmi la </a:t>
            </a:r>
            <a:r>
              <a:rPr lang="fr-FR" i="1" dirty="0"/>
              <a:t>cohérence</a:t>
            </a:r>
            <a:r>
              <a:rPr lang="fr-FR" dirty="0"/>
              <a:t>, la </a:t>
            </a:r>
            <a:r>
              <a:rPr lang="fr-FR" i="1" dirty="0"/>
              <a:t>disponibilité</a:t>
            </a:r>
            <a:r>
              <a:rPr lang="fr-FR" dirty="0"/>
              <a:t> et la </a:t>
            </a:r>
            <a:r>
              <a:rPr lang="fr-FR" i="1" dirty="0"/>
              <a:t>distribution</a:t>
            </a:r>
            <a:r>
              <a:rPr lang="fr-FR" dirty="0" smtClean="0"/>
              <a:t>.</a:t>
            </a:r>
          </a:p>
          <a:p>
            <a:r>
              <a:rPr lang="fr-FR" dirty="0"/>
              <a:t>Cela s'illustre assez facilement avec les bases de données relationnelles, elles gèrent la cohérence et la disponibilité, mais pas la distribution</a:t>
            </a:r>
            <a:r>
              <a:rPr lang="fr-FR" dirty="0" smtClean="0"/>
              <a:t>.</a:t>
            </a:r>
          </a:p>
          <a:p>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45" y="3099161"/>
            <a:ext cx="10058400" cy="2445194"/>
          </a:xfrm>
          <a:prstGeom prst="rect">
            <a:avLst/>
          </a:prstGeom>
        </p:spPr>
      </p:pic>
    </p:spTree>
    <p:extLst>
      <p:ext uri="{BB962C8B-B14F-4D97-AF65-F5344CB8AC3E}">
        <p14:creationId xmlns:p14="http://schemas.microsoft.com/office/powerpoint/2010/main" val="707131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5">
                    <a:lumMod val="75000"/>
                  </a:schemeClr>
                </a:solidFill>
              </a:rPr>
              <a:t>Avantages </a:t>
            </a:r>
            <a:r>
              <a:rPr lang="fr-FR" dirty="0" err="1" smtClean="0">
                <a:solidFill>
                  <a:schemeClr val="accent5">
                    <a:lumMod val="75000"/>
                  </a:schemeClr>
                </a:solidFill>
              </a:rPr>
              <a:t>NoSQL</a:t>
            </a:r>
            <a:r>
              <a:rPr lang="fr-FR" dirty="0" smtClean="0">
                <a:solidFill>
                  <a:schemeClr val="accent5">
                    <a:lumMod val="75000"/>
                  </a:schemeClr>
                </a:solidFill>
              </a:rPr>
              <a:t> </a:t>
            </a:r>
            <a:br>
              <a:rPr lang="fr-FR" dirty="0" smtClean="0">
                <a:solidFill>
                  <a:schemeClr val="accent5">
                    <a:lumMod val="75000"/>
                  </a:schemeClr>
                </a:solidFill>
              </a:rPr>
            </a:b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a:t>Les bases de données </a:t>
            </a:r>
            <a:r>
              <a:rPr lang="fr-FR" dirty="0" err="1"/>
              <a:t>NoSQL</a:t>
            </a:r>
            <a:r>
              <a:rPr lang="fr-FR" dirty="0"/>
              <a:t> présentent des nombreux avantages par rapport aux bases de données traditionnelles.</a:t>
            </a:r>
          </a:p>
          <a:p>
            <a:pPr marL="0" indent="0">
              <a:buNone/>
            </a:pPr>
            <a:r>
              <a:rPr lang="fr-FR" dirty="0"/>
              <a:t>● Contrairement aux bases de données relationnelles, les bases de données </a:t>
            </a:r>
            <a:r>
              <a:rPr lang="fr-FR" dirty="0" err="1"/>
              <a:t>NoSQL</a:t>
            </a:r>
            <a:r>
              <a:rPr lang="fr-FR" dirty="0"/>
              <a:t> sont basées sur des paires clé-valeur</a:t>
            </a:r>
          </a:p>
          <a:p>
            <a:pPr marL="0" indent="0">
              <a:buNone/>
            </a:pPr>
            <a:r>
              <a:rPr lang="fr-FR" dirty="0"/>
              <a:t>● Certains types de stockage de bases de données </a:t>
            </a:r>
            <a:r>
              <a:rPr lang="fr-FR" dirty="0" err="1"/>
              <a:t>NoSQL</a:t>
            </a:r>
            <a:r>
              <a:rPr lang="fr-FR" dirty="0"/>
              <a:t> incluent différents types de stockages, tels que les stockages de colonnes, de documents, de valeurs de clé, de graphiques, d’objets, de XML et d’autres modes d’entrepôt de données.</a:t>
            </a:r>
          </a:p>
          <a:p>
            <a:pPr marL="0" indent="0">
              <a:buNone/>
            </a:pPr>
            <a:r>
              <a:rPr lang="fr-FR" dirty="0"/>
              <a:t>● Quelques types de stockage de bases de données </a:t>
            </a:r>
            <a:r>
              <a:rPr lang="fr-FR" dirty="0" err="1"/>
              <a:t>NoSQL</a:t>
            </a:r>
            <a:r>
              <a:rPr lang="fr-FR" dirty="0"/>
              <a:t> incluent les entrepôts de colonnes, de documents, de valeurs de clé, de graphiques, d’objets, de XML et d’autres types d’entrepôt de données.</a:t>
            </a:r>
          </a:p>
          <a:p>
            <a:endParaRPr lang="fr-FR" dirty="0"/>
          </a:p>
        </p:txBody>
      </p:sp>
    </p:spTree>
    <p:extLst>
      <p:ext uri="{BB962C8B-B14F-4D97-AF65-F5344CB8AC3E}">
        <p14:creationId xmlns:p14="http://schemas.microsoft.com/office/powerpoint/2010/main" val="195226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 On pourrait dire que l’implémentation de bases de données </a:t>
            </a:r>
            <a:r>
              <a:rPr lang="fr-FR" dirty="0" err="1" smtClean="0"/>
              <a:t>NoSQL</a:t>
            </a:r>
            <a:r>
              <a:rPr lang="fr-FR" dirty="0" smtClean="0"/>
              <a:t> de source ouverte est rentable. Puisqu’ils n’ont pas besoin de frais de licence et peuvent fonctionner sur du matériel économique.</a:t>
            </a:r>
          </a:p>
          <a:p>
            <a:pPr marL="0" indent="0">
              <a:buNone/>
            </a:pPr>
            <a:r>
              <a:rPr lang="fr-FR" dirty="0" smtClean="0"/>
              <a:t>● Lorsque vous travaillez avec des bases de données </a:t>
            </a:r>
            <a:r>
              <a:rPr lang="fr-FR" dirty="0" err="1" smtClean="0"/>
              <a:t>NoSQL</a:t>
            </a:r>
            <a:r>
              <a:rPr lang="fr-FR" dirty="0" smtClean="0"/>
              <a:t>, qu’elles soient de source ouverte ou qu’elles soient propriétaires, l’extension est plus simple et moins coûteuse que travailler avec des bases de données relationnelles. La raison c’est qu’une processus d’extensibilité horizontale est effectuée et la charge est répartie sur tous les nœuds. Au lieu d’une extensibilité verticale, plus courant dans les systèmes de bases de données relationnelles.</a:t>
            </a:r>
          </a:p>
          <a:p>
            <a:endParaRPr lang="fr-FR" dirty="0"/>
          </a:p>
        </p:txBody>
      </p:sp>
    </p:spTree>
    <p:extLst>
      <p:ext uri="{BB962C8B-B14F-4D97-AF65-F5344CB8AC3E}">
        <p14:creationId xmlns:p14="http://schemas.microsoft.com/office/powerpoint/2010/main" val="183807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060" y="0"/>
            <a:ext cx="10515600" cy="1325563"/>
          </a:xfrm>
        </p:spPr>
        <p:txBody>
          <a:bodyPr/>
          <a:lstStyle/>
          <a:p>
            <a:pPr algn="ctr"/>
            <a:r>
              <a:rPr lang="fr-FR" dirty="0" smtClean="0"/>
              <a:t>PLAN </a:t>
            </a:r>
            <a:br>
              <a:rPr lang="fr-FR" dirty="0" smtClean="0"/>
            </a:br>
            <a:endParaRPr lang="fr-FR" dirty="0"/>
          </a:p>
        </p:txBody>
      </p:sp>
      <p:sp>
        <p:nvSpPr>
          <p:cNvPr id="3" name="Espace réservé du contenu 2"/>
          <p:cNvSpPr>
            <a:spLocks noGrp="1"/>
          </p:cNvSpPr>
          <p:nvPr>
            <p:ph idx="1"/>
          </p:nvPr>
        </p:nvSpPr>
        <p:spPr>
          <a:xfrm>
            <a:off x="838200" y="1043189"/>
            <a:ext cx="10515600" cy="5133774"/>
          </a:xfrm>
        </p:spPr>
        <p:txBody>
          <a:bodyPr>
            <a:normAutofit/>
          </a:bodyPr>
          <a:lstStyle/>
          <a:p>
            <a:pPr algn="just"/>
            <a:r>
              <a:rPr lang="fr-FR" dirty="0" smtClean="0">
                <a:solidFill>
                  <a:schemeClr val="accent5">
                    <a:lumMod val="75000"/>
                  </a:schemeClr>
                </a:solidFill>
              </a:rPr>
              <a:t>Qu’est-ce que el pourquoi </a:t>
            </a:r>
            <a:r>
              <a:rPr lang="fr-FR" dirty="0" err="1" smtClean="0">
                <a:solidFill>
                  <a:schemeClr val="accent5">
                    <a:lumMod val="75000"/>
                  </a:schemeClr>
                </a:solidFill>
              </a:rPr>
              <a:t>NoSQL</a:t>
            </a:r>
            <a:r>
              <a:rPr lang="fr-FR" dirty="0" smtClean="0">
                <a:solidFill>
                  <a:schemeClr val="accent5">
                    <a:lumMod val="75000"/>
                  </a:schemeClr>
                </a:solidFill>
              </a:rPr>
              <a:t> </a:t>
            </a:r>
          </a:p>
          <a:p>
            <a:pPr algn="just"/>
            <a:r>
              <a:rPr lang="fr-FR" dirty="0" smtClean="0">
                <a:solidFill>
                  <a:schemeClr val="accent5">
                    <a:lumMod val="75000"/>
                  </a:schemeClr>
                </a:solidFill>
              </a:rPr>
              <a:t>Caractéristiques </a:t>
            </a:r>
            <a:r>
              <a:rPr lang="fr-FR" dirty="0" err="1" smtClean="0">
                <a:solidFill>
                  <a:schemeClr val="accent5">
                    <a:lumMod val="75000"/>
                  </a:schemeClr>
                </a:solidFill>
              </a:rPr>
              <a:t>NoSQL</a:t>
            </a:r>
            <a:endParaRPr lang="fr-FR" dirty="0" smtClean="0">
              <a:solidFill>
                <a:schemeClr val="accent5">
                  <a:lumMod val="75000"/>
                </a:schemeClr>
              </a:solidFill>
            </a:endParaRPr>
          </a:p>
          <a:p>
            <a:pPr algn="just"/>
            <a:r>
              <a:rPr lang="fr-FR" dirty="0" smtClean="0">
                <a:solidFill>
                  <a:schemeClr val="accent5">
                    <a:lumMod val="75000"/>
                  </a:schemeClr>
                </a:solidFill>
              </a:rPr>
              <a:t>Type de bases de données </a:t>
            </a:r>
            <a:r>
              <a:rPr lang="fr-FR" dirty="0" err="1" smtClean="0">
                <a:solidFill>
                  <a:schemeClr val="accent5">
                    <a:lumMod val="75000"/>
                  </a:schemeClr>
                </a:solidFill>
              </a:rPr>
              <a:t>NoSQL</a:t>
            </a:r>
            <a:endParaRPr lang="fr-FR" dirty="0" smtClean="0">
              <a:solidFill>
                <a:schemeClr val="accent5">
                  <a:lumMod val="75000"/>
                </a:schemeClr>
              </a:solidFill>
            </a:endParaRPr>
          </a:p>
          <a:p>
            <a:pPr algn="just"/>
            <a:r>
              <a:rPr lang="fr-FR" dirty="0" smtClean="0">
                <a:solidFill>
                  <a:schemeClr val="accent5">
                    <a:lumMod val="75000"/>
                  </a:schemeClr>
                </a:solidFill>
              </a:rPr>
              <a:t>Quel est le théorème ACID </a:t>
            </a:r>
          </a:p>
          <a:p>
            <a:pPr algn="just"/>
            <a:r>
              <a:rPr lang="fr-FR" dirty="0" smtClean="0">
                <a:solidFill>
                  <a:schemeClr val="accent5">
                    <a:lumMod val="75000"/>
                  </a:schemeClr>
                </a:solidFill>
              </a:rPr>
              <a:t>Quel est le théorème CAP </a:t>
            </a:r>
          </a:p>
          <a:p>
            <a:pPr algn="just"/>
            <a:r>
              <a:rPr lang="fr-FR" dirty="0" smtClean="0">
                <a:solidFill>
                  <a:schemeClr val="accent5">
                    <a:lumMod val="75000"/>
                  </a:schemeClr>
                </a:solidFill>
              </a:rPr>
              <a:t>Avantages </a:t>
            </a:r>
            <a:r>
              <a:rPr lang="fr-FR" dirty="0" err="1" smtClean="0">
                <a:solidFill>
                  <a:schemeClr val="accent5">
                    <a:lumMod val="75000"/>
                  </a:schemeClr>
                </a:solidFill>
              </a:rPr>
              <a:t>NoSQL</a:t>
            </a:r>
            <a:r>
              <a:rPr lang="fr-FR" dirty="0" smtClean="0">
                <a:solidFill>
                  <a:schemeClr val="accent5">
                    <a:lumMod val="75000"/>
                  </a:schemeClr>
                </a:solidFill>
              </a:rPr>
              <a:t> </a:t>
            </a:r>
          </a:p>
          <a:p>
            <a:endParaRPr lang="fr-FR" dirty="0" smtClean="0"/>
          </a:p>
          <a:p>
            <a:endParaRPr lang="fr-FR" dirty="0" smtClean="0"/>
          </a:p>
          <a:p>
            <a:endParaRPr lang="fr-FR" dirty="0" smtClean="0"/>
          </a:p>
          <a:p>
            <a:pPr marL="0" indent="0">
              <a:buNone/>
            </a:pPr>
            <a:endParaRPr lang="fr-FR" dirty="0" smtClean="0"/>
          </a:p>
          <a:p>
            <a:pPr marL="0" indent="0">
              <a:buNone/>
            </a:pPr>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a:p>
            <a:endParaRPr lang="fr-FR" dirty="0"/>
          </a:p>
          <a:p>
            <a:pPr marL="514350" indent="-514350">
              <a:buFont typeface="+mj-lt"/>
              <a:buAutoNum type="arabicPeriod"/>
            </a:pPr>
            <a:endParaRPr lang="fr-FR" dirty="0"/>
          </a:p>
        </p:txBody>
      </p:sp>
      <p:sp>
        <p:nvSpPr>
          <p:cNvPr id="4" name="Rectangle 1"/>
          <p:cNvSpPr>
            <a:spLocks noChangeArrowheads="1"/>
          </p:cNvSpPr>
          <p:nvPr/>
        </p:nvSpPr>
        <p:spPr bwMode="auto">
          <a:xfrm>
            <a:off x="0" y="161589"/>
            <a:ext cx="32060" cy="134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smtClean="0">
                <a:ln>
                  <a:noFill/>
                </a:ln>
                <a:solidFill>
                  <a:schemeClr val="tx1"/>
                </a:solidFill>
                <a:effectLst/>
              </a:rPr>
              <a:t> </a:t>
            </a: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01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5">
                    <a:lumMod val="75000"/>
                  </a:schemeClr>
                </a:solidFill>
              </a:rPr>
              <a:t>Qu’est-ce que el pourquoi </a:t>
            </a:r>
            <a:r>
              <a:rPr lang="fr-FR" dirty="0" err="1" smtClean="0">
                <a:solidFill>
                  <a:schemeClr val="accent5">
                    <a:lumMod val="75000"/>
                  </a:schemeClr>
                </a:solidFill>
              </a:rPr>
              <a:t>NoSQL</a:t>
            </a:r>
            <a:r>
              <a:rPr lang="fr-FR" dirty="0" smtClean="0">
                <a:solidFill>
                  <a:schemeClr val="accent5">
                    <a:lumMod val="75000"/>
                  </a:schemeClr>
                </a:solidFill>
              </a:rPr>
              <a:t> </a:t>
            </a:r>
            <a:br>
              <a:rPr lang="fr-FR" dirty="0" smtClean="0">
                <a:solidFill>
                  <a:schemeClr val="accent5">
                    <a:lumMod val="75000"/>
                  </a:schemeClr>
                </a:solidFill>
              </a:rPr>
            </a:b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a:t>Le </a:t>
            </a:r>
            <a:r>
              <a:rPr lang="fr-FR" sz="1800" dirty="0" err="1"/>
              <a:t>NoSQL</a:t>
            </a:r>
            <a:r>
              <a:rPr lang="fr-FR" sz="1800" dirty="0"/>
              <a:t>, pour "not </a:t>
            </a:r>
            <a:r>
              <a:rPr lang="fr-FR" sz="1800" dirty="0" err="1"/>
              <a:t>only</a:t>
            </a:r>
            <a:r>
              <a:rPr lang="fr-FR" sz="1800" dirty="0"/>
              <a:t> SQL", désigne les bases de données qui ne sont pas fondées sur l'architecture classique des bases de données relationnelles. Développé à l'origine pour gérer du </a:t>
            </a:r>
            <a:r>
              <a:rPr lang="fr-FR" sz="1800" dirty="0" err="1"/>
              <a:t>big</a:t>
            </a:r>
            <a:r>
              <a:rPr lang="fr-FR" sz="1800" dirty="0"/>
              <a:t> data, l'utilisation de base de données </a:t>
            </a:r>
            <a:r>
              <a:rPr lang="fr-FR" sz="1800" dirty="0" err="1"/>
              <a:t>NoSQL</a:t>
            </a:r>
            <a:r>
              <a:rPr lang="fr-FR" sz="1800" dirty="0"/>
              <a:t> a explosée depuis quelques années. Mais qu'est-ce que réellement le </a:t>
            </a:r>
            <a:r>
              <a:rPr lang="fr-FR" sz="1800" dirty="0" err="1"/>
              <a:t>NoSQL</a:t>
            </a:r>
            <a:r>
              <a:rPr lang="fr-FR" sz="1800" dirty="0"/>
              <a:t> </a:t>
            </a:r>
            <a:r>
              <a:rPr lang="fr-FR" sz="1800" dirty="0" smtClean="0"/>
              <a:t>?</a:t>
            </a:r>
          </a:p>
          <a:p>
            <a:pPr marL="0" indent="0">
              <a:buNone/>
            </a:pPr>
            <a:endParaRPr lang="fr-FR" sz="1800" dirty="0" smtClean="0"/>
          </a:p>
          <a:p>
            <a:pPr marL="0" indent="0">
              <a:buNone/>
            </a:pPr>
            <a:r>
              <a:rPr lang="fr-FR" sz="1800" b="1" dirty="0"/>
              <a:t>Plusieurs espèces de </a:t>
            </a:r>
            <a:r>
              <a:rPr lang="fr-FR" sz="1800" b="1" dirty="0" err="1" smtClean="0"/>
              <a:t>NoSQL</a:t>
            </a:r>
            <a:endParaRPr lang="fr-FR" sz="1800" b="1" dirty="0" smtClean="0"/>
          </a:p>
          <a:p>
            <a:pPr marL="0" indent="0">
              <a:buNone/>
            </a:pPr>
            <a:endParaRPr lang="fr-FR" sz="1800" b="1" dirty="0"/>
          </a:p>
          <a:p>
            <a:pPr marL="0" indent="0">
              <a:buNone/>
            </a:pPr>
            <a:r>
              <a:rPr lang="fr-FR" sz="1800" dirty="0"/>
              <a:t>Les bases </a:t>
            </a:r>
            <a:r>
              <a:rPr lang="fr-FR" sz="1800" b="1" dirty="0"/>
              <a:t>clef/valeur</a:t>
            </a:r>
            <a:r>
              <a:rPr lang="fr-FR" sz="1800" dirty="0"/>
              <a:t>, permettent de stocker des informations sous forme d'un couple clef/valeur où la valeur peut être une chaine de caractère, un entier ou un objet sérialisé. Une base de données </a:t>
            </a:r>
            <a:r>
              <a:rPr lang="fr-FR" sz="1800" u="sng" dirty="0">
                <a:hlinkClick r:id="rId2"/>
              </a:rPr>
              <a:t>Redis</a:t>
            </a:r>
            <a:r>
              <a:rPr lang="fr-FR" sz="1800" dirty="0"/>
              <a:t>. Ce type de base de données offre de très bonne performances par sa simplicité et peut même être utilisé pour stocker les sessions utilisateur ou le cache de votre site par exemple</a:t>
            </a:r>
            <a:r>
              <a:rPr lang="fr-FR" sz="1800" dirty="0" smtClean="0"/>
              <a:t>.</a:t>
            </a:r>
          </a:p>
          <a:p>
            <a:pPr marL="0" indent="0">
              <a:buNone/>
            </a:pPr>
            <a:endParaRPr lang="fr-FR" sz="1800" dirty="0"/>
          </a:p>
        </p:txBody>
      </p:sp>
    </p:spTree>
    <p:extLst>
      <p:ext uri="{BB962C8B-B14F-4D97-AF65-F5344CB8AC3E}">
        <p14:creationId xmlns:p14="http://schemas.microsoft.com/office/powerpoint/2010/main" val="270213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pPr marL="0" indent="0">
              <a:buNone/>
            </a:pPr>
            <a:endParaRPr lang="fr-FR" dirty="0" smtClean="0"/>
          </a:p>
          <a:p>
            <a:pPr fontAlgn="base"/>
            <a:r>
              <a:rPr lang="fr-FR" dirty="0" smtClean="0"/>
              <a:t>Les bases orientées </a:t>
            </a:r>
            <a:r>
              <a:rPr lang="fr-FR" b="1" dirty="0" smtClean="0"/>
              <a:t>colonnes</a:t>
            </a:r>
            <a:r>
              <a:rPr lang="fr-FR" dirty="0" smtClean="0"/>
              <a:t>, ressemble aux bases de données relationnelles, car les données sont sauvegardées sous forme de ligne avec des colonnes, mais se distingue par le fait que le nombre de colonnes peut varier d'une ligne à l'autre. Les solutions les plus connues sont </a:t>
            </a:r>
            <a:r>
              <a:rPr lang="fr-FR" u="sng" dirty="0" err="1" smtClean="0">
                <a:hlinkClick r:id="rId2"/>
              </a:rPr>
              <a:t>HBase</a:t>
            </a:r>
            <a:r>
              <a:rPr lang="fr-FR" dirty="0" smtClean="0"/>
              <a:t> ou </a:t>
            </a:r>
            <a:r>
              <a:rPr lang="fr-FR" u="sng" dirty="0" smtClean="0">
                <a:hlinkClick r:id="rId3"/>
              </a:rPr>
              <a:t>Cassandra</a:t>
            </a:r>
            <a:r>
              <a:rPr lang="fr-FR" dirty="0" smtClean="0"/>
              <a:t>.</a:t>
            </a:r>
          </a:p>
          <a:p>
            <a:pPr fontAlgn="base"/>
            <a:r>
              <a:rPr lang="fr-FR" dirty="0" smtClean="0"/>
              <a:t>Les bases orientées </a:t>
            </a:r>
            <a:r>
              <a:rPr lang="fr-FR" b="1" dirty="0" smtClean="0"/>
              <a:t>document</a:t>
            </a:r>
            <a:r>
              <a:rPr lang="fr-FR" dirty="0" smtClean="0"/>
              <a:t>, représente les informations sous forme d'objet XML ou JSON. L'avantage est de pouvoir récupérer simplement des informations structurées de manière hiérarchique. Les solutions les plus connues sont </a:t>
            </a:r>
            <a:r>
              <a:rPr lang="fr-FR" u="sng" dirty="0" err="1" smtClean="0">
                <a:hlinkClick r:id="rId4"/>
              </a:rPr>
              <a:t>CouchDB</a:t>
            </a:r>
            <a:r>
              <a:rPr lang="fr-FR" dirty="0" smtClean="0"/>
              <a:t>, </a:t>
            </a:r>
            <a:r>
              <a:rPr lang="fr-FR" u="sng" dirty="0" err="1" smtClean="0">
                <a:hlinkClick r:id="rId5"/>
              </a:rPr>
              <a:t>RavenDB</a:t>
            </a:r>
            <a:r>
              <a:rPr lang="fr-FR" dirty="0" smtClean="0"/>
              <a:t> et </a:t>
            </a:r>
            <a:r>
              <a:rPr lang="fr-FR" u="sng" dirty="0" err="1" smtClean="0">
                <a:hlinkClick r:id="rId6"/>
              </a:rPr>
              <a:t>MongoDB</a:t>
            </a:r>
            <a:r>
              <a:rPr lang="fr-FR" dirty="0" smtClean="0"/>
              <a:t>.</a:t>
            </a:r>
          </a:p>
          <a:p>
            <a:pPr fontAlgn="base"/>
            <a:r>
              <a:rPr lang="fr-FR" dirty="0" smtClean="0"/>
              <a:t>Les bases orientées </a:t>
            </a:r>
            <a:r>
              <a:rPr lang="fr-FR" b="1" dirty="0" smtClean="0"/>
              <a:t>graphe</a:t>
            </a:r>
            <a:r>
              <a:rPr lang="fr-FR" dirty="0" smtClean="0"/>
              <a:t>, présentent les données sous forme de </a:t>
            </a:r>
            <a:r>
              <a:rPr lang="fr-FR" dirty="0" err="1" smtClean="0"/>
              <a:t>noeud</a:t>
            </a:r>
            <a:r>
              <a:rPr lang="fr-FR" dirty="0" smtClean="0"/>
              <a:t> et de relation. Cette structure permet de récupérer simplement des relations complexes. Un exemple de base graphe est </a:t>
            </a:r>
            <a:r>
              <a:rPr lang="fr-FR" u="sng" dirty="0" smtClean="0">
                <a:hlinkClick r:id="rId7"/>
              </a:rPr>
              <a:t>Neo4J</a:t>
            </a:r>
            <a:r>
              <a:rPr lang="fr-FR" dirty="0" smtClean="0"/>
              <a:t>.</a:t>
            </a:r>
          </a:p>
          <a:p>
            <a:endParaRPr lang="fr-FR" dirty="0"/>
          </a:p>
        </p:txBody>
      </p:sp>
    </p:spTree>
    <p:extLst>
      <p:ext uri="{BB962C8B-B14F-4D97-AF65-F5344CB8AC3E}">
        <p14:creationId xmlns:p14="http://schemas.microsoft.com/office/powerpoint/2010/main" val="124290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5">
                    <a:lumMod val="75000"/>
                  </a:schemeClr>
                </a:solidFill>
              </a:rPr>
              <a:t>Caractéristiques </a:t>
            </a:r>
            <a:r>
              <a:rPr lang="fr-FR" dirty="0" err="1" smtClean="0">
                <a:solidFill>
                  <a:schemeClr val="accent5">
                    <a:lumMod val="75000"/>
                  </a:schemeClr>
                </a:solidFill>
              </a:rPr>
              <a:t>NoSQL</a:t>
            </a:r>
            <a:r>
              <a:rPr lang="fr-FR" dirty="0" smtClean="0">
                <a:solidFill>
                  <a:schemeClr val="accent5">
                    <a:lumMod val="75000"/>
                  </a:schemeClr>
                </a:solidFill>
              </a:rPr>
              <a:t/>
            </a:r>
            <a:br>
              <a:rPr lang="fr-FR" dirty="0" smtClean="0">
                <a:solidFill>
                  <a:schemeClr val="accent5">
                    <a:lumMod val="75000"/>
                  </a:schemeClr>
                </a:solidFill>
              </a:rPr>
            </a:br>
            <a:endParaRPr lang="fr-FR" dirty="0"/>
          </a:p>
        </p:txBody>
      </p:sp>
      <p:sp>
        <p:nvSpPr>
          <p:cNvPr id="3" name="Espace réservé du contenu 2"/>
          <p:cNvSpPr>
            <a:spLocks noGrp="1"/>
          </p:cNvSpPr>
          <p:nvPr>
            <p:ph idx="1"/>
          </p:nvPr>
        </p:nvSpPr>
        <p:spPr/>
        <p:txBody>
          <a:bodyPr/>
          <a:lstStyle/>
          <a:p>
            <a:pPr marL="0" indent="0">
              <a:buNone/>
            </a:pPr>
            <a:r>
              <a:rPr lang="fr-FR" dirty="0"/>
              <a:t>Base de données </a:t>
            </a:r>
            <a:r>
              <a:rPr lang="fr-FR" dirty="0" err="1"/>
              <a:t>NoSQL</a:t>
            </a:r>
            <a:r>
              <a:rPr lang="fr-FR" dirty="0"/>
              <a:t>: quelles sont ses caractéristiques?</a:t>
            </a:r>
          </a:p>
          <a:p>
            <a:pPr marL="0" indent="0">
              <a:buNone/>
            </a:pPr>
            <a:r>
              <a:rPr lang="fr-FR" dirty="0"/>
              <a:t>Il n’y a pas de doute que la manière dont les applications Web traitent les données a considérablement changé au cours de la dernière décennie. De plus en plus de données sont collectées et de plus en plus d’utilisateurs accèdent à ces données au même temps. Cela signifie que l’extensibilité et la performance sont devenues des véritables défis pour les bases de données relationnelles basées sur des schémas. Mais aujourd’hui nous allons nous concentrer sur la base de données </a:t>
            </a:r>
            <a:r>
              <a:rPr lang="fr-FR" dirty="0" err="1"/>
              <a:t>NoSQL</a:t>
            </a:r>
            <a:r>
              <a:rPr lang="fr-FR" dirty="0"/>
              <a:t>.</a:t>
            </a:r>
          </a:p>
          <a:p>
            <a:endParaRPr lang="fr-FR" dirty="0"/>
          </a:p>
        </p:txBody>
      </p:sp>
    </p:spTree>
    <p:extLst>
      <p:ext uri="{BB962C8B-B14F-4D97-AF65-F5344CB8AC3E}">
        <p14:creationId xmlns:p14="http://schemas.microsoft.com/office/powerpoint/2010/main" val="120066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a:t>L’évolution de </a:t>
            </a:r>
            <a:r>
              <a:rPr lang="fr-FR" dirty="0" err="1"/>
              <a:t>NoSQL</a:t>
            </a:r>
            <a:endParaRPr lang="fr-FR" dirty="0"/>
          </a:p>
          <a:p>
            <a:r>
              <a:rPr lang="fr-FR" dirty="0"/>
              <a:t>Le problème de l’extensibilité de SQL a été reconnu par les entreprises Web 2.0, qui ont des besoins importants en matière de données et d’infrastructure, tels que Google, Amazon et Facebook. Seuls, ils devaient trouver leurs propres solutions à ce problème, avec des technologies telles que </a:t>
            </a:r>
            <a:r>
              <a:rPr lang="fr-FR" dirty="0" err="1">
                <a:hlinkClick r:id="rId2"/>
              </a:rPr>
              <a:t>BigTable</a:t>
            </a:r>
            <a:r>
              <a:rPr lang="fr-FR" dirty="0"/>
              <a:t>, </a:t>
            </a:r>
            <a:r>
              <a:rPr lang="fr-FR" dirty="0" err="1">
                <a:hlinkClick r:id="rId3"/>
              </a:rPr>
              <a:t>DynamoDB</a:t>
            </a:r>
            <a:r>
              <a:rPr lang="fr-FR" dirty="0"/>
              <a:t> et </a:t>
            </a:r>
            <a:r>
              <a:rPr lang="fr-FR" dirty="0">
                <a:hlinkClick r:id="rId4"/>
              </a:rPr>
              <a:t>Cassandra</a:t>
            </a:r>
            <a:r>
              <a:rPr lang="fr-FR" dirty="0"/>
              <a:t>.</a:t>
            </a:r>
          </a:p>
          <a:p>
            <a:r>
              <a:rPr lang="fr-FR" dirty="0"/>
              <a:t>Cet intérêt croissant a donné lieu à une série de systèmes de gestion de base de données </a:t>
            </a:r>
            <a:r>
              <a:rPr lang="fr-FR" dirty="0" err="1"/>
              <a:t>NoSQL</a:t>
            </a:r>
            <a:r>
              <a:rPr lang="fr-FR" dirty="0"/>
              <a:t> (SGBD), axés sur la performance, la fiabilité et la cohérence. Plusieurs structures d’indexation existantes ont été utilisées et améliorées dans le but d’améliorer la recherche et la performance de lecture.</a:t>
            </a:r>
          </a:p>
        </p:txBody>
      </p:sp>
    </p:spTree>
    <p:extLst>
      <p:ext uri="{BB962C8B-B14F-4D97-AF65-F5344CB8AC3E}">
        <p14:creationId xmlns:p14="http://schemas.microsoft.com/office/powerpoint/2010/main" val="370255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Premièrement, il existait des types de bases de données </a:t>
            </a:r>
            <a:r>
              <a:rPr lang="fr-FR" dirty="0" err="1"/>
              <a:t>NoSQL</a:t>
            </a:r>
            <a:r>
              <a:rPr lang="fr-FR" dirty="0"/>
              <a:t> (propriétaires), développées par des grandes entreprises pour répondre à leurs besoins spécifiques, telles que </a:t>
            </a:r>
            <a:r>
              <a:rPr lang="fr-FR" dirty="0" err="1"/>
              <a:t>BigTable</a:t>
            </a:r>
            <a:r>
              <a:rPr lang="fr-FR" dirty="0"/>
              <a:t> de Google, censé être le premier système </a:t>
            </a:r>
            <a:r>
              <a:rPr lang="fr-FR" dirty="0" err="1"/>
              <a:t>NoSQL</a:t>
            </a:r>
            <a:r>
              <a:rPr lang="fr-FR" dirty="0"/>
              <a:t>, et </a:t>
            </a:r>
            <a:r>
              <a:rPr lang="fr-FR" dirty="0" err="1"/>
              <a:t>DynamoDB</a:t>
            </a:r>
            <a:r>
              <a:rPr lang="fr-FR" dirty="0"/>
              <a:t> d’Amazon.</a:t>
            </a:r>
          </a:p>
          <a:p>
            <a:r>
              <a:rPr lang="fr-FR" dirty="0"/>
              <a:t>Le succès de ces systèmes brevetés a initié le développement de plusieurs systèmes de bases de données de source ouverte et appartenant à des propriétaires similaires étant les plus populaires </a:t>
            </a:r>
            <a:r>
              <a:rPr lang="fr-FR" dirty="0" err="1"/>
              <a:t>Hypertable</a:t>
            </a:r>
            <a:r>
              <a:rPr lang="fr-FR" dirty="0"/>
              <a:t>, Cassandra, </a:t>
            </a:r>
            <a:r>
              <a:rPr lang="fr-FR" dirty="0" err="1"/>
              <a:t>MongoDB</a:t>
            </a:r>
            <a:r>
              <a:rPr lang="fr-FR" dirty="0"/>
              <a:t>, </a:t>
            </a:r>
            <a:r>
              <a:rPr lang="fr-FR" dirty="0" err="1"/>
              <a:t>DynamoDB</a:t>
            </a:r>
            <a:r>
              <a:rPr lang="fr-FR" dirty="0"/>
              <a:t>, </a:t>
            </a:r>
            <a:r>
              <a:rPr lang="fr-FR" dirty="0" err="1"/>
              <a:t>HBase</a:t>
            </a:r>
            <a:r>
              <a:rPr lang="fr-FR" dirty="0"/>
              <a:t> et Redis.</a:t>
            </a:r>
          </a:p>
          <a:p>
            <a:endParaRPr lang="fr-FR" dirty="0"/>
          </a:p>
        </p:txBody>
      </p:sp>
    </p:spTree>
    <p:extLst>
      <p:ext uri="{BB962C8B-B14F-4D97-AF65-F5344CB8AC3E}">
        <p14:creationId xmlns:p14="http://schemas.microsoft.com/office/powerpoint/2010/main" val="30689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5">
                    <a:lumMod val="75000"/>
                  </a:schemeClr>
                </a:solidFill>
              </a:rPr>
              <a:t>Type de bases de données </a:t>
            </a:r>
            <a:r>
              <a:rPr lang="fr-FR" dirty="0" err="1" smtClean="0">
                <a:solidFill>
                  <a:schemeClr val="accent5">
                    <a:lumMod val="75000"/>
                  </a:schemeClr>
                </a:solidFill>
              </a:rPr>
              <a:t>NoSQL</a:t>
            </a:r>
            <a:r>
              <a:rPr lang="fr-FR" dirty="0" smtClean="0">
                <a:solidFill>
                  <a:schemeClr val="accent5">
                    <a:lumMod val="75000"/>
                  </a:schemeClr>
                </a:solidFill>
              </a:rPr>
              <a:t/>
            </a:r>
            <a:br>
              <a:rPr lang="fr-FR" dirty="0" smtClean="0">
                <a:solidFill>
                  <a:schemeClr val="accent5">
                    <a:lumMod val="75000"/>
                  </a:schemeClr>
                </a:solidFill>
              </a:rPr>
            </a:br>
            <a:endParaRPr lang="fr-FR" dirty="0"/>
          </a:p>
        </p:txBody>
      </p:sp>
      <p:sp>
        <p:nvSpPr>
          <p:cNvPr id="3" name="Espace réservé du contenu 2"/>
          <p:cNvSpPr>
            <a:spLocks noGrp="1"/>
          </p:cNvSpPr>
          <p:nvPr>
            <p:ph idx="1"/>
          </p:nvPr>
        </p:nvSpPr>
        <p:spPr/>
        <p:txBody>
          <a:bodyPr>
            <a:normAutofit fontScale="92500"/>
          </a:bodyPr>
          <a:lstStyle/>
          <a:p>
            <a:pPr marL="0" indent="0">
              <a:buNone/>
            </a:pPr>
            <a:r>
              <a:rPr lang="fr-FR" dirty="0" smtClean="0"/>
              <a:t>IL </a:t>
            </a:r>
            <a:r>
              <a:rPr lang="fr-FR" dirty="0" err="1" smtClean="0"/>
              <a:t>ya</a:t>
            </a:r>
            <a:r>
              <a:rPr lang="fr-FR" dirty="0" smtClean="0"/>
              <a:t> 4 type de bases de données </a:t>
            </a:r>
            <a:r>
              <a:rPr lang="fr-FR" dirty="0" err="1" smtClean="0"/>
              <a:t>NoSQL</a:t>
            </a:r>
            <a:r>
              <a:rPr lang="fr-FR" dirty="0" smtClean="0"/>
              <a:t>:</a:t>
            </a:r>
          </a:p>
          <a:p>
            <a:pPr fontAlgn="base"/>
            <a:r>
              <a:rPr lang="fr-FR" b="1" dirty="0"/>
              <a:t>Type 1 : Entrepôts clé-valeur (ECV</a:t>
            </a:r>
            <a:r>
              <a:rPr lang="fr-FR" b="1" dirty="0" smtClean="0"/>
              <a:t>):</a:t>
            </a:r>
            <a:r>
              <a:rPr lang="fr-FR" dirty="0"/>
              <a:t>Les données sont stockées en clé-valeur : une clé plus un BLOB (dans lequel on peut mettre : nombre, date, texte, XML, photo, vidéo, structure objet</a:t>
            </a:r>
            <a:r>
              <a:rPr lang="fr-FR" dirty="0" smtClean="0"/>
              <a:t>).</a:t>
            </a:r>
          </a:p>
          <a:p>
            <a:pPr fontAlgn="base"/>
            <a:r>
              <a:rPr lang="fr-FR" b="1" dirty="0"/>
              <a:t>Type 2 : Bases orientées documents</a:t>
            </a:r>
          </a:p>
          <a:p>
            <a:pPr marL="0" indent="0" fontAlgn="base">
              <a:buNone/>
            </a:pPr>
            <a:r>
              <a:rPr lang="fr-FR" dirty="0"/>
              <a:t>Ces bases de données stockent des données semi-structurées : le contenu est formaté JSON ou XML, mais la structure n'est pas contrainte.</a:t>
            </a:r>
          </a:p>
          <a:p>
            <a:pPr fontAlgn="base"/>
            <a:endParaRPr lang="fr-FR" dirty="0"/>
          </a:p>
          <a:p>
            <a:pPr marL="0" indent="0">
              <a:buNone/>
            </a:pPr>
            <a:r>
              <a:rPr lang="fr-FR" dirty="0" smtClean="0"/>
              <a:t/>
            </a:r>
            <a:br>
              <a:rPr lang="fr-FR" dirty="0" smtClean="0"/>
            </a:br>
            <a:endParaRPr lang="fr-FR" b="1" dirty="0"/>
          </a:p>
          <a:p>
            <a:pPr marL="514350" indent="-514350">
              <a:buFont typeface="+mj-lt"/>
              <a:buAutoNum type="arabicPeriod"/>
            </a:pPr>
            <a:endParaRPr lang="fr-FR" dirty="0"/>
          </a:p>
        </p:txBody>
      </p:sp>
    </p:spTree>
    <p:extLst>
      <p:ext uri="{BB962C8B-B14F-4D97-AF65-F5344CB8AC3E}">
        <p14:creationId xmlns:p14="http://schemas.microsoft.com/office/powerpoint/2010/main" val="1170133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fontAlgn="base"/>
            <a:r>
              <a:rPr lang="fr-FR" b="1" dirty="0"/>
              <a:t>Type 3 : Bases orientées colonnes</a:t>
            </a:r>
          </a:p>
          <a:p>
            <a:pPr marL="0" indent="0" fontAlgn="base">
              <a:buNone/>
            </a:pPr>
            <a:r>
              <a:rPr lang="fr-FR" dirty="0"/>
              <a:t>Ces bases de données se rapprochent des bases de données relationnelles, à ceci près qu'elles permettent de remplir un nombre de colonnes variable.</a:t>
            </a:r>
          </a:p>
          <a:p>
            <a:pPr fontAlgn="base"/>
            <a:r>
              <a:rPr lang="fr-FR" b="1" dirty="0"/>
              <a:t>Type 4 : Bases de données orientées graphes</a:t>
            </a:r>
          </a:p>
          <a:p>
            <a:pPr marL="0" indent="0" fontAlgn="base">
              <a:buNone/>
            </a:pPr>
            <a:r>
              <a:rPr lang="fr-FR" dirty="0"/>
              <a:t>Ces bases de données, basées sur la théorie des graphes, sont gérées par </a:t>
            </a:r>
            <a:r>
              <a:rPr lang="fr-FR" dirty="0" err="1"/>
              <a:t>noeuds</a:t>
            </a:r>
            <a:r>
              <a:rPr lang="fr-FR" dirty="0"/>
              <a:t>, relations et propriétés. Elles gèrent des données spatiales, sociales ou financières (dépôts/retraits).</a:t>
            </a:r>
          </a:p>
          <a:p>
            <a:endParaRPr lang="fr-FR" dirty="0"/>
          </a:p>
        </p:txBody>
      </p:sp>
    </p:spTree>
    <p:extLst>
      <p:ext uri="{BB962C8B-B14F-4D97-AF65-F5344CB8AC3E}">
        <p14:creationId xmlns:p14="http://schemas.microsoft.com/office/powerpoint/2010/main" val="41437312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738</Words>
  <Application>Microsoft Office PowerPoint</Application>
  <PresentationFormat>Grand écran</PresentationFormat>
  <Paragraphs>75</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Calibri</vt:lpstr>
      <vt:lpstr>Calibri Light</vt:lpstr>
      <vt:lpstr>Thème Office</vt:lpstr>
      <vt:lpstr>NonRelational Databases Checkpoint</vt:lpstr>
      <vt:lpstr>PLAN  </vt:lpstr>
      <vt:lpstr>Qu’est-ce que el pourquoi NoSQL  </vt:lpstr>
      <vt:lpstr>Présentation PowerPoint</vt:lpstr>
      <vt:lpstr>Caractéristiques NoSQL </vt:lpstr>
      <vt:lpstr>Présentation PowerPoint</vt:lpstr>
      <vt:lpstr>Présentation PowerPoint</vt:lpstr>
      <vt:lpstr>Type de bases de données NoSQL </vt:lpstr>
      <vt:lpstr>Présentation PowerPoint</vt:lpstr>
      <vt:lpstr>Présentation PowerPoint</vt:lpstr>
      <vt:lpstr>Présentation PowerPoint</vt:lpstr>
      <vt:lpstr>Présentation PowerPoint</vt:lpstr>
      <vt:lpstr>Présentation PowerPoint</vt:lpstr>
      <vt:lpstr>Quel est le théorème CAP  </vt:lpstr>
      <vt:lpstr>Présentation PowerPoint</vt:lpstr>
      <vt:lpstr>Avantages NoSQL  </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NonRelational Databases Checkpoint</dc:title>
  <dc:creator>DELL</dc:creator>
  <cp:lastModifiedBy>DELL</cp:lastModifiedBy>
  <cp:revision>8</cp:revision>
  <dcterms:created xsi:type="dcterms:W3CDTF">2020-09-21T21:03:24Z</dcterms:created>
  <dcterms:modified xsi:type="dcterms:W3CDTF">2020-09-22T10:05:36Z</dcterms:modified>
</cp:coreProperties>
</file>