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47" autoAdjust="0"/>
  </p:normalViewPr>
  <p:slideViewPr>
    <p:cSldViewPr snapToGrid="0">
      <p:cViewPr varScale="1">
        <p:scale>
          <a:sx n="58" d="100"/>
          <a:sy n="58" d="100"/>
        </p:scale>
        <p:origin x="9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An Agentic AI System for Automated Scientific Research with IBM Granite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Mohammed Ramzim-VIT Chennai-</a:t>
            </a:r>
            <a:r>
              <a:rPr lang="en-US" sz="2000" b="1" dirty="0" err="1">
                <a:solidFill>
                  <a:schemeClr val="accent1">
                    <a:lumMod val="75000"/>
                  </a:schemeClr>
                </a:solidFill>
                <a:latin typeface="Arial"/>
                <a:cs typeface="Arial"/>
              </a:rPr>
              <a:t>Intg</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M.Tech</a:t>
            </a:r>
            <a:r>
              <a:rPr lang="en-US" sz="2000" b="1" dirty="0">
                <a:solidFill>
                  <a:schemeClr val="accent1">
                    <a:lumMod val="75000"/>
                  </a:schemeClr>
                </a:solidFill>
                <a:latin typeface="Arial"/>
                <a:cs typeface="Arial"/>
              </a:rPr>
              <a:t> Software Engineer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solidFill>
                  <a:schemeClr val="tx1"/>
                </a:solidFill>
                <a:latin typeface="Arial" panose="020B0604020202020204" pitchFamily="34" charset="0"/>
                <a:ea typeface="+mn-lt"/>
                <a:cs typeface="Arial" panose="020B0604020202020204" pitchFamily="34" charset="0"/>
              </a:rPr>
              <a:t>This project successfully demonstrates that an advanced Research Agent can be built and deployed using IBM </a:t>
            </a:r>
            <a:r>
              <a:rPr lang="en-US" sz="2000" dirty="0" err="1">
                <a:solidFill>
                  <a:schemeClr val="tx1"/>
                </a:solidFill>
                <a:latin typeface="Arial" panose="020B0604020202020204" pitchFamily="34" charset="0"/>
                <a:ea typeface="+mn-lt"/>
                <a:cs typeface="Arial" panose="020B0604020202020204" pitchFamily="34" charset="0"/>
              </a:rPr>
              <a:t>Watsonx</a:t>
            </a:r>
            <a:r>
              <a:rPr lang="en-US" sz="2000" dirty="0">
                <a:solidFill>
                  <a:schemeClr val="tx1"/>
                </a:solidFill>
                <a:latin typeface="Arial" panose="020B0604020202020204" pitchFamily="34" charset="0"/>
                <a:ea typeface="+mn-lt"/>
                <a:cs typeface="Arial" panose="020B0604020202020204" pitchFamily="34" charset="0"/>
              </a:rPr>
              <a:t>, capable of handling complex, multi-step research tasks.</a:t>
            </a:r>
          </a:p>
          <a:p>
            <a:pPr marL="305435" indent="-305435"/>
            <a:r>
              <a:rPr lang="en-US" sz="2000" dirty="0">
                <a:solidFill>
                  <a:schemeClr val="tx1"/>
                </a:solidFill>
                <a:latin typeface="Arial" panose="020B0604020202020204" pitchFamily="34" charset="0"/>
                <a:ea typeface="+mn-lt"/>
                <a:cs typeface="Arial" panose="020B0604020202020204" pitchFamily="34" charset="0"/>
              </a:rPr>
              <a:t>The successful implementation of hypothesis generation and custom tool integration for citation formatting showcases the system's ability to go beyond simple information retrieval and perform tasks that provide significant value to researchers.</a:t>
            </a:r>
          </a:p>
          <a:p>
            <a:pPr marL="305435" indent="-305435"/>
            <a:r>
              <a:rPr lang="en-US" sz="2000" dirty="0">
                <a:solidFill>
                  <a:schemeClr val="tx1"/>
                </a:solidFill>
                <a:latin typeface="Arial" panose="020B0604020202020204" pitchFamily="34" charset="0"/>
                <a:ea typeface="+mn-lt"/>
                <a:cs typeface="Arial" panose="020B0604020202020204" pitchFamily="34" charset="0"/>
              </a:rPr>
              <a:t>The agentic framework, particularly the granite-3-3-8b-instruct model's ability to orchestrate multiple tools in sequence, proved highly effective in fulfilling a compound user request in a single interaction.</a:t>
            </a:r>
          </a:p>
          <a:p>
            <a:pPr marL="305435" indent="-305435"/>
            <a:r>
              <a:rPr lang="en-US" sz="2000" dirty="0">
                <a:solidFill>
                  <a:schemeClr val="tx1"/>
                </a:solidFill>
                <a:latin typeface="Arial" panose="020B0604020202020204" pitchFamily="34" charset="0"/>
                <a:ea typeface="+mn-lt"/>
                <a:cs typeface="Arial" panose="020B0604020202020204" pitchFamily="34" charset="0"/>
              </a:rPr>
              <a:t>The project highlights the flexibility of the </a:t>
            </a:r>
            <a:r>
              <a:rPr lang="en-US" sz="2000" dirty="0" err="1">
                <a:solidFill>
                  <a:schemeClr val="tx1"/>
                </a:solidFill>
                <a:latin typeface="Arial" panose="020B0604020202020204" pitchFamily="34" charset="0"/>
                <a:ea typeface="+mn-lt"/>
                <a:cs typeface="Arial" panose="020B0604020202020204" pitchFamily="34" charset="0"/>
              </a:rPr>
              <a:t>Watsonx</a:t>
            </a:r>
            <a:r>
              <a:rPr lang="en-US" sz="2000" dirty="0">
                <a:solidFill>
                  <a:schemeClr val="tx1"/>
                </a:solidFill>
                <a:latin typeface="Arial" panose="020B0604020202020204" pitchFamily="34" charset="0"/>
                <a:ea typeface="+mn-lt"/>
                <a:cs typeface="Arial" panose="020B0604020202020204" pitchFamily="34" charset="0"/>
              </a:rPr>
              <a:t> platform in allowing developers to extend core capabilities with custom Python code to meet specialized domain requirements.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4999622"/>
          </a:xfrm>
        </p:spPr>
        <p:txBody>
          <a:bodyPr/>
          <a:lstStyle/>
          <a:p>
            <a:pPr>
              <a:buNone/>
            </a:pPr>
            <a:r>
              <a:rPr lang="en-US" sz="2000" dirty="0">
                <a:solidFill>
                  <a:schemeClr val="tx1"/>
                </a:solidFill>
                <a:latin typeface="Arial" panose="020B0604020202020204" pitchFamily="34" charset="0"/>
                <a:cs typeface="Arial" panose="020B0604020202020204" pitchFamily="34" charset="0"/>
              </a:rPr>
              <a:t>While the current agent is highly capable, several enhancements can further increase its value:</a:t>
            </a:r>
          </a:p>
          <a:p>
            <a:pPr>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Direct Database Integration</a:t>
            </a:r>
            <a:r>
              <a:rPr lang="en-US" sz="2000" dirty="0">
                <a:solidFill>
                  <a:schemeClr val="tx1"/>
                </a:solidFill>
                <a:latin typeface="Arial" panose="020B0604020202020204" pitchFamily="34" charset="0"/>
                <a:cs typeface="Arial" panose="020B0604020202020204" pitchFamily="34" charset="0"/>
              </a:rPr>
              <a:t>: Integrate the agent with academic databases like </a:t>
            </a:r>
            <a:r>
              <a:rPr lang="en-US" sz="2000" b="1" dirty="0">
                <a:solidFill>
                  <a:schemeClr val="tx1"/>
                </a:solidFill>
                <a:latin typeface="Arial" panose="020B0604020202020204" pitchFamily="34" charset="0"/>
                <a:cs typeface="Arial" panose="020B0604020202020204" pitchFamily="34" charset="0"/>
              </a:rPr>
              <a:t>IEEE Xplore, PubMed, or </a:t>
            </a:r>
            <a:r>
              <a:rPr lang="en-US" sz="2000" b="1" dirty="0" err="1">
                <a:solidFill>
                  <a:schemeClr val="tx1"/>
                </a:solidFill>
                <a:latin typeface="Arial" panose="020B0604020202020204" pitchFamily="34" charset="0"/>
                <a:cs typeface="Arial" panose="020B0604020202020204" pitchFamily="34" charset="0"/>
              </a:rPr>
              <a:t>ArXiv</a:t>
            </a:r>
            <a:r>
              <a:rPr lang="en-US" sz="2000" dirty="0">
                <a:solidFill>
                  <a:schemeClr val="tx1"/>
                </a:solidFill>
                <a:latin typeface="Arial" panose="020B0604020202020204" pitchFamily="34" charset="0"/>
                <a:cs typeface="Arial" panose="020B0604020202020204" pitchFamily="34" charset="0"/>
              </a:rPr>
              <a:t> via APIs for more targeted and reliable literature searches.</a:t>
            </a:r>
          </a:p>
          <a:p>
            <a:pPr>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Full-Text Document Analysis</a:t>
            </a:r>
            <a:r>
              <a:rPr lang="en-US" sz="2000" dirty="0">
                <a:solidFill>
                  <a:schemeClr val="tx1"/>
                </a:solidFill>
                <a:latin typeface="Arial" panose="020B0604020202020204" pitchFamily="34" charset="0"/>
                <a:cs typeface="Arial" panose="020B0604020202020204" pitchFamily="34" charset="0"/>
              </a:rPr>
              <a:t>: Add a feature to allow users to </a:t>
            </a:r>
            <a:r>
              <a:rPr lang="en-US" sz="2000" b="1" dirty="0">
                <a:solidFill>
                  <a:schemeClr val="tx1"/>
                </a:solidFill>
                <a:latin typeface="Arial" panose="020B0604020202020204" pitchFamily="34" charset="0"/>
                <a:cs typeface="Arial" panose="020B0604020202020204" pitchFamily="34" charset="0"/>
              </a:rPr>
              <a:t>upload PDF documents</a:t>
            </a:r>
            <a:r>
              <a:rPr lang="en-US" sz="2000" dirty="0">
                <a:solidFill>
                  <a:schemeClr val="tx1"/>
                </a:solidFill>
                <a:latin typeface="Arial" panose="020B0604020202020204" pitchFamily="34" charset="0"/>
                <a:cs typeface="Arial" panose="020B0604020202020204" pitchFamily="34" charset="0"/>
              </a:rPr>
              <a:t>, enabling the agent to summarize, query, and extract information directly from full-text research papers.</a:t>
            </a:r>
          </a:p>
          <a:p>
            <a:pPr>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Advanced Data Extraction</a:t>
            </a:r>
            <a:r>
              <a:rPr lang="en-US" sz="2000" dirty="0">
                <a:solidFill>
                  <a:schemeClr val="tx1"/>
                </a:solidFill>
                <a:latin typeface="Arial" panose="020B0604020202020204" pitchFamily="34" charset="0"/>
                <a:cs typeface="Arial" panose="020B0604020202020204" pitchFamily="34" charset="0"/>
              </a:rPr>
              <a:t>: Enhance the web-crawling and document analysis tools to extract not just text, but also structured data such as </a:t>
            </a:r>
            <a:r>
              <a:rPr lang="en-US" sz="2000" b="1" dirty="0">
                <a:solidFill>
                  <a:schemeClr val="tx1"/>
                </a:solidFill>
                <a:latin typeface="Arial" panose="020B0604020202020204" pitchFamily="34" charset="0"/>
                <a:cs typeface="Arial" panose="020B0604020202020204" pitchFamily="34" charset="0"/>
              </a:rPr>
              <a:t>tables and figures</a:t>
            </a:r>
            <a:r>
              <a:rPr lang="en-US" sz="2000" dirty="0">
                <a:solidFill>
                  <a:schemeClr val="tx1"/>
                </a:solidFill>
                <a:latin typeface="Arial" panose="020B0604020202020204" pitchFamily="34" charset="0"/>
                <a:cs typeface="Arial" panose="020B0604020202020204" pitchFamily="34" charset="0"/>
              </a:rPr>
              <a:t> from papers.</a:t>
            </a:r>
          </a:p>
          <a:p>
            <a:pPr>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Comparative Analysis</a:t>
            </a:r>
            <a:r>
              <a:rPr lang="en-US" sz="2000" dirty="0">
                <a:solidFill>
                  <a:schemeClr val="tx1"/>
                </a:solidFill>
                <a:latin typeface="Arial" panose="020B0604020202020204" pitchFamily="34" charset="0"/>
                <a:cs typeface="Arial" panose="020B0604020202020204" pitchFamily="34" charset="0"/>
              </a:rPr>
              <a:t>: Develop a feature for the agent to perform a comparative analysis of multiple research papers, highlighting contrasting findings, shared methodologies, and research gaps.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17739940-0487-EDBC-1C6F-138FD763DB5E}"/>
              </a:ext>
            </a:extLst>
          </p:cNvPr>
          <p:cNvSpPr>
            <a:spLocks noGrp="1" noChangeArrowheads="1"/>
          </p:cNvSpPr>
          <p:nvPr>
            <p:ph idx="1"/>
          </p:nvPr>
        </p:nvSpPr>
        <p:spPr bwMode="auto">
          <a:xfrm>
            <a:off x="492572" y="1517580"/>
            <a:ext cx="1120685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IBM. (2025). </a:t>
            </a:r>
            <a:r>
              <a:rPr kumimoji="0" lang="en-US" altLang="en-US" sz="2400" b="0" i="1" u="none" strike="noStrike" cap="none" normalizeH="0" baseline="0" dirty="0">
                <a:ln>
                  <a:noFill/>
                </a:ln>
                <a:solidFill>
                  <a:schemeClr val="tx1"/>
                </a:solidFill>
                <a:effectLst/>
                <a:latin typeface="Arial" panose="020B0604020202020204" pitchFamily="34" charset="0"/>
              </a:rPr>
              <a:t>Agentic AI using IBM Cloud</a:t>
            </a:r>
            <a:r>
              <a:rPr kumimoji="0" lang="en-US" altLang="en-US" sz="2400" b="0" i="0" u="none" strike="noStrike" cap="none" normalizeH="0" baseline="0" dirty="0">
                <a:ln>
                  <a:noFill/>
                </a:ln>
                <a:solidFill>
                  <a:schemeClr val="tx1"/>
                </a:solidFill>
                <a:effectLst/>
                <a:latin typeface="Arial" panose="020B0604020202020204" pitchFamily="34" charset="0"/>
              </a:rPr>
              <a:t>. IBM Cloud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Edunet</a:t>
            </a:r>
            <a:r>
              <a:rPr kumimoji="0" lang="en-US" altLang="en-US" sz="2400" b="0" i="0" u="none" strike="noStrike" cap="none" normalizeH="0" baseline="0" dirty="0">
                <a:ln>
                  <a:noFill/>
                </a:ln>
                <a:solidFill>
                  <a:schemeClr val="tx1"/>
                </a:solidFill>
                <a:effectLst/>
                <a:latin typeface="Arial" panose="020B0604020202020204" pitchFamily="34" charset="0"/>
              </a:rPr>
              <a:t> Foundation. (2025). </a:t>
            </a:r>
            <a:r>
              <a:rPr kumimoji="0" lang="en-US" altLang="en-US" sz="2400" b="0" i="1" u="none" strike="noStrike" cap="none" normalizeH="0" baseline="0" dirty="0">
                <a:ln>
                  <a:noFill/>
                </a:ln>
                <a:solidFill>
                  <a:schemeClr val="tx1"/>
                </a:solidFill>
                <a:effectLst/>
                <a:latin typeface="Arial" panose="020B0604020202020204" pitchFamily="34" charset="0"/>
              </a:rPr>
              <a:t>Demo on Agentic AI on IBM Cloud</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IBM. (n.d.). </a:t>
            </a:r>
            <a:r>
              <a:rPr kumimoji="0" lang="en-US" altLang="en-US" sz="2400" b="0" i="1" u="none" strike="noStrike" cap="none" normalizeH="0" baseline="0" dirty="0">
                <a:ln>
                  <a:noFill/>
                </a:ln>
                <a:solidFill>
                  <a:schemeClr val="tx1"/>
                </a:solidFill>
                <a:effectLst/>
                <a:latin typeface="Arial" panose="020B0604020202020204" pitchFamily="34" charset="0"/>
              </a:rPr>
              <a:t>Watsonx.ai Documentation</a:t>
            </a:r>
            <a:r>
              <a:rPr kumimoji="0" lang="en-US" altLang="en-US" sz="2400" b="0" i="0" u="none" strike="noStrike" cap="none" normalizeH="0" baseline="0" dirty="0">
                <a:ln>
                  <a:noFill/>
                </a:ln>
                <a:solidFill>
                  <a:schemeClr val="tx1"/>
                </a:solidFill>
                <a:effectLst/>
                <a:latin typeface="Arial" panose="020B0604020202020204" pitchFamily="34" charset="0"/>
              </a:rPr>
              <a:t>. Retrieved August 4, 2025, from IBM 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IBM. (n.d.). </a:t>
            </a:r>
            <a:r>
              <a:rPr kumimoji="0" lang="en-US" altLang="en-US" sz="2400" b="0" i="1" u="none" strike="noStrike" cap="none" normalizeH="0" baseline="0" dirty="0">
                <a:ln>
                  <a:noFill/>
                </a:ln>
                <a:solidFill>
                  <a:schemeClr val="tx1"/>
                </a:solidFill>
                <a:effectLst/>
                <a:latin typeface="Arial" panose="020B0604020202020204" pitchFamily="34" charset="0"/>
              </a:rPr>
              <a:t>Granite Foundation Models Documentation</a:t>
            </a:r>
            <a:r>
              <a:rPr kumimoji="0" lang="en-US" altLang="en-US" sz="2400" b="0" i="0" u="none" strike="noStrike" cap="none" normalizeH="0" baseline="0" dirty="0">
                <a:ln>
                  <a:noFill/>
                </a:ln>
                <a:solidFill>
                  <a:schemeClr val="tx1"/>
                </a:solidFill>
                <a:effectLst/>
                <a:latin typeface="Arial" panose="020B0604020202020204" pitchFamily="34" charset="0"/>
              </a:rPr>
              <a:t>. Retrieved August 4, 2025, from IBM.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Dayan, I., Roth, H. R., Zhong, A., et al. (2021). Federated learning for predicting clinical outcomes in patients with COVID-19.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chemeClr val="tx1"/>
                </a:solidFill>
                <a:effectLst/>
                <a:latin typeface="Arial" panose="020B0604020202020204" pitchFamily="34" charset="0"/>
              </a:rPr>
              <a:t>Nature Medicine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1" u="none" strike="noStrike" cap="none" normalizeH="0" baseline="0" dirty="0">
                <a:ln>
                  <a:noFill/>
                </a:ln>
                <a:solidFill>
                  <a:schemeClr val="tx1"/>
                </a:solidFill>
                <a:effectLst/>
                <a:latin typeface="Arial" panose="020B0604020202020204" pitchFamily="34" charset="0"/>
              </a:rPr>
              <a:t>27</a:t>
            </a:r>
            <a:r>
              <a:rPr kumimoji="0" lang="en-US" altLang="en-US" sz="2400" b="0" i="0" u="none" strike="noStrike" cap="none" normalizeH="0" baseline="0" dirty="0">
                <a:ln>
                  <a:noFill/>
                </a:ln>
                <a:solidFill>
                  <a:schemeClr val="tx1"/>
                </a:solidFill>
                <a:effectLst/>
                <a:latin typeface="Arial" panose="020B0604020202020204" pitchFamily="34" charset="0"/>
              </a:rPr>
              <a:t>(10), 1735–1743.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Cabizza</a:t>
            </a:r>
            <a:r>
              <a:rPr kumimoji="0" lang="en-US" altLang="en-US" sz="2400" b="0" i="0" u="none" strike="noStrike" cap="none" normalizeH="0" baseline="0" dirty="0">
                <a:ln>
                  <a:noFill/>
                </a:ln>
                <a:solidFill>
                  <a:schemeClr val="tx1"/>
                </a:solidFill>
                <a:effectLst/>
                <a:latin typeface="Arial" panose="020B0604020202020204" pitchFamily="34" charset="0"/>
              </a:rPr>
              <a:t>, F., </a:t>
            </a:r>
            <a:r>
              <a:rPr kumimoji="0" lang="en-US" altLang="en-US" sz="2400" b="0" i="0" u="none" strike="noStrike" cap="none" normalizeH="0" baseline="0" dirty="0" err="1">
                <a:ln>
                  <a:noFill/>
                </a:ln>
                <a:solidFill>
                  <a:schemeClr val="tx1"/>
                </a:solidFill>
                <a:effectLst/>
                <a:latin typeface="Arial" panose="020B0604020202020204" pitchFamily="34" charset="0"/>
              </a:rPr>
              <a:t>Rasoini</a:t>
            </a:r>
            <a:r>
              <a:rPr kumimoji="0" lang="en-US" altLang="en-US" sz="2400" b="0" i="0" u="none" strike="noStrike" cap="none" normalizeH="0" baseline="0" dirty="0">
                <a:ln>
                  <a:noFill/>
                </a:ln>
                <a:solidFill>
                  <a:schemeClr val="tx1"/>
                </a:solidFill>
                <a:effectLst/>
                <a:latin typeface="Arial" panose="020B0604020202020204" pitchFamily="34" charset="0"/>
              </a:rPr>
              <a:t>, R., &amp; </a:t>
            </a:r>
            <a:r>
              <a:rPr kumimoji="0" lang="en-US" altLang="en-US" sz="2400" b="0" i="0" u="none" strike="noStrike" cap="none" normalizeH="0" baseline="0" dirty="0" err="1">
                <a:ln>
                  <a:noFill/>
                </a:ln>
                <a:solidFill>
                  <a:schemeClr val="tx1"/>
                </a:solidFill>
                <a:effectLst/>
                <a:latin typeface="Arial" panose="020B0604020202020204" pitchFamily="34" charset="0"/>
              </a:rPr>
              <a:t>Bartalesi</a:t>
            </a:r>
            <a:r>
              <a:rPr kumimoji="0" lang="en-US" altLang="en-US" sz="2400" b="0" i="0" u="none" strike="noStrike" cap="none" normalizeH="0" baseline="0" dirty="0">
                <a:ln>
                  <a:noFill/>
                </a:ln>
                <a:solidFill>
                  <a:schemeClr val="tx1"/>
                </a:solidFill>
                <a:effectLst/>
                <a:latin typeface="Arial" panose="020B0604020202020204" pitchFamily="34" charset="0"/>
              </a:rPr>
              <a:t>, F., et al. (2013). Algorithm fairness in artificial intelligence for medicine and healthcare.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chemeClr val="tx1"/>
                </a:solidFill>
                <a:effectLst/>
                <a:latin typeface="Arial" panose="020B0604020202020204" pitchFamily="34" charset="0"/>
              </a:rPr>
              <a:t>Perspectives on Medical Informatics</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1" u="none" strike="noStrike" cap="none" normalizeH="0" baseline="0" dirty="0">
                <a:ln>
                  <a:noFill/>
                </a:ln>
                <a:solidFill>
                  <a:schemeClr val="tx1"/>
                </a:solidFill>
                <a:effectLst/>
                <a:latin typeface="Arial" panose="020B0604020202020204" pitchFamily="34" charset="0"/>
              </a:rPr>
              <a:t>10</a:t>
            </a:r>
            <a:r>
              <a:rPr kumimoji="0" lang="en-US" altLang="en-US" sz="2400" b="0" i="0" u="none" strike="noStrike" cap="none" normalizeH="0" baseline="0" dirty="0">
                <a:ln>
                  <a:noFill/>
                </a:ln>
                <a:solidFill>
                  <a:schemeClr val="tx1"/>
                </a:solidFill>
                <a:effectLst/>
                <a:latin typeface="Arial" panose="020B0604020202020204" pitchFamily="34" charset="0"/>
              </a:rPr>
              <a:t>(4), 191–200.</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2B6BF2C-39B3-DDF3-4D8A-A6007B80E92D}"/>
              </a:ext>
            </a:extLst>
          </p:cNvPr>
          <p:cNvPicPr>
            <a:picLocks noGrp="1" noChangeAspect="1"/>
          </p:cNvPicPr>
          <p:nvPr>
            <p:ph idx="1"/>
          </p:nvPr>
        </p:nvPicPr>
        <p:blipFill>
          <a:blip r:embed="rId2"/>
          <a:stretch>
            <a:fillRect/>
          </a:stretch>
        </p:blipFill>
        <p:spPr>
          <a:xfrm>
            <a:off x="1652530" y="1301750"/>
            <a:ext cx="9155017" cy="5077016"/>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A1A78C0-A829-A6A4-B8C5-7DC3398FC462}"/>
              </a:ext>
            </a:extLst>
          </p:cNvPr>
          <p:cNvPicPr>
            <a:picLocks noGrp="1" noChangeAspect="1"/>
          </p:cNvPicPr>
          <p:nvPr>
            <p:ph idx="1"/>
          </p:nvPr>
        </p:nvPicPr>
        <p:blipFill>
          <a:blip r:embed="rId2"/>
          <a:stretch>
            <a:fillRect/>
          </a:stretch>
        </p:blipFill>
        <p:spPr>
          <a:xfrm>
            <a:off x="1619481" y="1301750"/>
            <a:ext cx="9265184" cy="5077016"/>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E09DBB4-1F80-7878-1C69-67A33F7EE286}"/>
              </a:ext>
            </a:extLst>
          </p:cNvPr>
          <p:cNvPicPr>
            <a:picLocks noGrp="1" noChangeAspect="1"/>
          </p:cNvPicPr>
          <p:nvPr>
            <p:ph idx="1"/>
          </p:nvPr>
        </p:nvPicPr>
        <p:blipFill>
          <a:blip r:embed="rId2"/>
          <a:stretch>
            <a:fillRect/>
          </a:stretch>
        </p:blipFill>
        <p:spPr>
          <a:xfrm>
            <a:off x="1509311" y="1657248"/>
            <a:ext cx="9474506" cy="4498596"/>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4998781"/>
          </a:xfrm>
        </p:spPr>
        <p:txBody>
          <a:bodyPr>
            <a:normAutofit fontScale="92500" lnSpcReduction="10000"/>
          </a:bodyPr>
          <a:lstStyle/>
          <a:p>
            <a:pPr marL="0" indent="0">
              <a:buNone/>
            </a:pPr>
            <a:r>
              <a:rPr lang="en-IN" sz="3200" dirty="0">
                <a:solidFill>
                  <a:schemeClr val="tx1"/>
                </a:solidFill>
              </a:rPr>
              <a:t>Problem Statement No.1</a:t>
            </a:r>
          </a:p>
          <a:p>
            <a:pPr marL="0" indent="0">
              <a:buNone/>
            </a:pPr>
            <a:r>
              <a:rPr lang="en-IN" sz="3200" dirty="0">
                <a:solidFill>
                  <a:schemeClr val="tx1"/>
                </a:solidFill>
              </a:rPr>
              <a:t> </a:t>
            </a:r>
            <a:r>
              <a:rPr lang="en-US" sz="3200" dirty="0">
                <a:solidFill>
                  <a:schemeClr val="tx1"/>
                </a:solidFill>
              </a:rPr>
              <a:t>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R&amp;D. </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600" dirty="0">
                <a:solidFill>
                  <a:schemeClr val="tx1"/>
                </a:solidFill>
                <a:latin typeface="Arial" panose="020B0604020202020204" pitchFamily="34" charset="0"/>
                <a:cs typeface="Arial" panose="020B0604020202020204" pitchFamily="34" charset="0"/>
              </a:rPr>
              <a:t>The proposed system is an advanced "Research Agent" built on the </a:t>
            </a:r>
          </a:p>
          <a:p>
            <a:pPr marL="0" indent="0">
              <a:buNone/>
            </a:pPr>
            <a:r>
              <a:rPr lang="en-US" sz="1600" b="1" dirty="0">
                <a:solidFill>
                  <a:schemeClr val="tx1"/>
                </a:solidFill>
                <a:latin typeface="Arial" panose="020B0604020202020204" pitchFamily="34" charset="0"/>
                <a:cs typeface="Arial" panose="020B0604020202020204" pitchFamily="34" charset="0"/>
              </a:rPr>
              <a:t>IBM Watsonx.ai platform</a:t>
            </a:r>
            <a:r>
              <a:rPr lang="en-US" sz="1600" dirty="0">
                <a:solidFill>
                  <a:schemeClr val="tx1"/>
                </a:solidFill>
                <a:latin typeface="Arial" panose="020B0604020202020204" pitchFamily="34" charset="0"/>
                <a:cs typeface="Arial" panose="020B0604020202020204" pitchFamily="34" charset="0"/>
              </a:rPr>
              <a:t>. This agent acts as a co-pilot for researchers, capable of handling multi-step research queries.</a:t>
            </a:r>
          </a:p>
          <a:p>
            <a:pPr marL="0" indent="0">
              <a:buNone/>
            </a:pPr>
            <a:r>
              <a:rPr lang="en-US" sz="1600" b="1" dirty="0">
                <a:solidFill>
                  <a:schemeClr val="tx1"/>
                </a:solidFill>
                <a:latin typeface="Arial" panose="020B0604020202020204" pitchFamily="34" charset="0"/>
                <a:cs typeface="Arial" panose="020B0604020202020204" pitchFamily="34" charset="0"/>
              </a:rPr>
              <a:t>Core Functionality</a:t>
            </a:r>
          </a:p>
          <a:p>
            <a:r>
              <a:rPr lang="en-US" sz="1600" dirty="0">
                <a:solidFill>
                  <a:schemeClr val="tx1"/>
                </a:solidFill>
                <a:latin typeface="Arial" panose="020B0604020202020204" pitchFamily="34" charset="0"/>
                <a:cs typeface="Arial" panose="020B0604020202020204" pitchFamily="34" charset="0"/>
              </a:rPr>
              <a:t>Automated Report Generation: The agent can process a high-level topic (e.g., "AI in Healthcare") and generate a structured research report.</a:t>
            </a:r>
          </a:p>
          <a:p>
            <a:r>
              <a:rPr lang="en-US" sz="1600" dirty="0">
                <a:solidFill>
                  <a:schemeClr val="tx1"/>
                </a:solidFill>
                <a:latin typeface="Arial" panose="020B0604020202020204" pitchFamily="34" charset="0"/>
                <a:cs typeface="Arial" panose="020B0604020202020204" pitchFamily="34" charset="0"/>
              </a:rPr>
              <a:t>Hypothesis Generation: Based on the researched content, the agent can formulate and suggest relevant scientific hypotheses.</a:t>
            </a:r>
          </a:p>
          <a:p>
            <a:r>
              <a:rPr lang="en-US" sz="1600" dirty="0">
                <a:solidFill>
                  <a:schemeClr val="tx1"/>
                </a:solidFill>
                <a:latin typeface="Arial" panose="020B0604020202020204" pitchFamily="34" charset="0"/>
                <a:cs typeface="Arial" panose="020B0604020202020204" pitchFamily="34" charset="0"/>
              </a:rPr>
              <a:t>Automated Citation Management: Utilizes a custom-built tool to generate formatted academic citations in IEEE style.</a:t>
            </a:r>
          </a:p>
          <a:p>
            <a:pPr marL="0" indent="0">
              <a:buNone/>
            </a:pPr>
            <a:r>
              <a:rPr lang="en-US" sz="1600" b="1" dirty="0">
                <a:solidFill>
                  <a:schemeClr val="tx1"/>
                </a:solidFill>
                <a:latin typeface="Arial" panose="020B0604020202020204" pitchFamily="34" charset="0"/>
                <a:cs typeface="Arial" panose="020B0604020202020204" pitchFamily="34" charset="0"/>
              </a:rPr>
              <a:t>System Components:</a:t>
            </a:r>
          </a:p>
          <a:p>
            <a:r>
              <a:rPr lang="en-US" sz="1600" dirty="0">
                <a:solidFill>
                  <a:schemeClr val="tx1"/>
                </a:solidFill>
                <a:latin typeface="Arial" panose="020B0604020202020204" pitchFamily="34" charset="0"/>
                <a:cs typeface="Arial" panose="020B0604020202020204" pitchFamily="34" charset="0"/>
              </a:rPr>
              <a:t>Foundation Model: The agent is powered by IBM's </a:t>
            </a:r>
            <a:r>
              <a:rPr lang="en-US" sz="1600" b="1" dirty="0">
                <a:solidFill>
                  <a:schemeClr val="tx1"/>
                </a:solidFill>
                <a:latin typeface="Arial" panose="020B0604020202020204" pitchFamily="34" charset="0"/>
                <a:cs typeface="Arial" panose="020B0604020202020204" pitchFamily="34" charset="0"/>
              </a:rPr>
              <a:t>granite-3-3-8b-instruct </a:t>
            </a:r>
            <a:r>
              <a:rPr lang="en-US" sz="1600" dirty="0">
                <a:solidFill>
                  <a:schemeClr val="tx1"/>
                </a:solidFill>
                <a:latin typeface="Arial" panose="020B0604020202020204" pitchFamily="34" charset="0"/>
                <a:cs typeface="Arial" panose="020B0604020202020204" pitchFamily="34" charset="0"/>
              </a:rPr>
              <a:t>model, a powerful and efficient foundation model designed for instruction-following tasks.</a:t>
            </a:r>
          </a:p>
          <a:p>
            <a:r>
              <a:rPr lang="en-US" sz="1600" dirty="0">
                <a:solidFill>
                  <a:schemeClr val="tx1"/>
                </a:solidFill>
                <a:latin typeface="Arial" panose="020B0604020202020204" pitchFamily="34" charset="0"/>
                <a:cs typeface="Arial" panose="020B0604020202020204" pitchFamily="34" charset="0"/>
              </a:rPr>
              <a:t>Integrated Tools: Leverages built-in tools like Google Search and Wikipedia search for broad information retrieval.</a:t>
            </a:r>
          </a:p>
          <a:p>
            <a:r>
              <a:rPr lang="en-US" sz="1600" dirty="0">
                <a:solidFill>
                  <a:schemeClr val="tx1"/>
                </a:solidFill>
                <a:latin typeface="Arial" panose="020B0604020202020204" pitchFamily="34" charset="0"/>
                <a:cs typeface="Arial" panose="020B0604020202020204" pitchFamily="34" charset="0"/>
              </a:rPr>
              <a:t>Custom Python Tool: A custom tool named </a:t>
            </a:r>
            <a:r>
              <a:rPr lang="en-US" sz="1600" dirty="0" err="1">
                <a:solidFill>
                  <a:schemeClr val="tx1"/>
                </a:solidFill>
                <a:latin typeface="Arial" panose="020B0604020202020204" pitchFamily="34" charset="0"/>
                <a:cs typeface="Arial" panose="020B0604020202020204" pitchFamily="34" charset="0"/>
              </a:rPr>
              <a:t>citation_generator</a:t>
            </a:r>
            <a:r>
              <a:rPr lang="en-US" sz="1600" dirty="0">
                <a:solidFill>
                  <a:schemeClr val="tx1"/>
                </a:solidFill>
                <a:latin typeface="Arial" panose="020B0604020202020204" pitchFamily="34" charset="0"/>
                <a:cs typeface="Arial" panose="020B0604020202020204" pitchFamily="34" charset="0"/>
              </a:rPr>
              <a:t> was developed using Python within </a:t>
            </a:r>
            <a:r>
              <a:rPr lang="en-US" sz="1600" dirty="0" err="1">
                <a:solidFill>
                  <a:schemeClr val="tx1"/>
                </a:solidFill>
                <a:latin typeface="Arial" panose="020B0604020202020204" pitchFamily="34" charset="0"/>
                <a:cs typeface="Arial" panose="020B0604020202020204" pitchFamily="34" charset="0"/>
              </a:rPr>
              <a:t>Watsonx</a:t>
            </a:r>
            <a:r>
              <a:rPr lang="en-US" sz="1600" dirty="0">
                <a:solidFill>
                  <a:schemeClr val="tx1"/>
                </a:solidFill>
                <a:latin typeface="Arial" panose="020B0604020202020204" pitchFamily="34" charset="0"/>
                <a:cs typeface="Arial" panose="020B0604020202020204" pitchFamily="34" charset="0"/>
              </a:rPr>
              <a:t> to provide specialized citation formatting capabilities.</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latin typeface="Arial" panose="020B0604020202020204" pitchFamily="34" charset="0"/>
                <a:cs typeface="Arial" panose="020B0604020202020204" pitchFamily="34" charset="0"/>
              </a:rPr>
              <a:t>The system was developed using a modular, service-oriented approach on IBM Cloud:</a:t>
            </a:r>
          </a:p>
          <a:p>
            <a:pPr marL="0" indent="0">
              <a:buNone/>
            </a:pPr>
            <a:r>
              <a:rPr lang="en-US" sz="1800" dirty="0">
                <a:solidFill>
                  <a:srgbClr val="0F0F0F"/>
                </a:solidFill>
                <a:latin typeface="Arial" panose="020B0604020202020204" pitchFamily="34" charset="0"/>
                <a:cs typeface="Arial" panose="020B0604020202020204" pitchFamily="34" charset="0"/>
              </a:rPr>
              <a:t>Platform &amp; Project Setup: An IBM Cloud Lite account was used to set up a project within the Watsonx.ai environment</a:t>
            </a:r>
          </a:p>
          <a:p>
            <a:pPr marL="0" indent="0">
              <a:buNone/>
            </a:pPr>
            <a:r>
              <a:rPr lang="en-US" sz="1800" dirty="0">
                <a:solidFill>
                  <a:srgbClr val="0F0F0F"/>
                </a:solidFill>
                <a:latin typeface="Arial" panose="020B0604020202020204" pitchFamily="34" charset="0"/>
                <a:cs typeface="Arial" panose="020B0604020202020204" pitchFamily="34" charset="0"/>
              </a:rPr>
              <a:t>Service Provisioning: Key services were provisioned and associated with the project:</a:t>
            </a:r>
          </a:p>
          <a:p>
            <a:r>
              <a:rPr lang="en-US" sz="1800" dirty="0">
                <a:solidFill>
                  <a:srgbClr val="0F0F0F"/>
                </a:solidFill>
                <a:latin typeface="Arial" panose="020B0604020202020204" pitchFamily="34" charset="0"/>
                <a:cs typeface="Arial" panose="020B0604020202020204" pitchFamily="34" charset="0"/>
              </a:rPr>
              <a:t>Cloud Object Storage: For storing all project-related assets and data.</a:t>
            </a:r>
          </a:p>
          <a:p>
            <a:r>
              <a:rPr lang="en-US" sz="1800" dirty="0">
                <a:solidFill>
                  <a:srgbClr val="0F0F0F"/>
                </a:solidFill>
                <a:latin typeface="Arial" panose="020B0604020202020204" pitchFamily="34" charset="0"/>
                <a:cs typeface="Arial" panose="020B0604020202020204" pitchFamily="34" charset="0"/>
              </a:rPr>
              <a:t>Watsonx.ai Studio &amp; Runtime: To access the core model, tools, and the Agent Lab environment for development and testing.</a:t>
            </a:r>
          </a:p>
          <a:p>
            <a:pPr marL="0" indent="0">
              <a:buNone/>
            </a:pPr>
            <a:r>
              <a:rPr lang="en-US" sz="1800" dirty="0">
                <a:solidFill>
                  <a:srgbClr val="0F0F0F"/>
                </a:solidFill>
                <a:latin typeface="Arial" panose="020B0604020202020204" pitchFamily="34" charset="0"/>
                <a:cs typeface="Arial" panose="020B0604020202020204" pitchFamily="34" charset="0"/>
              </a:rPr>
              <a:t>Agent &amp; Tool Configuration:</a:t>
            </a:r>
          </a:p>
          <a:p>
            <a:r>
              <a:rPr lang="en-US" sz="1800" dirty="0">
                <a:solidFill>
                  <a:srgbClr val="0F0F0F"/>
                </a:solidFill>
                <a:latin typeface="Arial" panose="020B0604020202020204" pitchFamily="34" charset="0"/>
                <a:cs typeface="Arial" panose="020B0604020202020204" pitchFamily="34" charset="0"/>
              </a:rPr>
              <a:t>The agent was configured in the Agent Lab , linking the foundation model with a set of tools.</a:t>
            </a:r>
          </a:p>
          <a:p>
            <a:r>
              <a:rPr lang="en-US" sz="1800" dirty="0">
                <a:solidFill>
                  <a:srgbClr val="0F0F0F"/>
                </a:solidFill>
                <a:latin typeface="Arial" panose="020B0604020202020204" pitchFamily="34" charset="0"/>
                <a:cs typeface="Arial" panose="020B0604020202020204" pitchFamily="34" charset="0"/>
              </a:rPr>
              <a:t>A custom Python tool, </a:t>
            </a:r>
            <a:r>
              <a:rPr lang="en-US" sz="1800" b="1" dirty="0" err="1">
                <a:solidFill>
                  <a:srgbClr val="0F0F0F"/>
                </a:solidFill>
                <a:latin typeface="Arial" panose="020B0604020202020204" pitchFamily="34" charset="0"/>
                <a:cs typeface="Arial" panose="020B0604020202020204" pitchFamily="34" charset="0"/>
              </a:rPr>
              <a:t>citation_generator</a:t>
            </a:r>
            <a:r>
              <a:rPr lang="en-US" sz="1800" dirty="0">
                <a:solidFill>
                  <a:srgbClr val="0F0F0F"/>
                </a:solidFill>
                <a:latin typeface="Arial" panose="020B0604020202020204" pitchFamily="34" charset="0"/>
                <a:cs typeface="Arial" panose="020B0604020202020204" pitchFamily="34" charset="0"/>
              </a:rPr>
              <a:t>, was defined to process summarized text and generate formatted citations, extending the agent's native abilities.</a:t>
            </a:r>
            <a:endParaRPr lang="en-IN" sz="18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0" indent="0">
              <a:buNone/>
            </a:pPr>
            <a:r>
              <a:rPr lang="en-US" sz="1600" b="1" dirty="0">
                <a:solidFill>
                  <a:schemeClr val="tx1"/>
                </a:solidFill>
                <a:latin typeface="Arial" panose="020B0604020202020204" pitchFamily="34" charset="0"/>
                <a:ea typeface="+mn-lt"/>
                <a:cs typeface="Arial" panose="020B0604020202020204" pitchFamily="34" charset="0"/>
              </a:rPr>
              <a:t>Algorithm &amp; Reasoning Engine:</a:t>
            </a:r>
          </a:p>
          <a:p>
            <a:r>
              <a:rPr lang="en-US" sz="1600" dirty="0">
                <a:solidFill>
                  <a:schemeClr val="tx1"/>
                </a:solidFill>
                <a:latin typeface="Arial" panose="020B0604020202020204" pitchFamily="34" charset="0"/>
                <a:ea typeface="+mn-lt"/>
                <a:cs typeface="Arial" panose="020B0604020202020204" pitchFamily="34" charset="0"/>
              </a:rPr>
              <a:t>The agent is powered by the IBM granite-3-3-8b-instruct foundation model, which functions as the central reasoning algorithm. This model was chosen for its strong instruction-following capabilities and its efficiency within the IBM ecosystem.</a:t>
            </a:r>
          </a:p>
          <a:p>
            <a:r>
              <a:rPr lang="en-US" sz="1600" dirty="0">
                <a:solidFill>
                  <a:schemeClr val="tx1"/>
                </a:solidFill>
                <a:latin typeface="Arial" panose="020B0604020202020204" pitchFamily="34" charset="0"/>
                <a:ea typeface="+mn-lt"/>
                <a:cs typeface="Arial" panose="020B0604020202020204" pitchFamily="34" charset="0"/>
              </a:rPr>
              <a:t>It uses a </a:t>
            </a:r>
            <a:r>
              <a:rPr lang="en-US" sz="1600" dirty="0" err="1">
                <a:solidFill>
                  <a:schemeClr val="tx1"/>
                </a:solidFill>
                <a:latin typeface="Arial" panose="020B0604020202020204" pitchFamily="34" charset="0"/>
                <a:ea typeface="+mn-lt"/>
                <a:cs typeface="Arial" panose="020B0604020202020204" pitchFamily="34" charset="0"/>
              </a:rPr>
              <a:t>ReAct</a:t>
            </a:r>
            <a:r>
              <a:rPr lang="en-US" sz="1600" dirty="0">
                <a:solidFill>
                  <a:schemeClr val="tx1"/>
                </a:solidFill>
                <a:latin typeface="Arial" panose="020B0604020202020204" pitchFamily="34" charset="0"/>
                <a:ea typeface="+mn-lt"/>
                <a:cs typeface="Arial" panose="020B0604020202020204" pitchFamily="34" charset="0"/>
              </a:rPr>
              <a:t> (Reason and Act) framework, allowing it to reason about a task, select an appropriate tool, execute it, observe the outcome, and repeat the cycle until the user's complex query is fully resolved.</a:t>
            </a:r>
          </a:p>
          <a:p>
            <a:pPr marL="0" indent="0">
              <a:buNone/>
            </a:pPr>
            <a:r>
              <a:rPr lang="en-US" sz="1600" b="1" dirty="0">
                <a:solidFill>
                  <a:schemeClr val="tx1"/>
                </a:solidFill>
                <a:latin typeface="Arial" panose="020B0604020202020204" pitchFamily="34" charset="0"/>
                <a:ea typeface="+mn-lt"/>
                <a:cs typeface="Arial" panose="020B0604020202020204" pitchFamily="34" charset="0"/>
              </a:rPr>
              <a:t>Execution Workflow:</a:t>
            </a:r>
          </a:p>
          <a:p>
            <a:r>
              <a:rPr lang="en-US" sz="1600" dirty="0">
                <a:solidFill>
                  <a:schemeClr val="tx1"/>
                </a:solidFill>
                <a:latin typeface="Arial" panose="020B0604020202020204" pitchFamily="34" charset="0"/>
                <a:ea typeface="+mn-lt"/>
                <a:cs typeface="Arial" panose="020B0604020202020204" pitchFamily="34" charset="0"/>
              </a:rPr>
              <a:t>Input: The user provides a multi-part prompt, such as "Generate a research report on 'AI in Healthcare', Suggest 2 hypotheses for federated learning in medical imaging, Generate IEEE-style citations for 2 summarized papers".</a:t>
            </a:r>
          </a:p>
          <a:p>
            <a:r>
              <a:rPr lang="en-US" sz="1600" dirty="0">
                <a:solidFill>
                  <a:schemeClr val="tx1"/>
                </a:solidFill>
                <a:latin typeface="Arial" panose="020B0604020202020204" pitchFamily="34" charset="0"/>
                <a:ea typeface="+mn-lt"/>
                <a:cs typeface="Arial" panose="020B0604020202020204" pitchFamily="34" charset="0"/>
              </a:rPr>
              <a:t>Orchestration: The agent breaks down the request. It first uses search tools to gather data for the report. Then, it analyzes the findings to generate hypotheses. Finally, it invokes the custom </a:t>
            </a:r>
            <a:r>
              <a:rPr lang="en-US" sz="1600" dirty="0" err="1">
                <a:solidFill>
                  <a:schemeClr val="tx1"/>
                </a:solidFill>
                <a:latin typeface="Arial" panose="020B0604020202020204" pitchFamily="34" charset="0"/>
                <a:ea typeface="+mn-lt"/>
                <a:cs typeface="Arial" panose="020B0604020202020204" pitchFamily="34" charset="0"/>
              </a:rPr>
              <a:t>citation_generator</a:t>
            </a:r>
            <a:r>
              <a:rPr lang="en-US" sz="1600" dirty="0">
                <a:solidFill>
                  <a:schemeClr val="tx1"/>
                </a:solidFill>
                <a:latin typeface="Arial" panose="020B0604020202020204" pitchFamily="34" charset="0"/>
                <a:ea typeface="+mn-lt"/>
                <a:cs typeface="Arial" panose="020B0604020202020204" pitchFamily="34" charset="0"/>
              </a:rPr>
              <a:t> tool to format the bibliography.</a:t>
            </a:r>
          </a:p>
          <a:p>
            <a:r>
              <a:rPr lang="en-US" sz="1600" dirty="0">
                <a:solidFill>
                  <a:schemeClr val="tx1"/>
                </a:solidFill>
                <a:latin typeface="Arial" panose="020B0604020202020204" pitchFamily="34" charset="0"/>
                <a:ea typeface="+mn-lt"/>
                <a:cs typeface="Arial" panose="020B0604020202020204" pitchFamily="34" charset="0"/>
              </a:rPr>
              <a:t>Output: A comprehensive response is delivered, including the report, hypotheses, and citations.</a:t>
            </a:r>
          </a:p>
          <a:p>
            <a:pPr marL="0" indent="0">
              <a:buNone/>
            </a:pPr>
            <a:r>
              <a:rPr lang="en-US" sz="1600" b="1" dirty="0">
                <a:solidFill>
                  <a:schemeClr val="tx1"/>
                </a:solidFill>
                <a:latin typeface="Arial" panose="020B0604020202020204" pitchFamily="34" charset="0"/>
                <a:ea typeface="+mn-lt"/>
                <a:cs typeface="Arial" panose="020B0604020202020204" pitchFamily="34" charset="0"/>
              </a:rPr>
              <a:t>Deployment:</a:t>
            </a:r>
          </a:p>
          <a:p>
            <a:pPr marL="0" indent="0">
              <a:buNone/>
            </a:pPr>
            <a:r>
              <a:rPr lang="en-US" sz="1600" dirty="0">
                <a:solidFill>
                  <a:schemeClr val="tx1"/>
                </a:solidFill>
                <a:latin typeface="Arial" panose="020B0604020202020204" pitchFamily="34" charset="0"/>
                <a:ea typeface="+mn-lt"/>
                <a:cs typeface="Arial" panose="020B0604020202020204" pitchFamily="34" charset="0"/>
              </a:rPr>
              <a:t>The fully configured agent is saved as an asset within the </a:t>
            </a:r>
            <a:r>
              <a:rPr lang="en-US" sz="1600" dirty="0" err="1">
                <a:solidFill>
                  <a:schemeClr val="tx1"/>
                </a:solidFill>
                <a:latin typeface="Arial" panose="020B0604020202020204" pitchFamily="34" charset="0"/>
                <a:ea typeface="+mn-lt"/>
                <a:cs typeface="Arial" panose="020B0604020202020204" pitchFamily="34" charset="0"/>
              </a:rPr>
              <a:t>Watsonx</a:t>
            </a:r>
            <a:r>
              <a:rPr lang="en-US" sz="1600" dirty="0">
                <a:solidFill>
                  <a:schemeClr val="tx1"/>
                </a:solidFill>
                <a:latin typeface="Arial" panose="020B0604020202020204" pitchFamily="34" charset="0"/>
                <a:ea typeface="+mn-lt"/>
                <a:cs typeface="Arial" panose="020B0604020202020204" pitchFamily="34" charset="0"/>
              </a:rPr>
              <a:t> project.</a:t>
            </a:r>
          </a:p>
          <a:p>
            <a:pPr marL="0" indent="0">
              <a:buNone/>
            </a:pPr>
            <a:r>
              <a:rPr lang="en-US" sz="1600" dirty="0">
                <a:solidFill>
                  <a:schemeClr val="tx1"/>
                </a:solidFill>
                <a:latin typeface="Arial" panose="020B0604020202020204" pitchFamily="34" charset="0"/>
                <a:ea typeface="+mn-lt"/>
                <a:cs typeface="Arial" panose="020B0604020202020204" pitchFamily="34" charset="0"/>
              </a:rPr>
              <a:t>It is then deployed as a scalable and accessible AI service through a Deployment Space on IBM Cloud, which can be invoked via an API.</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7" name="Content Placeholder 16">
            <a:extLst>
              <a:ext uri="{FF2B5EF4-FFF2-40B4-BE49-F238E27FC236}">
                <a16:creationId xmlns:a16="http://schemas.microsoft.com/office/drawing/2014/main" id="{02D0E7ED-502F-CFBB-FE82-0A0BA3C0B074}"/>
              </a:ext>
            </a:extLst>
          </p:cNvPr>
          <p:cNvPicPr>
            <a:picLocks noGrp="1" noChangeAspect="1"/>
          </p:cNvPicPr>
          <p:nvPr>
            <p:ph idx="1"/>
          </p:nvPr>
        </p:nvPicPr>
        <p:blipFill>
          <a:blip r:embed="rId2"/>
          <a:stretch>
            <a:fillRect/>
          </a:stretch>
        </p:blipFill>
        <p:spPr>
          <a:xfrm>
            <a:off x="581025" y="1421633"/>
            <a:ext cx="5894631" cy="2914061"/>
          </a:xfrm>
        </p:spPr>
      </p:pic>
      <p:pic>
        <p:nvPicPr>
          <p:cNvPr id="19" name="Picture 18">
            <a:extLst>
              <a:ext uri="{FF2B5EF4-FFF2-40B4-BE49-F238E27FC236}">
                <a16:creationId xmlns:a16="http://schemas.microsoft.com/office/drawing/2014/main" id="{9E9FA35A-F5F0-BD61-A12B-2591018F4E31}"/>
              </a:ext>
            </a:extLst>
          </p:cNvPr>
          <p:cNvPicPr>
            <a:picLocks noChangeAspect="1"/>
          </p:cNvPicPr>
          <p:nvPr/>
        </p:nvPicPr>
        <p:blipFill>
          <a:blip r:embed="rId3"/>
          <a:stretch>
            <a:fillRect/>
          </a:stretch>
        </p:blipFill>
        <p:spPr>
          <a:xfrm>
            <a:off x="6326257" y="1421633"/>
            <a:ext cx="5865743" cy="2914061"/>
          </a:xfrm>
          <a:prstGeom prst="rect">
            <a:avLst/>
          </a:prstGeom>
        </p:spPr>
      </p:pic>
      <p:pic>
        <p:nvPicPr>
          <p:cNvPr id="21" name="Picture 20">
            <a:extLst>
              <a:ext uri="{FF2B5EF4-FFF2-40B4-BE49-F238E27FC236}">
                <a16:creationId xmlns:a16="http://schemas.microsoft.com/office/drawing/2014/main" id="{48B80F01-629A-77A5-65B1-50F6AC1BE2ED}"/>
              </a:ext>
            </a:extLst>
          </p:cNvPr>
          <p:cNvPicPr>
            <a:picLocks noChangeAspect="1"/>
          </p:cNvPicPr>
          <p:nvPr/>
        </p:nvPicPr>
        <p:blipFill>
          <a:blip r:embed="rId4"/>
          <a:stretch>
            <a:fillRect/>
          </a:stretch>
        </p:blipFill>
        <p:spPr>
          <a:xfrm>
            <a:off x="597635" y="4335694"/>
            <a:ext cx="9119242" cy="24041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BE035-B8D8-03EE-C6A2-AA10B361AA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B249644-D904-25FE-6808-67D719AAED0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FABB2387-11C7-6F02-65FE-5554908F9787}"/>
              </a:ext>
            </a:extLst>
          </p:cNvPr>
          <p:cNvPicPr>
            <a:picLocks noGrp="1" noChangeAspect="1"/>
          </p:cNvPicPr>
          <p:nvPr>
            <p:ph idx="1"/>
          </p:nvPr>
        </p:nvPicPr>
        <p:blipFill>
          <a:blip r:embed="rId2"/>
          <a:stretch>
            <a:fillRect/>
          </a:stretch>
        </p:blipFill>
        <p:spPr>
          <a:xfrm>
            <a:off x="5329296" y="1388125"/>
            <a:ext cx="6507826" cy="4605049"/>
          </a:xfrm>
        </p:spPr>
      </p:pic>
      <p:pic>
        <p:nvPicPr>
          <p:cNvPr id="8" name="Picture 7">
            <a:extLst>
              <a:ext uri="{FF2B5EF4-FFF2-40B4-BE49-F238E27FC236}">
                <a16:creationId xmlns:a16="http://schemas.microsoft.com/office/drawing/2014/main" id="{34DE2941-7F1D-FA70-44B5-103EED4BC897}"/>
              </a:ext>
            </a:extLst>
          </p:cNvPr>
          <p:cNvPicPr>
            <a:picLocks noChangeAspect="1"/>
          </p:cNvPicPr>
          <p:nvPr/>
        </p:nvPicPr>
        <p:blipFill>
          <a:blip r:embed="rId3"/>
          <a:stretch>
            <a:fillRect/>
          </a:stretch>
        </p:blipFill>
        <p:spPr>
          <a:xfrm>
            <a:off x="195600" y="1388125"/>
            <a:ext cx="5246733" cy="4623922"/>
          </a:xfrm>
          <a:prstGeom prst="rect">
            <a:avLst/>
          </a:prstGeom>
        </p:spPr>
      </p:pic>
    </p:spTree>
    <p:extLst>
      <p:ext uri="{BB962C8B-B14F-4D97-AF65-F5344CB8AC3E}">
        <p14:creationId xmlns:p14="http://schemas.microsoft.com/office/powerpoint/2010/main" val="172644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E056E-CC10-4FDE-F969-94B5D28D7E3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6C8B23A-BCBE-54ED-0EF9-D98B0C37E4E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FE930E53-B283-3ED4-C68D-7FF836DFF7C7}"/>
              </a:ext>
            </a:extLst>
          </p:cNvPr>
          <p:cNvSpPr>
            <a:spLocks noGrp="1"/>
          </p:cNvSpPr>
          <p:nvPr>
            <p:ph idx="1"/>
          </p:nvPr>
        </p:nvSpPr>
        <p:spPr/>
        <p:txBody>
          <a:bodyPr/>
          <a:lstStyle/>
          <a:p>
            <a:pPr>
              <a:buNone/>
            </a:pPr>
            <a:r>
              <a:rPr lang="en-US" sz="2400" dirty="0">
                <a:latin typeface="Arial" panose="020B0604020202020204" pitchFamily="34" charset="0"/>
                <a:cs typeface="Arial" panose="020B0604020202020204" pitchFamily="34" charset="0"/>
              </a:rPr>
              <a:t>The following screenshots demonstrate a complete execution flow of the Research Agent.</a:t>
            </a:r>
          </a:p>
          <a:p>
            <a:pPr>
              <a:buFont typeface="+mj-lt"/>
              <a:buAutoNum type="arabicPeriod"/>
            </a:pPr>
            <a:r>
              <a:rPr lang="en-US" sz="2400" b="1" dirty="0">
                <a:latin typeface="Arial" panose="020B0604020202020204" pitchFamily="34" charset="0"/>
                <a:cs typeface="Arial" panose="020B0604020202020204" pitchFamily="34" charset="0"/>
              </a:rPr>
              <a:t>User Prompt</a:t>
            </a:r>
            <a:r>
              <a:rPr lang="en-US" sz="2400" dirty="0">
                <a:latin typeface="Arial" panose="020B0604020202020204" pitchFamily="34" charset="0"/>
                <a:cs typeface="Arial" panose="020B0604020202020204" pitchFamily="34" charset="0"/>
              </a:rPr>
              <a:t>: A complex, multi-step research query is given to the agent.</a:t>
            </a:r>
          </a:p>
          <a:p>
            <a:pPr>
              <a:buFont typeface="+mj-lt"/>
              <a:buAutoNum type="arabicPeriod"/>
            </a:pPr>
            <a:r>
              <a:rPr lang="en-US" sz="2400" b="1" dirty="0">
                <a:latin typeface="Arial" panose="020B0604020202020204" pitchFamily="34" charset="0"/>
                <a:cs typeface="Arial" panose="020B0604020202020204" pitchFamily="34" charset="0"/>
              </a:rPr>
              <a:t>Hypothesis Generation</a:t>
            </a:r>
            <a:r>
              <a:rPr lang="en-US" sz="2400" dirty="0">
                <a:latin typeface="Arial" panose="020B0604020202020204" pitchFamily="34" charset="0"/>
                <a:cs typeface="Arial" panose="020B0604020202020204" pitchFamily="34" charset="0"/>
              </a:rPr>
              <a:t>: The agent analyzes the retrieved information and generates two relevant hypotheses.</a:t>
            </a:r>
          </a:p>
          <a:p>
            <a:pPr>
              <a:buFont typeface="+mj-lt"/>
              <a:buAutoNum type="arabicPeriod"/>
            </a:pPr>
            <a:r>
              <a:rPr lang="en-US" sz="2400" b="1" dirty="0">
                <a:latin typeface="Arial" panose="020B0604020202020204" pitchFamily="34" charset="0"/>
                <a:cs typeface="Arial" panose="020B0604020202020204" pitchFamily="34" charset="0"/>
              </a:rPr>
              <a:t>Automated Citation</a:t>
            </a:r>
            <a:r>
              <a:rPr lang="en-US" sz="2400" dirty="0">
                <a:latin typeface="Arial" panose="020B0604020202020204" pitchFamily="34" charset="0"/>
                <a:cs typeface="Arial" panose="020B0604020202020204" pitchFamily="34" charset="0"/>
              </a:rPr>
              <a:t>: The agent uses its custom tool to provide formatted IEEE-style citations.</a:t>
            </a:r>
          </a:p>
          <a:p>
            <a:endParaRPr lang="en-IN" dirty="0"/>
          </a:p>
        </p:txBody>
      </p:sp>
    </p:spTree>
    <p:extLst>
      <p:ext uri="{BB962C8B-B14F-4D97-AF65-F5344CB8AC3E}">
        <p14:creationId xmlns:p14="http://schemas.microsoft.com/office/powerpoint/2010/main" val="1357998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1168</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An Agentic AI System for Automated Scientific Research with IBM Granite</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Ramzi</dc:creator>
  <cp:lastModifiedBy>MOHAMMED RAMZIM</cp:lastModifiedBy>
  <cp:revision>25</cp:revision>
  <dcterms:created xsi:type="dcterms:W3CDTF">2021-05-26T16:50:10Z</dcterms:created>
  <dcterms:modified xsi:type="dcterms:W3CDTF">2025-08-03T16:00:05Z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