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2C0F6-E5CC-4283-921C-7DF76A46A1EF}" type="datetimeFigureOut">
              <a:rPr lang="fr-TN" smtClean="0"/>
              <a:t>29/05/2023</a:t>
            </a:fld>
            <a:endParaRPr lang="fr-TN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TN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C5E12-C825-4EDE-BD20-8145C0D2BA3A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65200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E5AB-5077-48C5-B50E-5FADF77D0166}" type="datetime1">
              <a:rPr lang="fr-TN" smtClean="0"/>
              <a:t>29/05/2023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3406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A494-2AAE-4B6F-B87B-07FD4E781CC0}" type="datetime1">
              <a:rPr lang="fr-TN" smtClean="0"/>
              <a:t>29/05/2023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94438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5C00-949D-4155-A2DA-2BF102C874EA}" type="datetime1">
              <a:rPr lang="fr-TN" smtClean="0"/>
              <a:t>29/05/2023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39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7967-C82C-4F5B-9BEA-D06FC4CAEFE6}" type="datetime1">
              <a:rPr lang="fr-TN" smtClean="0"/>
              <a:t>29/05/2023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08342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4736-BD47-47E9-987C-09DDE8C6DD7C}" type="datetime1">
              <a:rPr lang="fr-TN" smtClean="0"/>
              <a:t>29/05/2023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2189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A18D-32D5-4FDD-8E2C-9A374C8DB77B}" type="datetime1">
              <a:rPr lang="fr-TN" smtClean="0"/>
              <a:t>29/05/2023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9483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D065-8FFB-4EC3-95AA-35C0AE2A9CFD}" type="datetime1">
              <a:rPr lang="fr-TN" smtClean="0"/>
              <a:t>29/05/2023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67806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E6A0-AFA9-4A57-8C54-70B6BCBB26E7}" type="datetime1">
              <a:rPr lang="fr-TN" smtClean="0"/>
              <a:t>29/05/2023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84496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0AFC-5B24-462B-8729-71DD56276639}" type="datetime1">
              <a:rPr lang="fr-TN" smtClean="0"/>
              <a:t>29/05/2023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99046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2AD5-6274-4F4A-898E-5C2CFE564E4B}" type="datetime1">
              <a:rPr lang="fr-TN" smtClean="0"/>
              <a:t>29/05/2023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08931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576A-BE26-48B2-8F3F-1FC70A098566}" type="datetime1">
              <a:rPr lang="fr-TN" smtClean="0"/>
              <a:t>29/05/2023</a:t>
            </a:fld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3109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4290-503C-4AB4-BFB7-43C8E57E2095}" type="datetime1">
              <a:rPr lang="fr-TN" smtClean="0"/>
              <a:t>29/05/2023</a:t>
            </a:fld>
            <a:endParaRPr lang="fr-T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2081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93-9945-4CDF-A43F-A86393E16459}" type="datetime1">
              <a:rPr lang="fr-TN" smtClean="0"/>
              <a:t>29/05/2023</a:t>
            </a:fld>
            <a:endParaRPr lang="fr-T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8253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1D78-1C6D-4EE6-A1C4-161FF76E66C4}" type="datetime1">
              <a:rPr lang="fr-TN" smtClean="0"/>
              <a:t>29/05/2023</a:t>
            </a:fld>
            <a:endParaRPr lang="fr-T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52224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C07A-942F-4B3C-B315-0E5BC7FA081D}" type="datetime1">
              <a:rPr lang="fr-TN" smtClean="0"/>
              <a:t>29/05/2023</a:t>
            </a:fld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8151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9A41-0DF0-487B-8EA4-5945AC67D3AE}" type="datetime1">
              <a:rPr lang="fr-TN" smtClean="0"/>
              <a:t>29/05/2023</a:t>
            </a:fld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9506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06B6-1172-4465-94AF-60D6BCD84414}" type="datetime1">
              <a:rPr lang="fr-TN" smtClean="0"/>
              <a:t>29/05/2023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DCEA51-852A-4106-B9D7-2D28EC01170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72466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B2EC6-D1BC-323E-EF73-CF3D084F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44" y="229402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b="0" i="0" dirty="0">
                <a:solidFill>
                  <a:srgbClr val="374151"/>
                </a:solidFill>
                <a:effectLst/>
                <a:latin typeface="Söhne"/>
              </a:rPr>
              <a:t>Introduction</a:t>
            </a:r>
            <a:endParaRPr lang="fr-TN" sz="4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714EAE5-04C0-59E4-CDB0-59C40713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1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0815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0ADCF-55F0-2211-60E3-AEBB42BA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sz="4000" b="0" i="0" dirty="0">
                <a:solidFill>
                  <a:srgbClr val="374151"/>
                </a:solidFill>
                <a:effectLst/>
                <a:latin typeface="Söhne"/>
              </a:rPr>
              <a:t>NoSQL vs SQL: A Comparative </a:t>
            </a:r>
            <a:r>
              <a:rPr lang="fr-FR" sz="4000" b="0" i="0" dirty="0" err="1">
                <a:solidFill>
                  <a:srgbClr val="374151"/>
                </a:solidFill>
                <a:effectLst/>
                <a:latin typeface="Söhne"/>
              </a:rPr>
              <a:t>Analysis</a:t>
            </a:r>
            <a:endParaRPr lang="fr-TN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EE4F5-A822-6BBF-19CC-757B73801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Introduction to NoSQL and SQL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NoSQL: MongoDB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SQL: Relational Databases</a:t>
            </a:r>
          </a:p>
          <a:p>
            <a:endParaRPr lang="fr-TN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FE838A-81FD-9778-DF7D-10414668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2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05280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B8F17-7577-641A-90E9-8C524632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0" i="0" dirty="0">
                <a:solidFill>
                  <a:srgbClr val="374151"/>
                </a:solidFill>
                <a:effectLst/>
                <a:latin typeface="Söhne"/>
              </a:rPr>
              <a:t>NoSQL - MongoDB</a:t>
            </a:r>
            <a:endParaRPr lang="fr-TN" sz="4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D6F8C5-BD9E-E91A-AF01-F4C3C13B2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sz="2800" b="0" i="0" dirty="0">
                <a:solidFill>
                  <a:srgbClr val="374151"/>
                </a:solidFill>
                <a:effectLst/>
                <a:latin typeface="Söhne"/>
              </a:rPr>
              <a:t>Key </a:t>
            </a:r>
            <a:r>
              <a:rPr lang="fr-FR" sz="2800" b="0" i="0" dirty="0" err="1">
                <a:solidFill>
                  <a:srgbClr val="374151"/>
                </a:solidFill>
                <a:effectLst/>
                <a:latin typeface="Söhne"/>
              </a:rPr>
              <a:t>Features</a:t>
            </a:r>
            <a:r>
              <a:rPr lang="fr-FR" sz="2800" b="0" i="0" dirty="0">
                <a:solidFill>
                  <a:srgbClr val="374151"/>
                </a:solidFill>
                <a:effectLst/>
                <a:latin typeface="Söhne"/>
              </a:rPr>
              <a:t> of MongoDB</a:t>
            </a:r>
            <a:endParaRPr lang="fr-TN" sz="2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F9078A-0AB4-02D1-200D-56A0DB94F7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Document-oriented database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Flexible schema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Scalability and horizontal scaling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High performance and availability</a:t>
            </a:r>
          </a:p>
          <a:p>
            <a:pPr algn="ctr"/>
            <a:endParaRPr lang="fr-TN" sz="24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CF7A39-11C9-59DE-2773-DCC9DFA2B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sz="2800" b="0" i="0" dirty="0" err="1">
                <a:solidFill>
                  <a:srgbClr val="374151"/>
                </a:solidFill>
                <a:effectLst/>
                <a:latin typeface="Söhne"/>
              </a:rPr>
              <a:t>Examples</a:t>
            </a:r>
            <a:r>
              <a:rPr lang="fr-FR" sz="2800" b="0" i="0" dirty="0">
                <a:solidFill>
                  <a:srgbClr val="374151"/>
                </a:solidFill>
                <a:effectLst/>
                <a:latin typeface="Söhne"/>
              </a:rPr>
              <a:t> of Use Cases</a:t>
            </a:r>
            <a:endParaRPr lang="fr-TN" sz="280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87B27A-F235-369C-5D51-F55F9FB80E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Content management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Real-time analytics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IoT applications</a:t>
            </a:r>
          </a:p>
          <a:p>
            <a:pPr algn="ctr"/>
            <a:endParaRPr lang="fr-TN" sz="24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EEEBFF-42DD-DF61-9CD5-13BD08A6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3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5771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8D4E4-4020-9CC7-B164-760059C9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0" i="0" dirty="0" err="1">
                <a:solidFill>
                  <a:srgbClr val="374151"/>
                </a:solidFill>
                <a:effectLst/>
                <a:latin typeface="Söhne"/>
              </a:rPr>
              <a:t>Relational</a:t>
            </a:r>
            <a:r>
              <a:rPr lang="fr-FR" sz="4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fr-FR" sz="4000" b="0" i="0" dirty="0" err="1">
                <a:solidFill>
                  <a:srgbClr val="374151"/>
                </a:solidFill>
                <a:effectLst/>
                <a:latin typeface="Söhne"/>
              </a:rPr>
              <a:t>Databases</a:t>
            </a:r>
            <a:endParaRPr lang="fr-TN" sz="4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F1B9A-19E2-C9E7-0BE5-F5EE37730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Key Features of Relational Databases</a:t>
            </a:r>
            <a:endParaRPr lang="fr-TN" b="1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1B446B-42B6-A1F0-E95B-96624C2DEE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Tabular structure with tables, rows, and columns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Structured query language (SQL)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ACID properties (Atomicity, Consistency, Isolation, Durability)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Well-suited for complex relationships between data</a:t>
            </a:r>
          </a:p>
          <a:p>
            <a:endParaRPr lang="fr-TN" dirty="0">
              <a:solidFill>
                <a:schemeClr val="tx1"/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35E3E9-AF9F-C532-AA9E-52A8FE5EE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374151"/>
                </a:solidFill>
                <a:effectLst/>
                <a:latin typeface="Söhne"/>
              </a:rPr>
              <a:t>Exemples de cas d'utilisation</a:t>
            </a:r>
            <a:endParaRPr lang="fr-TN" b="1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1683C9-45A3-7275-D9DC-495214890B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Applicatio</a:t>
            </a: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ns de l'entreprise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Systèmes financiers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Plateformes de commerce électronique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E7683C-18B6-ACE4-360C-7D51B802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4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5020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583E7-8E80-33D1-225B-DCA7D23B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Comparaison - NoSQL vs SQL</a:t>
            </a:r>
            <a:endParaRPr lang="fr-TN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8C87DD-753B-970E-2668-53787910F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b="1" dirty="0"/>
              <a:t>NoSQL</a:t>
            </a:r>
            <a:endParaRPr lang="fr-TN" b="1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098E0D-8629-1B83-1A9C-4012B9AC18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>
                <a:solidFill>
                  <a:srgbClr val="374151"/>
                </a:solidFill>
                <a:latin typeface="Söhne"/>
              </a:rPr>
              <a:t>M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odèle de donnée basé sur des documents ou clé-valeur.</a:t>
            </a: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F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lexible ou sans schéma.</a:t>
            </a: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E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volutif horizontalement.</a:t>
            </a: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C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apacités de requête limitées.</a:t>
            </a:r>
            <a:endParaRPr lang="fr-FR" dirty="0">
              <a:solidFill>
                <a:srgbClr val="374151"/>
              </a:solidFill>
              <a:latin typeface="Söhne"/>
            </a:endParaRP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P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rise en charge limitée des transactions.</a:t>
            </a:r>
            <a:br>
              <a:rPr lang="fr-FR" dirty="0"/>
            </a:br>
            <a:endParaRPr lang="fr-TN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1E9A84-9B3F-6962-DE8F-DFF7467B3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b="1" dirty="0"/>
              <a:t>SQL</a:t>
            </a:r>
            <a:endParaRPr lang="fr-TN" b="1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564131-7858-E684-BDA4-318ADB7795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Modèle de donnée 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tabulaire ou relationnel.</a:t>
            </a: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S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chéma fixe ou prédéfini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E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volutif verticalement.</a:t>
            </a: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L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angage de requête SQL puissant et standardisé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Prise en charge renforcée des transactions (propriétés ACID).</a:t>
            </a:r>
          </a:p>
          <a:p>
            <a:endParaRPr lang="fr-TN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F948E-6FD8-FA26-7383-131F2D4B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5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195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D333D-CF8D-DADA-9C87-E3812566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232"/>
          </a:xfrm>
        </p:spPr>
        <p:txBody>
          <a:bodyPr/>
          <a:lstStyle/>
          <a:p>
            <a:pPr algn="ctr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Avantages et inconvénients</a:t>
            </a:r>
            <a:endParaRPr lang="fr-TN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064060-5334-C399-F74C-42CB7A1A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407005"/>
            <a:ext cx="4185623" cy="576262"/>
          </a:xfrm>
        </p:spPr>
        <p:txBody>
          <a:bodyPr/>
          <a:lstStyle/>
          <a:p>
            <a:pPr algn="ctr"/>
            <a:r>
              <a:rPr lang="fr-FR" dirty="0"/>
              <a:t>NoSQL( MongoDB)</a:t>
            </a:r>
            <a:endParaRPr lang="fr-TN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6414A1-B1B4-9000-19F6-55BBC8549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983267"/>
            <a:ext cx="4185623" cy="40580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1600" b="1" i="0" dirty="0">
                <a:solidFill>
                  <a:schemeClr val="tx1"/>
                </a:solidFill>
                <a:effectLst/>
                <a:latin typeface="Söhne"/>
              </a:rPr>
              <a:t>Avantages</a:t>
            </a:r>
            <a:r>
              <a:rPr lang="fr-FR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chemeClr val="tx1"/>
                </a:solidFill>
                <a:effectLst/>
                <a:latin typeface="Söhne"/>
              </a:rPr>
              <a:t>Évolutivité et hautes performances.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chemeClr val="tx1"/>
                </a:solidFill>
                <a:effectLst/>
                <a:latin typeface="Söhne"/>
              </a:rPr>
              <a:t>Schéma flexible et modélisation facile des données.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chemeClr val="tx1"/>
                </a:solidFill>
                <a:effectLst/>
                <a:latin typeface="Söhne"/>
              </a:rPr>
              <a:t>Convient aux données non structurées ou semi-structurées.</a:t>
            </a:r>
          </a:p>
          <a:p>
            <a:pPr marL="0" indent="0" algn="ctr">
              <a:buNone/>
            </a:pPr>
            <a:r>
              <a:rPr lang="fr-FR" sz="1600" b="1" i="0" dirty="0">
                <a:solidFill>
                  <a:schemeClr val="tx1"/>
                </a:solidFill>
                <a:effectLst/>
                <a:latin typeface="Söhne"/>
              </a:rPr>
              <a:t>Inconvénients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chemeClr val="tx1"/>
                </a:solidFill>
                <a:effectLst/>
                <a:latin typeface="Söhne"/>
              </a:rPr>
              <a:t>Capacités de requête limitées.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chemeClr val="tx1"/>
                </a:solidFill>
                <a:effectLst/>
                <a:latin typeface="Söhne"/>
              </a:rPr>
              <a:t>Manque de langage et d'outils standardisés.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chemeClr val="tx1"/>
                </a:solidFill>
                <a:effectLst/>
                <a:latin typeface="Söhne"/>
              </a:rPr>
              <a:t>Les défis de la cohérence des données dans les environnements distribués.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41EA7-7B8D-C070-E11A-E0D4F95EE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390962"/>
            <a:ext cx="4185618" cy="576262"/>
          </a:xfrm>
        </p:spPr>
        <p:txBody>
          <a:bodyPr/>
          <a:lstStyle/>
          <a:p>
            <a:pPr algn="ctr"/>
            <a:r>
              <a:rPr lang="fr-FR" dirty="0"/>
              <a:t>SQL</a:t>
            </a:r>
            <a:endParaRPr lang="fr-TN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A46149-EA1C-D618-EB12-DE67EAAD8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983267"/>
            <a:ext cx="4185617" cy="40580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b="1" i="0" dirty="0">
                <a:solidFill>
                  <a:srgbClr val="374151"/>
                </a:solidFill>
                <a:effectLst/>
                <a:latin typeface="Söhne"/>
              </a:rPr>
              <a:t>Avantages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Technologie bien établie et largement adoptée.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Prise en charge solide des transactions et intégrité des données.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Convient aux relations complexes et aux données structurées.</a:t>
            </a:r>
          </a:p>
          <a:p>
            <a:pPr marL="0" indent="0" algn="ctr">
              <a:buNone/>
            </a:pPr>
            <a:r>
              <a:rPr lang="fr-FR" sz="1900" b="1" dirty="0">
                <a:solidFill>
                  <a:schemeClr val="tx1"/>
                </a:solidFill>
                <a:latin typeface="Söhne"/>
              </a:rPr>
              <a:t>I</a:t>
            </a:r>
            <a:r>
              <a:rPr lang="fr-FR" sz="1900" b="1" i="0" dirty="0">
                <a:solidFill>
                  <a:schemeClr val="tx1"/>
                </a:solidFill>
                <a:effectLst/>
                <a:latin typeface="Söhne"/>
              </a:rPr>
              <a:t>nconvénients</a:t>
            </a: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schéma fixe peut être rigide pour les données évolutives.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Limitations de l'évolutivité verticale.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/>
                </a:solidFill>
                <a:effectLst/>
                <a:latin typeface="Söhne"/>
              </a:rPr>
              <a:t>Jointures complexes et problèmes de performances avec de grands ensembles de données.</a:t>
            </a:r>
          </a:p>
          <a:p>
            <a:endParaRPr lang="fr-TN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CA2436-C739-C9F0-BAC7-A168DE64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EA51-852A-4106-B9D7-2D28EC011700}" type="slidenum">
              <a:rPr lang="fr-TN" smtClean="0"/>
              <a:t>6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4675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291</Words>
  <Application>Microsoft Office PowerPoint</Application>
  <PresentationFormat>Grand écran</PresentationFormat>
  <Paragraphs>63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Söhne</vt:lpstr>
      <vt:lpstr>Trebuchet MS</vt:lpstr>
      <vt:lpstr>Wingdings 3</vt:lpstr>
      <vt:lpstr>Facette</vt:lpstr>
      <vt:lpstr>Introduction</vt:lpstr>
      <vt:lpstr>NoSQL vs SQL: A Comparative Analysis</vt:lpstr>
      <vt:lpstr>NoSQL - MongoDB</vt:lpstr>
      <vt:lpstr>Relational Databases</vt:lpstr>
      <vt:lpstr>Comparaison - NoSQL vs SQL</vt:lpstr>
      <vt:lpstr>Avantages et inconvénients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wijden azaza</dc:creator>
  <cp:lastModifiedBy>wijden azaza</cp:lastModifiedBy>
  <cp:revision>4</cp:revision>
  <dcterms:created xsi:type="dcterms:W3CDTF">2023-05-25T17:26:28Z</dcterms:created>
  <dcterms:modified xsi:type="dcterms:W3CDTF">2023-05-29T13:22:13Z</dcterms:modified>
</cp:coreProperties>
</file>