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8" Type="http://schemas.openxmlformats.org/officeDocument/2006/relationships/hyperlink" Target="https://en.m.wikipedia.org/wiki/Cloud_computing" TargetMode="External" /><Relationship Id="rId3" Type="http://schemas.openxmlformats.org/officeDocument/2006/relationships/hyperlink" Target="https://en.m.wikipedia.org/wiki/Software_delivery" TargetMode="External" /><Relationship Id="rId7" Type="http://schemas.openxmlformats.org/officeDocument/2006/relationships/hyperlink" Target="https://en.m.wikipedia.org/wiki/Microsoft" TargetMode="External" /><Relationship Id="rId12" Type="http://schemas.openxmlformats.org/officeDocument/2006/relationships/hyperlink" Target="https://en.m.wikipedia.org/wiki/Mobile_backend_as_a_service" TargetMode="External" /><Relationship Id="rId2" Type="http://schemas.openxmlformats.org/officeDocument/2006/relationships/hyperlink" Target="https://en.m.wikipedia.org/wiki/Software_licensing" TargetMode="External" /><Relationship Id="rId1" Type="http://schemas.openxmlformats.org/officeDocument/2006/relationships/slideLayout" Target="../slideLayouts/slideLayout2.xml" /><Relationship Id="rId6" Type="http://schemas.openxmlformats.org/officeDocument/2006/relationships/hyperlink" Target="https://en.m.wikipedia.org/wiki/Internet_hosting_service" TargetMode="External" /><Relationship Id="rId11" Type="http://schemas.openxmlformats.org/officeDocument/2006/relationships/hyperlink" Target="https://en.m.wikipedia.org/wiki/Desktop_as_a_service" TargetMode="External" /><Relationship Id="rId5" Type="http://schemas.openxmlformats.org/officeDocument/2006/relationships/hyperlink" Target="https://en.m.wikipedia.org/wiki/Subscription" TargetMode="External" /><Relationship Id="rId10" Type="http://schemas.openxmlformats.org/officeDocument/2006/relationships/hyperlink" Target="https://en.m.wikipedia.org/wiki/Platform_as_a_service" TargetMode="External" /><Relationship Id="rId4" Type="http://schemas.openxmlformats.org/officeDocument/2006/relationships/hyperlink" Target="https://en.m.wikipedia.org/wiki/Software" TargetMode="External" /><Relationship Id="rId9" Type="http://schemas.openxmlformats.org/officeDocument/2006/relationships/hyperlink" Target="https://en.m.wikipedia.org/wiki/Infrastructure_as_a_service" TargetMode="External" /></Relationships>
</file>

<file path=ppt/slides/_rels/slide3.xml.rels><?xml version="1.0" encoding="UTF-8" standalone="yes"?>
<Relationships xmlns="http://schemas.openxmlformats.org/package/2006/relationships"><Relationship Id="rId8" Type="http://schemas.openxmlformats.org/officeDocument/2006/relationships/hyperlink" Target="https://en.m.wikipedia.org/wiki/Computer-aided_design" TargetMode="External" /><Relationship Id="rId13" Type="http://schemas.openxmlformats.org/officeDocument/2006/relationships/hyperlink" Target="https://en.m.wikipedia.org/wiki/Customer_relationship_management" TargetMode="External" /><Relationship Id="rId18" Type="http://schemas.openxmlformats.org/officeDocument/2006/relationships/hyperlink" Target="https://en.m.wikipedia.org/wiki/Learning_management_system" TargetMode="External" /><Relationship Id="rId3" Type="http://schemas.openxmlformats.org/officeDocument/2006/relationships/hyperlink" Target="https://en.m.wikipedia.org/wiki/Thin_client" TargetMode="External" /><Relationship Id="rId21" Type="http://schemas.openxmlformats.org/officeDocument/2006/relationships/hyperlink" Target="https://en.m.wikipedia.org/wiki/IT_service_management#Service_Desk" TargetMode="External" /><Relationship Id="rId7" Type="http://schemas.openxmlformats.org/officeDocument/2006/relationships/hyperlink" Target="https://en.m.wikipedia.org/wiki/Database#Database_management_system" TargetMode="External" /><Relationship Id="rId12" Type="http://schemas.openxmlformats.org/officeDocument/2006/relationships/hyperlink" Target="https://en.m.wikipedia.org/wiki/Collaborative_software" TargetMode="External" /><Relationship Id="rId17" Type="http://schemas.openxmlformats.org/officeDocument/2006/relationships/hyperlink" Target="https://en.m.wikipedia.org/wiki/Talent_acquisition" TargetMode="External" /><Relationship Id="rId2" Type="http://schemas.openxmlformats.org/officeDocument/2006/relationships/hyperlink" Target="https://en.m.wikipedia.org/wiki/User_(computing)" TargetMode="External" /><Relationship Id="rId16" Type="http://schemas.openxmlformats.org/officeDocument/2006/relationships/hyperlink" Target="https://en.m.wikipedia.org/wiki/Human_resource_management" TargetMode="External" /><Relationship Id="rId20" Type="http://schemas.openxmlformats.org/officeDocument/2006/relationships/hyperlink" Target="https://en.m.wikipedia.org/wiki/Geographic_information_system" TargetMode="External" /><Relationship Id="rId1" Type="http://schemas.openxmlformats.org/officeDocument/2006/relationships/slideLayout" Target="../slideLayouts/slideLayout2.xml" /><Relationship Id="rId6" Type="http://schemas.openxmlformats.org/officeDocument/2006/relationships/hyperlink" Target="https://en.m.wikipedia.org/wiki/Instant_messaging" TargetMode="External" /><Relationship Id="rId11" Type="http://schemas.openxmlformats.org/officeDocument/2006/relationships/hyperlink" Target="https://en.m.wikipedia.org/wiki/Accounting_software" TargetMode="External" /><Relationship Id="rId5" Type="http://schemas.openxmlformats.org/officeDocument/2006/relationships/hyperlink" Target="https://en.m.wikipedia.org/wiki/Productivity_software" TargetMode="External" /><Relationship Id="rId15" Type="http://schemas.openxmlformats.org/officeDocument/2006/relationships/hyperlink" Target="https://en.m.wikipedia.org/wiki/Enterprise_resource_planning" TargetMode="External" /><Relationship Id="rId10" Type="http://schemas.openxmlformats.org/officeDocument/2006/relationships/hyperlink" Target="https://en.m.wikipedia.org/wiki/Virtualization_software_licensing" TargetMode="External" /><Relationship Id="rId19" Type="http://schemas.openxmlformats.org/officeDocument/2006/relationships/hyperlink" Target="https://en.m.wikipedia.org/wiki/Content_management" TargetMode="External" /><Relationship Id="rId4" Type="http://schemas.openxmlformats.org/officeDocument/2006/relationships/hyperlink" Target="https://en.m.wikipedia.org/wiki/Web_browser" TargetMode="External" /><Relationship Id="rId9" Type="http://schemas.openxmlformats.org/officeDocument/2006/relationships/hyperlink" Target="https://en.m.wikipedia.org/wiki/Gamification" TargetMode="External" /><Relationship Id="rId14" Type="http://schemas.openxmlformats.org/officeDocument/2006/relationships/hyperlink" Target="https://en.m.wikipedia.org/wiki/Management_information_system" TargetMode="External" /><Relationship Id="rId22" Type="http://schemas.openxmlformats.org/officeDocument/2006/relationships/hyperlink" Target="https://en.m.wikipedia.org/wiki/Enterprise_software" TargetMode="External" /></Relationships>
</file>

<file path=ppt/slides/_rels/slide4.xml.rels><?xml version="1.0" encoding="UTF-8" standalone="yes"?>
<Relationships xmlns="http://schemas.openxmlformats.org/package/2006/relationships"><Relationship Id="rId8" Type="http://schemas.openxmlformats.org/officeDocument/2006/relationships/hyperlink" Target="https://en.m.wikipedia.org/wiki/Database" TargetMode="External" /><Relationship Id="rId13" Type="http://schemas.openxmlformats.org/officeDocument/2006/relationships/hyperlink" Target="https://en.m.wikipedia.org/wiki/Irvine,_California" TargetMode="External" /><Relationship Id="rId3" Type="http://schemas.openxmlformats.org/officeDocument/2006/relationships/hyperlink" Target="https://en.m.wikipedia.org/wiki/Mainframe_computer" TargetMode="External" /><Relationship Id="rId7" Type="http://schemas.openxmlformats.org/officeDocument/2006/relationships/hyperlink" Target="https://en.m.wikipedia.org/wiki/Computing" TargetMode="External" /><Relationship Id="rId12" Type="http://schemas.openxmlformats.org/officeDocument/2006/relationships/hyperlink" Target="https://en.m.wikipedia.org/wiki/Application_service_provider" TargetMode="External" /><Relationship Id="rId2" Type="http://schemas.openxmlformats.org/officeDocument/2006/relationships/hyperlink" Target="https://en.m.wikipedia.org/wiki/IBM" TargetMode="External" /><Relationship Id="rId1" Type="http://schemas.openxmlformats.org/officeDocument/2006/relationships/slideLayout" Target="../slideLayouts/slideLayout2.xml" /><Relationship Id="rId6" Type="http://schemas.openxmlformats.org/officeDocument/2006/relationships/hyperlink" Target="https://en.m.wikipedia.org/wiki/Utility_computing" TargetMode="External" /><Relationship Id="rId11" Type="http://schemas.openxmlformats.org/officeDocument/2006/relationships/hyperlink" Target="https://en.m.wikipedia.org/wiki/Centralized_computing" TargetMode="External" /><Relationship Id="rId5" Type="http://schemas.openxmlformats.org/officeDocument/2006/relationships/hyperlink" Target="https://en.m.wikipedia.org/wiki/Time-sharing" TargetMode="External" /><Relationship Id="rId10" Type="http://schemas.openxmlformats.org/officeDocument/2006/relationships/hyperlink" Target="https://en.m.wikipedia.org/wiki/Software_as_a_service#cite_note-10" TargetMode="External" /><Relationship Id="rId4" Type="http://schemas.openxmlformats.org/officeDocument/2006/relationships/hyperlink" Target="https://en.m.wikipedia.org/wiki/Service_bureau" TargetMode="External" /><Relationship Id="rId9" Type="http://schemas.openxmlformats.org/officeDocument/2006/relationships/hyperlink" Target="https://en.m.wikipedia.org/wiki/Data_center" TargetMode="External" /></Relationships>
</file>

<file path=ppt/slides/_rels/slide5.xml.rels><?xml version="1.0" encoding="UTF-8" standalone="yes"?>
<Relationships xmlns="http://schemas.openxmlformats.org/package/2006/relationships"><Relationship Id="rId2" Type="http://schemas.openxmlformats.org/officeDocument/2006/relationships/hyperlink" Target="https://en.m.wikipedia.org/wiki/Perpetual_license"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8" Type="http://schemas.openxmlformats.org/officeDocument/2006/relationships/hyperlink" Target="https://en.m.wikipedia.org/wiki/Scalability" TargetMode="External" /><Relationship Id="rId3" Type="http://schemas.openxmlformats.org/officeDocument/2006/relationships/hyperlink" Target="https://en.m.wikipedia.org/wiki/Software_versioning" TargetMode="External" /><Relationship Id="rId7" Type="http://schemas.openxmlformats.org/officeDocument/2006/relationships/hyperlink" Target="https://en.m.wikipedia.org/wiki/Operating_system" TargetMode="External" /><Relationship Id="rId12" Type="http://schemas.openxmlformats.org/officeDocument/2006/relationships/hyperlink" Target="https://en.m.wikipedia.org/wiki/Virtualization" TargetMode="External" /><Relationship Id="rId2" Type="http://schemas.openxmlformats.org/officeDocument/2006/relationships/hyperlink" Target="https://en.m.wikipedia.org/wiki/Multitenancy" TargetMode="External" /><Relationship Id="rId1" Type="http://schemas.openxmlformats.org/officeDocument/2006/relationships/slideLayout" Target="../slideLayouts/slideLayout2.xml" /><Relationship Id="rId6" Type="http://schemas.openxmlformats.org/officeDocument/2006/relationships/hyperlink" Target="https://en.m.wikipedia.org/wiki/Computer_network" TargetMode="External" /><Relationship Id="rId11" Type="http://schemas.openxmlformats.org/officeDocument/2006/relationships/hyperlink" Target="https://en.m.wikipedia.org/wiki/Software_testing" TargetMode="External" /><Relationship Id="rId5" Type="http://schemas.openxmlformats.org/officeDocument/2006/relationships/hyperlink" Target="https://en.m.wikipedia.org/wiki/Personal_computer_hardware" TargetMode="External" /><Relationship Id="rId10" Type="http://schemas.openxmlformats.org/officeDocument/2006/relationships/hyperlink" Target="https://en.m.wikipedia.org/wiki/Beta_version" TargetMode="External" /><Relationship Id="rId4" Type="http://schemas.openxmlformats.org/officeDocument/2006/relationships/hyperlink" Target="https://en.m.wikipedia.org/wiki/Computer_configuration" TargetMode="External" /><Relationship Id="rId9" Type="http://schemas.openxmlformats.org/officeDocument/2006/relationships/hyperlink" Target="https://en.m.wikipedia.org/wiki/Horizontal_scaling"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hyperlink" Target="https://en.m.wikipedia.org/wiki/Source_code" TargetMode="External" /><Relationship Id="rId7" Type="http://schemas.openxmlformats.org/officeDocument/2006/relationships/hyperlink" Target="https://en.m.wikipedia.org/wiki/Business_analytics" TargetMode="External" /><Relationship Id="rId2" Type="http://schemas.openxmlformats.org/officeDocument/2006/relationships/hyperlink" Target="https://en.m.wikipedia.org/wiki/Source_code_escrow" TargetMode="External" /><Relationship Id="rId1" Type="http://schemas.openxmlformats.org/officeDocument/2006/relationships/slideLayout" Target="../slideLayouts/slideLayout2.xml" /><Relationship Id="rId6" Type="http://schemas.openxmlformats.org/officeDocument/2006/relationships/hyperlink" Target="https://en.m.wikipedia.org/wiki/Data_governance" TargetMode="External" /><Relationship Id="rId5" Type="http://schemas.openxmlformats.org/officeDocument/2006/relationships/hyperlink" Target="https://en.m.wikipedia.org/wiki/Bankruptcy" TargetMode="External" /><Relationship Id="rId4" Type="http://schemas.openxmlformats.org/officeDocument/2006/relationships/hyperlink" Target="https://en.m.wikipedia.org/wiki/Data_loss" TargetMode="Externa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F73A-6945-2949-9442-211C375A493E}"/>
              </a:ext>
            </a:extLst>
          </p:cNvPr>
          <p:cNvSpPr>
            <a:spLocks noGrp="1"/>
          </p:cNvSpPr>
          <p:nvPr>
            <p:ph type="ctrTitle"/>
          </p:nvPr>
        </p:nvSpPr>
        <p:spPr/>
        <p:txBody>
          <a:bodyPr/>
          <a:lstStyle/>
          <a:p>
            <a:r>
              <a:rPr lang="en-US" altLang="zh-CN"/>
              <a:t>Software as a Service</a:t>
            </a:r>
            <a:endParaRPr lang="en-US"/>
          </a:p>
        </p:txBody>
      </p:sp>
      <p:sp>
        <p:nvSpPr>
          <p:cNvPr id="3" name="Subtitle 2">
            <a:extLst>
              <a:ext uri="{FF2B5EF4-FFF2-40B4-BE49-F238E27FC236}">
                <a16:creationId xmlns:a16="http://schemas.microsoft.com/office/drawing/2014/main" id="{4F97ECA8-BBA3-F844-96FA-70A29A1259EC}"/>
              </a:ext>
            </a:extLst>
          </p:cNvPr>
          <p:cNvSpPr>
            <a:spLocks noGrp="1"/>
          </p:cNvSpPr>
          <p:nvPr>
            <p:ph type="subTitle" idx="1"/>
          </p:nvPr>
        </p:nvSpPr>
        <p:spPr/>
        <p:txBody>
          <a:bodyPr/>
          <a:lstStyle/>
          <a:p>
            <a:r>
              <a:rPr lang="en-US" altLang="zh-CN"/>
              <a:t>Ramzy Bin Sulaiman</a:t>
            </a:r>
          </a:p>
          <a:p>
            <a:r>
              <a:rPr lang="en-US" altLang="zh-CN"/>
              <a:t>175610003</a:t>
            </a:r>
            <a:endParaRPr lang="en-US"/>
          </a:p>
        </p:txBody>
      </p:sp>
    </p:spTree>
    <p:extLst>
      <p:ext uri="{BB962C8B-B14F-4D97-AF65-F5344CB8AC3E}">
        <p14:creationId xmlns:p14="http://schemas.microsoft.com/office/powerpoint/2010/main" val="294203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642F-6AD4-D54B-B634-FD74AD58C8C4}"/>
              </a:ext>
            </a:extLst>
          </p:cNvPr>
          <p:cNvSpPr>
            <a:spLocks noGrp="1"/>
          </p:cNvSpPr>
          <p:nvPr>
            <p:ph type="title"/>
          </p:nvPr>
        </p:nvSpPr>
        <p:spPr/>
        <p:txBody>
          <a:bodyPr/>
          <a:lstStyle/>
          <a:p>
            <a:r>
              <a:rPr lang="en-US" altLang="zh-CN"/>
              <a:t>Software as a Service</a:t>
            </a:r>
            <a:endParaRPr lang="en-US"/>
          </a:p>
        </p:txBody>
      </p:sp>
      <p:sp>
        <p:nvSpPr>
          <p:cNvPr id="3" name="Content Placeholder 2">
            <a:extLst>
              <a:ext uri="{FF2B5EF4-FFF2-40B4-BE49-F238E27FC236}">
                <a16:creationId xmlns:a16="http://schemas.microsoft.com/office/drawing/2014/main" id="{C36E3B63-392E-3241-AA6C-7A1182326CBC}"/>
              </a:ext>
            </a:extLst>
          </p:cNvPr>
          <p:cNvSpPr>
            <a:spLocks noGrp="1"/>
          </p:cNvSpPr>
          <p:nvPr>
            <p:ph idx="1"/>
          </p:nvPr>
        </p:nvSpPr>
        <p:spPr>
          <a:xfrm>
            <a:off x="2302341" y="1434352"/>
            <a:ext cx="8911687" cy="5163672"/>
          </a:xfrm>
        </p:spPr>
        <p:txBody>
          <a:bodyPr>
            <a:normAutofit/>
          </a:bodyPr>
          <a:lstStyle/>
          <a:p>
            <a:pPr marL="0" indent="0">
              <a:buNone/>
            </a:pPr>
            <a:r>
              <a:rPr lang="en-US" b="1" i="0">
                <a:solidFill>
                  <a:schemeClr val="tx1"/>
                </a:solidFill>
                <a:effectLst/>
                <a:latin typeface="-apple-system"/>
              </a:rPr>
              <a:t>Software as a service</a:t>
            </a:r>
            <a:r>
              <a:rPr lang="en-US" b="0" i="0">
                <a:solidFill>
                  <a:schemeClr val="tx1"/>
                </a:solidFill>
                <a:effectLst/>
                <a:latin typeface="-apple-system"/>
              </a:rPr>
              <a:t> (</a:t>
            </a:r>
            <a:r>
              <a:rPr lang="en-US" b="1" i="0">
                <a:solidFill>
                  <a:schemeClr val="tx1"/>
                </a:solidFill>
                <a:effectLst/>
                <a:latin typeface="-apple-system"/>
              </a:rPr>
              <a:t>Saa</a:t>
            </a:r>
            <a:r>
              <a:rPr lang="en-US" altLang="zh-CN" b="1" i="0">
                <a:solidFill>
                  <a:schemeClr val="tx1"/>
                </a:solidFill>
                <a:effectLst/>
                <a:latin typeface="-apple-system"/>
              </a:rPr>
              <a:t>)</a:t>
            </a:r>
            <a:r>
              <a:rPr lang="zh-CN" altLang="en-US" b="1" i="0">
                <a:solidFill>
                  <a:schemeClr val="tx1"/>
                </a:solidFill>
                <a:effectLst/>
                <a:latin typeface="-apple-system"/>
              </a:rPr>
              <a:t> </a:t>
            </a:r>
            <a:r>
              <a:rPr lang="en-US" b="0" i="0">
                <a:solidFill>
                  <a:schemeClr val="tx1"/>
                </a:solidFill>
                <a:effectLst/>
                <a:latin typeface="-apple-system"/>
              </a:rPr>
              <a:t>(also known as subscribeware or rentware) is a software </a:t>
            </a:r>
            <a:r>
              <a:rPr lang="en-US" b="0" i="0" u="none" strike="noStrike">
                <a:solidFill>
                  <a:schemeClr val="tx1"/>
                </a:solidFill>
                <a:effectLst/>
                <a:latin typeface="-apple-system"/>
                <a:hlinkClick r:id="rId2" tooltip="Software licensing">
                  <a:extLst>
                    <a:ext uri="{A12FA001-AC4F-418D-AE19-62706E023703}">
                      <ahyp:hlinkClr xmlns:ahyp="http://schemas.microsoft.com/office/drawing/2018/hyperlinkcolor" val="tx"/>
                    </a:ext>
                  </a:extLst>
                </a:hlinkClick>
              </a:rPr>
              <a:t>licensing</a:t>
            </a:r>
            <a:r>
              <a:rPr lang="en-US" b="0" i="0">
                <a:solidFill>
                  <a:schemeClr val="tx1"/>
                </a:solidFill>
                <a:effectLst/>
                <a:latin typeface="-apple-system"/>
              </a:rPr>
              <a:t> and </a:t>
            </a:r>
            <a:r>
              <a:rPr lang="en-US" b="0" i="0" u="none" strike="noStrike">
                <a:solidFill>
                  <a:schemeClr val="tx1"/>
                </a:solidFill>
                <a:effectLst/>
                <a:latin typeface="-apple-system"/>
                <a:hlinkClick r:id="rId3" tooltip="Software delivery">
                  <a:extLst>
                    <a:ext uri="{A12FA001-AC4F-418D-AE19-62706E023703}">
                      <ahyp:hlinkClr xmlns:ahyp="http://schemas.microsoft.com/office/drawing/2018/hyperlinkcolor" val="tx"/>
                    </a:ext>
                  </a:extLst>
                </a:hlinkClick>
              </a:rPr>
              <a:t>delivery</a:t>
            </a:r>
            <a:r>
              <a:rPr lang="en-US" b="0" i="0">
                <a:solidFill>
                  <a:schemeClr val="tx1"/>
                </a:solidFill>
                <a:effectLst/>
                <a:latin typeface="-apple-system"/>
              </a:rPr>
              <a:t> model in which </a:t>
            </a:r>
            <a:r>
              <a:rPr lang="en-US" b="0" i="0" u="none" strike="noStrike">
                <a:solidFill>
                  <a:schemeClr val="tx1"/>
                </a:solidFill>
                <a:effectLst/>
                <a:latin typeface="-apple-system"/>
                <a:hlinkClick r:id="rId4" tooltip="Software">
                  <a:extLst>
                    <a:ext uri="{A12FA001-AC4F-418D-AE19-62706E023703}">
                      <ahyp:hlinkClr xmlns:ahyp="http://schemas.microsoft.com/office/drawing/2018/hyperlinkcolor" val="tx"/>
                    </a:ext>
                  </a:extLst>
                </a:hlinkClick>
              </a:rPr>
              <a:t>software</a:t>
            </a:r>
            <a:r>
              <a:rPr lang="en-US" b="0" i="0">
                <a:solidFill>
                  <a:schemeClr val="tx1"/>
                </a:solidFill>
                <a:effectLst/>
                <a:latin typeface="-apple-system"/>
              </a:rPr>
              <a:t> is licensed on a </a:t>
            </a:r>
            <a:r>
              <a:rPr lang="en-US" b="0" i="0" u="none" strike="noStrike">
                <a:solidFill>
                  <a:schemeClr val="tx1"/>
                </a:solidFill>
                <a:effectLst/>
                <a:latin typeface="-apple-system"/>
                <a:hlinkClick r:id="rId5" tooltip="Subscription">
                  <a:extLst>
                    <a:ext uri="{A12FA001-AC4F-418D-AE19-62706E023703}">
                      <ahyp:hlinkClr xmlns:ahyp="http://schemas.microsoft.com/office/drawing/2018/hyperlinkcolor" val="tx"/>
                    </a:ext>
                  </a:extLst>
                </a:hlinkClick>
              </a:rPr>
              <a:t>subscription</a:t>
            </a:r>
            <a:r>
              <a:rPr lang="en-US" b="0" i="0">
                <a:solidFill>
                  <a:schemeClr val="tx1"/>
                </a:solidFill>
                <a:effectLst/>
                <a:latin typeface="-apple-system"/>
              </a:rPr>
              <a:t> basis and is centrally </a:t>
            </a:r>
            <a:r>
              <a:rPr lang="en-US" b="0" i="0" u="none" strike="noStrike">
                <a:solidFill>
                  <a:schemeClr val="tx1"/>
                </a:solidFill>
                <a:effectLst/>
                <a:latin typeface="-apple-system"/>
                <a:hlinkClick r:id="rId6" tooltip="Internet hosting service">
                  <a:extLst>
                    <a:ext uri="{A12FA001-AC4F-418D-AE19-62706E023703}">
                      <ahyp:hlinkClr xmlns:ahyp="http://schemas.microsoft.com/office/drawing/2018/hyperlinkcolor" val="tx"/>
                    </a:ext>
                  </a:extLst>
                </a:hlinkClick>
              </a:rPr>
              <a:t>hosted</a:t>
            </a:r>
            <a:r>
              <a:rPr lang="en-US" b="0" i="0">
                <a:solidFill>
                  <a:schemeClr val="tx1"/>
                </a:solidFill>
                <a:effectLst/>
                <a:latin typeface="-apple-system"/>
              </a:rPr>
              <a:t>. It is sometimes referred to as "on-demand software", and was formerly referred to as "software plus services" by </a:t>
            </a:r>
            <a:r>
              <a:rPr lang="en-US" b="0" i="0" u="none" strike="noStrike">
                <a:solidFill>
                  <a:schemeClr val="tx1"/>
                </a:solidFill>
                <a:effectLst/>
                <a:latin typeface="-apple-system"/>
                <a:hlinkClick r:id="rId7" tooltip="Microsoft">
                  <a:extLst>
                    <a:ext uri="{A12FA001-AC4F-418D-AE19-62706E023703}">
                      <ahyp:hlinkClr xmlns:ahyp="http://schemas.microsoft.com/office/drawing/2018/hyperlinkcolor" val="tx"/>
                    </a:ext>
                  </a:extLst>
                </a:hlinkClick>
              </a:rPr>
              <a:t>Microsoft</a:t>
            </a:r>
            <a:r>
              <a:rPr lang="en-US" b="0" i="0">
                <a:solidFill>
                  <a:schemeClr val="tx1"/>
                </a:solidFill>
                <a:effectLst/>
                <a:latin typeface="-apple-system"/>
              </a:rPr>
              <a:t>.</a:t>
            </a:r>
          </a:p>
          <a:p>
            <a:pPr marL="0" indent="0">
              <a:buNone/>
            </a:pPr>
            <a:endParaRPr lang="en-US" b="0" i="0" baseline="30000">
              <a:solidFill>
                <a:schemeClr val="tx1"/>
              </a:solidFill>
              <a:effectLst/>
              <a:latin typeface="inherit"/>
            </a:endParaRPr>
          </a:p>
          <a:p>
            <a:pPr marL="0" indent="0">
              <a:buNone/>
            </a:pPr>
            <a:r>
              <a:rPr lang="en-US" b="0" i="0">
                <a:solidFill>
                  <a:schemeClr val="tx1"/>
                </a:solidFill>
                <a:effectLst/>
                <a:latin typeface="-apple-system"/>
              </a:rPr>
              <a:t>SaaS applications are also known as Web-based software, on-demand software and hosted software. The term "software as a service" (SaaS) is considered to be part of the nomenclature of </a:t>
            </a:r>
            <a:r>
              <a:rPr lang="en-US" b="0" i="0" u="none" strike="noStrike">
                <a:solidFill>
                  <a:schemeClr val="tx1"/>
                </a:solidFill>
                <a:effectLst/>
                <a:latin typeface="-apple-system"/>
                <a:hlinkClick r:id="rId8" tooltip="Cloud computing">
                  <a:extLst>
                    <a:ext uri="{A12FA001-AC4F-418D-AE19-62706E023703}">
                      <ahyp:hlinkClr xmlns:ahyp="http://schemas.microsoft.com/office/drawing/2018/hyperlinkcolor" val="tx"/>
                    </a:ext>
                  </a:extLst>
                </a:hlinkClick>
              </a:rPr>
              <a:t>cloud computing</a:t>
            </a:r>
            <a:r>
              <a:rPr lang="en-US" b="0" i="0">
                <a:solidFill>
                  <a:schemeClr val="tx1"/>
                </a:solidFill>
                <a:effectLst/>
                <a:latin typeface="-apple-system"/>
              </a:rPr>
              <a:t>, along with </a:t>
            </a:r>
            <a:r>
              <a:rPr lang="en-US" b="0" i="0" u="none" strike="noStrike">
                <a:solidFill>
                  <a:schemeClr val="tx1"/>
                </a:solidFill>
                <a:effectLst/>
                <a:latin typeface="-apple-system"/>
                <a:hlinkClick r:id="rId9" tooltip="Infrastructure as a service">
                  <a:extLst>
                    <a:ext uri="{A12FA001-AC4F-418D-AE19-62706E023703}">
                      <ahyp:hlinkClr xmlns:ahyp="http://schemas.microsoft.com/office/drawing/2018/hyperlinkcolor" val="tx"/>
                    </a:ext>
                  </a:extLst>
                </a:hlinkClick>
              </a:rPr>
              <a:t>infrastructure as a service</a:t>
            </a:r>
            <a:r>
              <a:rPr lang="en-US" b="0" i="0">
                <a:solidFill>
                  <a:schemeClr val="tx1"/>
                </a:solidFill>
                <a:effectLst/>
                <a:latin typeface="-apple-system"/>
              </a:rPr>
              <a:t> (IaaS), </a:t>
            </a:r>
            <a:r>
              <a:rPr lang="en-US" b="0" i="0" u="none" strike="noStrike">
                <a:solidFill>
                  <a:schemeClr val="tx1"/>
                </a:solidFill>
                <a:effectLst/>
                <a:latin typeface="-apple-system"/>
                <a:hlinkClick r:id="rId10" tooltip="Platform as a service">
                  <a:extLst>
                    <a:ext uri="{A12FA001-AC4F-418D-AE19-62706E023703}">
                      <ahyp:hlinkClr xmlns:ahyp="http://schemas.microsoft.com/office/drawing/2018/hyperlinkcolor" val="tx"/>
                    </a:ext>
                  </a:extLst>
                </a:hlinkClick>
              </a:rPr>
              <a:t>platform as a service</a:t>
            </a:r>
            <a:r>
              <a:rPr lang="en-US" b="0" i="0">
                <a:solidFill>
                  <a:schemeClr val="tx1"/>
                </a:solidFill>
                <a:effectLst/>
                <a:latin typeface="-apple-system"/>
              </a:rPr>
              <a:t> (PaaS), </a:t>
            </a:r>
            <a:r>
              <a:rPr lang="en-US" b="0" i="0" u="none" strike="noStrike">
                <a:solidFill>
                  <a:schemeClr val="tx1"/>
                </a:solidFill>
                <a:effectLst/>
                <a:latin typeface="-apple-system"/>
                <a:hlinkClick r:id="rId11" tooltip="Desktop as a service">
                  <a:extLst>
                    <a:ext uri="{A12FA001-AC4F-418D-AE19-62706E023703}">
                      <ahyp:hlinkClr xmlns:ahyp="http://schemas.microsoft.com/office/drawing/2018/hyperlinkcolor" val="tx"/>
                    </a:ext>
                  </a:extLst>
                </a:hlinkClick>
              </a:rPr>
              <a:t>desktop as a service</a:t>
            </a:r>
            <a:r>
              <a:rPr lang="en-US" b="0" i="0">
                <a:solidFill>
                  <a:schemeClr val="tx1"/>
                </a:solidFill>
                <a:effectLst/>
                <a:latin typeface="-apple-system"/>
              </a:rPr>
              <a:t> (DaaS),managed software as a service (MSaaS), </a:t>
            </a:r>
            <a:r>
              <a:rPr lang="en-US" b="0" i="0" u="none" strike="noStrike">
                <a:solidFill>
                  <a:schemeClr val="tx1"/>
                </a:solidFill>
                <a:effectLst/>
                <a:latin typeface="-apple-system"/>
                <a:hlinkClick r:id="rId12" tooltip="Mobile backend as a service">
                  <a:extLst>
                    <a:ext uri="{A12FA001-AC4F-418D-AE19-62706E023703}">
                      <ahyp:hlinkClr xmlns:ahyp="http://schemas.microsoft.com/office/drawing/2018/hyperlinkcolor" val="tx"/>
                    </a:ext>
                  </a:extLst>
                </a:hlinkClick>
              </a:rPr>
              <a:t>mobile backend as a service</a:t>
            </a:r>
            <a:r>
              <a:rPr lang="en-US" b="0" i="0">
                <a:solidFill>
                  <a:schemeClr val="tx1"/>
                </a:solidFill>
                <a:effectLst/>
                <a:latin typeface="-apple-system"/>
              </a:rPr>
              <a:t> (MBaaS), datacenter as a service (DCaaS), and information technology management as a service (ITMaaS).</a:t>
            </a:r>
            <a:endParaRPr lang="en-US">
              <a:solidFill>
                <a:schemeClr val="tx1"/>
              </a:solidFill>
              <a:latin typeface="-apple-system"/>
            </a:endParaRPr>
          </a:p>
          <a:p>
            <a:pPr marL="0" indent="0">
              <a:buNone/>
            </a:pPr>
            <a:endParaRPr lang="en-US"/>
          </a:p>
        </p:txBody>
      </p:sp>
    </p:spTree>
    <p:extLst>
      <p:ext uri="{BB962C8B-B14F-4D97-AF65-F5344CB8AC3E}">
        <p14:creationId xmlns:p14="http://schemas.microsoft.com/office/powerpoint/2010/main" val="47424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3921C-27B9-5942-B156-FADD6BD26DB6}"/>
              </a:ext>
            </a:extLst>
          </p:cNvPr>
          <p:cNvSpPr>
            <a:spLocks noGrp="1"/>
          </p:cNvSpPr>
          <p:nvPr>
            <p:ph idx="1"/>
          </p:nvPr>
        </p:nvSpPr>
        <p:spPr/>
        <p:txBody>
          <a:bodyPr/>
          <a:lstStyle/>
          <a:p>
            <a:r>
              <a:rPr lang="en-US" b="0" i="0">
                <a:solidFill>
                  <a:schemeClr val="tx1"/>
                </a:solidFill>
                <a:effectLst/>
                <a:latin typeface="-apple-system"/>
              </a:rPr>
              <a:t>SaaS apps are typically accessed by </a:t>
            </a:r>
            <a:r>
              <a:rPr lang="en-US" b="0" i="0" strike="noStrike">
                <a:solidFill>
                  <a:schemeClr val="tx1"/>
                </a:solidFill>
                <a:effectLst/>
                <a:latin typeface="-apple-system"/>
                <a:hlinkClick r:id="rId2" tooltip="User (computing)">
                  <a:extLst>
                    <a:ext uri="{A12FA001-AC4F-418D-AE19-62706E023703}">
                      <ahyp:hlinkClr xmlns:ahyp="http://schemas.microsoft.com/office/drawing/2018/hyperlinkcolor" val="tx"/>
                    </a:ext>
                  </a:extLst>
                </a:hlinkClick>
              </a:rPr>
              <a:t>users</a:t>
            </a:r>
            <a:r>
              <a:rPr lang="en-US" b="0" i="0">
                <a:solidFill>
                  <a:schemeClr val="tx1"/>
                </a:solidFill>
                <a:effectLst/>
                <a:latin typeface="-apple-system"/>
              </a:rPr>
              <a:t> using a </a:t>
            </a:r>
            <a:r>
              <a:rPr lang="en-US" b="0" i="0" strike="noStrike">
                <a:solidFill>
                  <a:schemeClr val="tx1"/>
                </a:solidFill>
                <a:effectLst/>
                <a:latin typeface="-apple-system"/>
                <a:hlinkClick r:id="rId3" tooltip="Thin client">
                  <a:extLst>
                    <a:ext uri="{A12FA001-AC4F-418D-AE19-62706E023703}">
                      <ahyp:hlinkClr xmlns:ahyp="http://schemas.microsoft.com/office/drawing/2018/hyperlinkcolor" val="tx"/>
                    </a:ext>
                  </a:extLst>
                </a:hlinkClick>
              </a:rPr>
              <a:t>thin client</a:t>
            </a:r>
            <a:r>
              <a:rPr lang="en-US" b="0" i="0">
                <a:solidFill>
                  <a:schemeClr val="tx1"/>
                </a:solidFill>
                <a:effectLst/>
                <a:latin typeface="-apple-system"/>
              </a:rPr>
              <a:t>, e.g. via a </a:t>
            </a:r>
            <a:r>
              <a:rPr lang="en-US" b="0" i="0" strike="noStrike">
                <a:solidFill>
                  <a:schemeClr val="tx1"/>
                </a:solidFill>
                <a:effectLst/>
                <a:latin typeface="-apple-system"/>
                <a:hlinkClick r:id="rId4" tooltip="Web browser">
                  <a:extLst>
                    <a:ext uri="{A12FA001-AC4F-418D-AE19-62706E023703}">
                      <ahyp:hlinkClr xmlns:ahyp="http://schemas.microsoft.com/office/drawing/2018/hyperlinkcolor" val="tx"/>
                    </a:ext>
                  </a:extLst>
                </a:hlinkClick>
              </a:rPr>
              <a:t>web browser</a:t>
            </a:r>
            <a:r>
              <a:rPr lang="en-US" b="0" i="0">
                <a:solidFill>
                  <a:schemeClr val="tx1"/>
                </a:solidFill>
                <a:effectLst/>
                <a:latin typeface="-apple-system"/>
              </a:rPr>
              <a:t>. SaaS has become a common delivery model for many business applications, including </a:t>
            </a:r>
            <a:r>
              <a:rPr lang="en-US" b="0" i="0" strike="noStrike">
                <a:solidFill>
                  <a:schemeClr val="tx1"/>
                </a:solidFill>
                <a:effectLst/>
                <a:latin typeface="-apple-system"/>
                <a:hlinkClick r:id="rId5" tooltip="Productivity software">
                  <a:extLst>
                    <a:ext uri="{A12FA001-AC4F-418D-AE19-62706E023703}">
                      <ahyp:hlinkClr xmlns:ahyp="http://schemas.microsoft.com/office/drawing/2018/hyperlinkcolor" val="tx"/>
                    </a:ext>
                  </a:extLst>
                </a:hlinkClick>
              </a:rPr>
              <a:t>office software</a:t>
            </a:r>
            <a:r>
              <a:rPr lang="en-US" b="0" i="0">
                <a:solidFill>
                  <a:schemeClr val="tx1"/>
                </a:solidFill>
                <a:effectLst/>
                <a:latin typeface="-apple-system"/>
              </a:rPr>
              <a:t>, </a:t>
            </a:r>
            <a:r>
              <a:rPr lang="en-US" b="0" i="0" strike="noStrike">
                <a:solidFill>
                  <a:schemeClr val="tx1"/>
                </a:solidFill>
                <a:effectLst/>
                <a:latin typeface="-apple-system"/>
                <a:hlinkClick r:id="rId6" tooltip="Instant messaging">
                  <a:extLst>
                    <a:ext uri="{A12FA001-AC4F-418D-AE19-62706E023703}">
                      <ahyp:hlinkClr xmlns:ahyp="http://schemas.microsoft.com/office/drawing/2018/hyperlinkcolor" val="tx"/>
                    </a:ext>
                  </a:extLst>
                </a:hlinkClick>
              </a:rPr>
              <a:t>messaging software</a:t>
            </a:r>
            <a:r>
              <a:rPr lang="en-US" b="0" i="0">
                <a:solidFill>
                  <a:schemeClr val="tx1"/>
                </a:solidFill>
                <a:effectLst/>
                <a:latin typeface="-apple-system"/>
              </a:rPr>
              <a:t>, payroll processing software, </a:t>
            </a:r>
            <a:r>
              <a:rPr lang="en-US" b="0" i="0" strike="noStrike">
                <a:solidFill>
                  <a:schemeClr val="tx1"/>
                </a:solidFill>
                <a:effectLst/>
                <a:latin typeface="-apple-system"/>
                <a:hlinkClick r:id="rId7" tooltip="Database">
                  <a:extLst>
                    <a:ext uri="{A12FA001-AC4F-418D-AE19-62706E023703}">
                      <ahyp:hlinkClr xmlns:ahyp="http://schemas.microsoft.com/office/drawing/2018/hyperlinkcolor" val="tx"/>
                    </a:ext>
                  </a:extLst>
                </a:hlinkClick>
              </a:rPr>
              <a:t>DBMS software</a:t>
            </a:r>
            <a:r>
              <a:rPr lang="en-US" b="0" i="0">
                <a:solidFill>
                  <a:schemeClr val="tx1"/>
                </a:solidFill>
                <a:effectLst/>
                <a:latin typeface="-apple-system"/>
              </a:rPr>
              <a:t>, management software, </a:t>
            </a:r>
            <a:r>
              <a:rPr lang="en-US" b="0" i="0" strike="noStrike">
                <a:solidFill>
                  <a:schemeClr val="tx1"/>
                </a:solidFill>
                <a:effectLst/>
                <a:latin typeface="-apple-system"/>
                <a:hlinkClick r:id="rId8" tooltip="Computer-aided design">
                  <a:extLst>
                    <a:ext uri="{A12FA001-AC4F-418D-AE19-62706E023703}">
                      <ahyp:hlinkClr xmlns:ahyp="http://schemas.microsoft.com/office/drawing/2018/hyperlinkcolor" val="tx"/>
                    </a:ext>
                  </a:extLst>
                </a:hlinkClick>
              </a:rPr>
              <a:t>CAD software</a:t>
            </a:r>
            <a:r>
              <a:rPr lang="en-US" b="0" i="0">
                <a:solidFill>
                  <a:schemeClr val="tx1"/>
                </a:solidFill>
                <a:effectLst/>
                <a:latin typeface="-apple-system"/>
              </a:rPr>
              <a:t>, development software, </a:t>
            </a:r>
            <a:r>
              <a:rPr lang="en-US" b="0" i="0" strike="noStrike">
                <a:solidFill>
                  <a:schemeClr val="tx1"/>
                </a:solidFill>
                <a:effectLst/>
                <a:latin typeface="-apple-system"/>
                <a:hlinkClick r:id="rId9" tooltip="Gamification">
                  <a:extLst>
                    <a:ext uri="{A12FA001-AC4F-418D-AE19-62706E023703}">
                      <ahyp:hlinkClr xmlns:ahyp="http://schemas.microsoft.com/office/drawing/2018/hyperlinkcolor" val="tx"/>
                    </a:ext>
                  </a:extLst>
                </a:hlinkClick>
              </a:rPr>
              <a:t>gamification</a:t>
            </a:r>
            <a:r>
              <a:rPr lang="en-US" b="0" i="0">
                <a:solidFill>
                  <a:schemeClr val="tx1"/>
                </a:solidFill>
                <a:effectLst/>
                <a:latin typeface="-apple-system"/>
              </a:rPr>
              <a:t>, </a:t>
            </a:r>
            <a:r>
              <a:rPr lang="en-US" b="0" i="0" strike="noStrike">
                <a:solidFill>
                  <a:schemeClr val="tx1"/>
                </a:solidFill>
                <a:effectLst/>
                <a:latin typeface="-apple-system"/>
                <a:hlinkClick r:id="rId10" tooltip="Virtualization software licensing">
                  <a:extLst>
                    <a:ext uri="{A12FA001-AC4F-418D-AE19-62706E023703}">
                      <ahyp:hlinkClr xmlns:ahyp="http://schemas.microsoft.com/office/drawing/2018/hyperlinkcolor" val="tx"/>
                    </a:ext>
                  </a:extLst>
                </a:hlinkClick>
              </a:rPr>
              <a:t>virtualization</a:t>
            </a:r>
            <a:r>
              <a:rPr lang="en-US" b="0" i="0">
                <a:solidFill>
                  <a:schemeClr val="tx1"/>
                </a:solidFill>
                <a:effectLst/>
                <a:latin typeface="-apple-system"/>
              </a:rPr>
              <a:t>,</a:t>
            </a:r>
            <a:r>
              <a:rPr lang="en-US" b="0" i="0" strike="noStrike">
                <a:solidFill>
                  <a:schemeClr val="tx1"/>
                </a:solidFill>
                <a:effectLst/>
                <a:latin typeface="-apple-system"/>
                <a:hlinkClick r:id="rId11" tooltip="Accounting software">
                  <a:extLst>
                    <a:ext uri="{A12FA001-AC4F-418D-AE19-62706E023703}">
                      <ahyp:hlinkClr xmlns:ahyp="http://schemas.microsoft.com/office/drawing/2018/hyperlinkcolor" val="tx"/>
                    </a:ext>
                  </a:extLst>
                </a:hlinkClick>
              </a:rPr>
              <a:t>accounting</a:t>
            </a:r>
            <a:r>
              <a:rPr lang="en-US" b="0" i="0">
                <a:solidFill>
                  <a:schemeClr val="tx1"/>
                </a:solidFill>
                <a:effectLst/>
                <a:latin typeface="-apple-system"/>
              </a:rPr>
              <a:t>, </a:t>
            </a:r>
            <a:r>
              <a:rPr lang="en-US" b="0" i="0" strike="noStrike">
                <a:solidFill>
                  <a:schemeClr val="tx1"/>
                </a:solidFill>
                <a:effectLst/>
                <a:latin typeface="-apple-system"/>
                <a:hlinkClick r:id="rId12" tooltip="Collaborative software">
                  <a:extLst>
                    <a:ext uri="{A12FA001-AC4F-418D-AE19-62706E023703}">
                      <ahyp:hlinkClr xmlns:ahyp="http://schemas.microsoft.com/office/drawing/2018/hyperlinkcolor" val="tx"/>
                    </a:ext>
                  </a:extLst>
                </a:hlinkClick>
              </a:rPr>
              <a:t>collaboration</a:t>
            </a:r>
            <a:r>
              <a:rPr lang="en-US" b="0" i="0">
                <a:solidFill>
                  <a:schemeClr val="tx1"/>
                </a:solidFill>
                <a:effectLst/>
                <a:latin typeface="-apple-system"/>
              </a:rPr>
              <a:t>, </a:t>
            </a:r>
            <a:r>
              <a:rPr lang="en-US" b="0" i="0" strike="noStrike">
                <a:solidFill>
                  <a:schemeClr val="tx1"/>
                </a:solidFill>
                <a:effectLst/>
                <a:latin typeface="-apple-system"/>
                <a:hlinkClick r:id="rId13" tooltip="Customer relationship management">
                  <a:extLst>
                    <a:ext uri="{A12FA001-AC4F-418D-AE19-62706E023703}">
                      <ahyp:hlinkClr xmlns:ahyp="http://schemas.microsoft.com/office/drawing/2018/hyperlinkcolor" val="tx"/>
                    </a:ext>
                  </a:extLst>
                </a:hlinkClick>
              </a:rPr>
              <a:t>customer relationship management</a:t>
            </a:r>
            <a:r>
              <a:rPr lang="en-US" b="0" i="0">
                <a:solidFill>
                  <a:schemeClr val="tx1"/>
                </a:solidFill>
                <a:effectLst/>
                <a:latin typeface="-apple-system"/>
              </a:rPr>
              <a:t> (CRM), </a:t>
            </a:r>
            <a:r>
              <a:rPr lang="en-US" b="0" i="0" strike="noStrike">
                <a:solidFill>
                  <a:schemeClr val="tx1"/>
                </a:solidFill>
                <a:effectLst/>
                <a:latin typeface="-apple-system"/>
                <a:hlinkClick r:id="rId14" tooltip="Management information system">
                  <a:extLst>
                    <a:ext uri="{A12FA001-AC4F-418D-AE19-62706E023703}">
                      <ahyp:hlinkClr xmlns:ahyp="http://schemas.microsoft.com/office/drawing/2018/hyperlinkcolor" val="tx"/>
                    </a:ext>
                  </a:extLst>
                </a:hlinkClick>
              </a:rPr>
              <a:t>management information systems</a:t>
            </a:r>
            <a:r>
              <a:rPr lang="en-US" b="0" i="0">
                <a:solidFill>
                  <a:schemeClr val="tx1"/>
                </a:solidFill>
                <a:effectLst/>
                <a:latin typeface="-apple-system"/>
              </a:rPr>
              <a:t> (MIS), </a:t>
            </a:r>
            <a:r>
              <a:rPr lang="en-US" b="0" i="0" strike="noStrike">
                <a:solidFill>
                  <a:schemeClr val="tx1"/>
                </a:solidFill>
                <a:effectLst/>
                <a:latin typeface="-apple-system"/>
                <a:hlinkClick r:id="rId15" tooltip="Enterprise resource planning">
                  <a:extLst>
                    <a:ext uri="{A12FA001-AC4F-418D-AE19-62706E023703}">
                      <ahyp:hlinkClr xmlns:ahyp="http://schemas.microsoft.com/office/drawing/2018/hyperlinkcolor" val="tx"/>
                    </a:ext>
                  </a:extLst>
                </a:hlinkClick>
              </a:rPr>
              <a:t>enterprise resource planning</a:t>
            </a:r>
            <a:r>
              <a:rPr lang="en-US" b="0" i="0">
                <a:solidFill>
                  <a:schemeClr val="tx1"/>
                </a:solidFill>
                <a:effectLst/>
                <a:latin typeface="-apple-system"/>
              </a:rPr>
              <a:t> (ERP), invoicing, </a:t>
            </a:r>
            <a:r>
              <a:rPr lang="en-US" b="0" i="0" strike="noStrike">
                <a:solidFill>
                  <a:schemeClr val="tx1"/>
                </a:solidFill>
                <a:effectLst/>
                <a:latin typeface="-apple-system"/>
                <a:hlinkClick r:id="rId16" tooltip="Human resource management">
                  <a:extLst>
                    <a:ext uri="{A12FA001-AC4F-418D-AE19-62706E023703}">
                      <ahyp:hlinkClr xmlns:ahyp="http://schemas.microsoft.com/office/drawing/2018/hyperlinkcolor" val="tx"/>
                    </a:ext>
                  </a:extLst>
                </a:hlinkClick>
              </a:rPr>
              <a:t>human resource management</a:t>
            </a:r>
            <a:r>
              <a:rPr lang="en-US" b="0" i="0">
                <a:solidFill>
                  <a:schemeClr val="tx1"/>
                </a:solidFill>
                <a:effectLst/>
                <a:latin typeface="-apple-system"/>
              </a:rPr>
              <a:t> (HRM), </a:t>
            </a:r>
            <a:r>
              <a:rPr lang="en-US" b="0" i="0" strike="noStrike">
                <a:solidFill>
                  <a:schemeClr val="tx1"/>
                </a:solidFill>
                <a:effectLst/>
                <a:latin typeface="-apple-system"/>
                <a:hlinkClick r:id="rId17" tooltip="Talent acquisition">
                  <a:extLst>
                    <a:ext uri="{A12FA001-AC4F-418D-AE19-62706E023703}">
                      <ahyp:hlinkClr xmlns:ahyp="http://schemas.microsoft.com/office/drawing/2018/hyperlinkcolor" val="tx"/>
                    </a:ext>
                  </a:extLst>
                </a:hlinkClick>
              </a:rPr>
              <a:t>talent acquisition</a:t>
            </a:r>
            <a:r>
              <a:rPr lang="en-US" b="0" i="0">
                <a:solidFill>
                  <a:schemeClr val="tx1"/>
                </a:solidFill>
                <a:effectLst/>
                <a:latin typeface="-apple-system"/>
              </a:rPr>
              <a:t>, </a:t>
            </a:r>
            <a:r>
              <a:rPr lang="en-US" b="0" i="0" strike="noStrike">
                <a:solidFill>
                  <a:schemeClr val="tx1"/>
                </a:solidFill>
                <a:effectLst/>
                <a:latin typeface="-apple-system"/>
                <a:hlinkClick r:id="rId18" tooltip="Learning management system">
                  <a:extLst>
                    <a:ext uri="{A12FA001-AC4F-418D-AE19-62706E023703}">
                      <ahyp:hlinkClr xmlns:ahyp="http://schemas.microsoft.com/office/drawing/2018/hyperlinkcolor" val="tx"/>
                    </a:ext>
                  </a:extLst>
                </a:hlinkClick>
              </a:rPr>
              <a:t>learning management systems</a:t>
            </a:r>
            <a:r>
              <a:rPr lang="en-US" b="0" i="0">
                <a:solidFill>
                  <a:schemeClr val="tx1"/>
                </a:solidFill>
                <a:effectLst/>
                <a:latin typeface="-apple-system"/>
              </a:rPr>
              <a:t>, </a:t>
            </a:r>
            <a:r>
              <a:rPr lang="en-US" b="0" i="0" strike="noStrike">
                <a:solidFill>
                  <a:schemeClr val="tx1"/>
                </a:solidFill>
                <a:effectLst/>
                <a:latin typeface="-apple-system"/>
                <a:hlinkClick r:id="rId19" tooltip="Content management">
                  <a:extLst>
                    <a:ext uri="{A12FA001-AC4F-418D-AE19-62706E023703}">
                      <ahyp:hlinkClr xmlns:ahyp="http://schemas.microsoft.com/office/drawing/2018/hyperlinkcolor" val="tx"/>
                    </a:ext>
                  </a:extLst>
                </a:hlinkClick>
              </a:rPr>
              <a:t>content management</a:t>
            </a:r>
            <a:r>
              <a:rPr lang="en-US" b="0" i="0">
                <a:solidFill>
                  <a:schemeClr val="tx1"/>
                </a:solidFill>
                <a:effectLst/>
                <a:latin typeface="-apple-system"/>
              </a:rPr>
              <a:t> (CM), </a:t>
            </a:r>
            <a:r>
              <a:rPr lang="en-US" b="0" i="0" strike="noStrike">
                <a:solidFill>
                  <a:schemeClr val="tx1"/>
                </a:solidFill>
                <a:effectLst/>
                <a:latin typeface="-apple-system"/>
                <a:hlinkClick r:id="rId20" tooltip="Geographic information system">
                  <a:extLst>
                    <a:ext uri="{A12FA001-AC4F-418D-AE19-62706E023703}">
                      <ahyp:hlinkClr xmlns:ahyp="http://schemas.microsoft.com/office/drawing/2018/hyperlinkcolor" val="tx"/>
                    </a:ext>
                  </a:extLst>
                </a:hlinkClick>
              </a:rPr>
              <a:t>geographic information systems</a:t>
            </a:r>
            <a:r>
              <a:rPr lang="en-US" b="0" i="0">
                <a:solidFill>
                  <a:schemeClr val="tx1"/>
                </a:solidFill>
                <a:effectLst/>
                <a:latin typeface="-apple-system"/>
              </a:rPr>
              <a:t> (GIS), and </a:t>
            </a:r>
            <a:r>
              <a:rPr lang="en-US" b="0" i="0" strike="noStrike">
                <a:solidFill>
                  <a:schemeClr val="tx1"/>
                </a:solidFill>
                <a:effectLst/>
                <a:latin typeface="-apple-system"/>
                <a:hlinkClick r:id="rId21" tooltip="IT service management">
                  <a:extLst>
                    <a:ext uri="{A12FA001-AC4F-418D-AE19-62706E023703}">
                      <ahyp:hlinkClr xmlns:ahyp="http://schemas.microsoft.com/office/drawing/2018/hyperlinkcolor" val="tx"/>
                    </a:ext>
                  </a:extLst>
                </a:hlinkClick>
              </a:rPr>
              <a:t>service desk management</a:t>
            </a:r>
            <a:r>
              <a:rPr lang="en-US" b="0" i="0">
                <a:solidFill>
                  <a:schemeClr val="tx1"/>
                </a:solidFill>
                <a:effectLst/>
                <a:latin typeface="-apple-system"/>
              </a:rPr>
              <a:t>.SaaS has been incorporated into the strategy of nearly all leading </a:t>
            </a:r>
            <a:r>
              <a:rPr lang="en-US" b="0" i="0" strike="noStrike">
                <a:solidFill>
                  <a:schemeClr val="tx1"/>
                </a:solidFill>
                <a:effectLst/>
                <a:latin typeface="-apple-system"/>
                <a:hlinkClick r:id="rId22" tooltip="Enterprise software">
                  <a:extLst>
                    <a:ext uri="{A12FA001-AC4F-418D-AE19-62706E023703}">
                      <ahyp:hlinkClr xmlns:ahyp="http://schemas.microsoft.com/office/drawing/2018/hyperlinkcolor" val="tx"/>
                    </a:ext>
                  </a:extLst>
                </a:hlinkClick>
              </a:rPr>
              <a:t>enterprise software</a:t>
            </a:r>
            <a:r>
              <a:rPr lang="en-US" b="0" i="0">
                <a:solidFill>
                  <a:schemeClr val="tx1"/>
                </a:solidFill>
                <a:effectLst/>
                <a:latin typeface="-apple-system"/>
              </a:rPr>
              <a:t> companies</a:t>
            </a:r>
            <a:r>
              <a:rPr lang="en-US" altLang="zh-CN" b="0" i="0">
                <a:solidFill>
                  <a:srgbClr val="202122"/>
                </a:solidFill>
                <a:effectLst/>
                <a:latin typeface="-apple-system"/>
              </a:rPr>
              <a:t>.</a:t>
            </a:r>
            <a:endParaRPr lang="en-US"/>
          </a:p>
        </p:txBody>
      </p:sp>
    </p:spTree>
    <p:extLst>
      <p:ext uri="{BB962C8B-B14F-4D97-AF65-F5344CB8AC3E}">
        <p14:creationId xmlns:p14="http://schemas.microsoft.com/office/powerpoint/2010/main" val="63063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2815-7A63-3B4C-A301-A6FE7FA4B422}"/>
              </a:ext>
            </a:extLst>
          </p:cNvPr>
          <p:cNvSpPr>
            <a:spLocks noGrp="1"/>
          </p:cNvSpPr>
          <p:nvPr>
            <p:ph type="title"/>
          </p:nvPr>
        </p:nvSpPr>
        <p:spPr/>
        <p:txBody>
          <a:bodyPr/>
          <a:lstStyle/>
          <a:p>
            <a:r>
              <a:rPr lang="en-US" altLang="zh-CN"/>
              <a:t>History</a:t>
            </a:r>
            <a:endParaRPr lang="en-US"/>
          </a:p>
        </p:txBody>
      </p:sp>
      <p:sp>
        <p:nvSpPr>
          <p:cNvPr id="3" name="Content Placeholder 2">
            <a:extLst>
              <a:ext uri="{FF2B5EF4-FFF2-40B4-BE49-F238E27FC236}">
                <a16:creationId xmlns:a16="http://schemas.microsoft.com/office/drawing/2014/main" id="{F6E96170-0501-5847-BFCC-EB3011A29A6D}"/>
              </a:ext>
            </a:extLst>
          </p:cNvPr>
          <p:cNvSpPr>
            <a:spLocks noGrp="1"/>
          </p:cNvSpPr>
          <p:nvPr>
            <p:ph idx="1"/>
          </p:nvPr>
        </p:nvSpPr>
        <p:spPr/>
        <p:txBody>
          <a:bodyPr/>
          <a:lstStyle/>
          <a:p>
            <a:pPr fontAlgn="base"/>
            <a:r>
              <a:rPr lang="en-US" b="0" i="0">
                <a:solidFill>
                  <a:schemeClr val="tx1"/>
                </a:solidFill>
                <a:effectLst/>
                <a:latin typeface="-apple-system"/>
              </a:rPr>
              <a:t>Centralized hosting of business applications dates back to the 1960s. Starting in that decade, </a:t>
            </a:r>
            <a:r>
              <a:rPr lang="en-US" b="0" i="0" u="none" strike="noStrike">
                <a:solidFill>
                  <a:schemeClr val="tx1"/>
                </a:solidFill>
                <a:effectLst/>
                <a:latin typeface="inherit"/>
                <a:hlinkClick r:id="rId2" tooltip="IBM">
                  <a:extLst>
                    <a:ext uri="{A12FA001-AC4F-418D-AE19-62706E023703}">
                      <ahyp:hlinkClr xmlns:ahyp="http://schemas.microsoft.com/office/drawing/2018/hyperlinkcolor" val="tx"/>
                    </a:ext>
                  </a:extLst>
                </a:hlinkClick>
              </a:rPr>
              <a:t>IBM</a:t>
            </a:r>
            <a:r>
              <a:rPr lang="en-US" b="0" i="0">
                <a:solidFill>
                  <a:schemeClr val="tx1"/>
                </a:solidFill>
                <a:effectLst/>
                <a:latin typeface="-apple-system"/>
              </a:rPr>
              <a:t> and other </a:t>
            </a:r>
            <a:r>
              <a:rPr lang="en-US" b="0" i="0" u="none" strike="noStrike">
                <a:solidFill>
                  <a:schemeClr val="tx1"/>
                </a:solidFill>
                <a:effectLst/>
                <a:latin typeface="inherit"/>
                <a:hlinkClick r:id="rId3" tooltip="Mainframe computer">
                  <a:extLst>
                    <a:ext uri="{A12FA001-AC4F-418D-AE19-62706E023703}">
                      <ahyp:hlinkClr xmlns:ahyp="http://schemas.microsoft.com/office/drawing/2018/hyperlinkcolor" val="tx"/>
                    </a:ext>
                  </a:extLst>
                </a:hlinkClick>
              </a:rPr>
              <a:t>mainframe</a:t>
            </a:r>
            <a:r>
              <a:rPr lang="en-US" b="0" i="0">
                <a:solidFill>
                  <a:schemeClr val="tx1"/>
                </a:solidFill>
                <a:effectLst/>
                <a:latin typeface="-apple-system"/>
              </a:rPr>
              <a:t> providers conducted a </a:t>
            </a:r>
            <a:r>
              <a:rPr lang="en-US" b="0" i="0" u="none" strike="noStrike">
                <a:solidFill>
                  <a:schemeClr val="tx1"/>
                </a:solidFill>
                <a:effectLst/>
                <a:latin typeface="inherit"/>
                <a:hlinkClick r:id="rId4" tooltip="Service bureau">
                  <a:extLst>
                    <a:ext uri="{A12FA001-AC4F-418D-AE19-62706E023703}">
                      <ahyp:hlinkClr xmlns:ahyp="http://schemas.microsoft.com/office/drawing/2018/hyperlinkcolor" val="tx"/>
                    </a:ext>
                  </a:extLst>
                </a:hlinkClick>
              </a:rPr>
              <a:t>service bureau</a:t>
            </a:r>
            <a:r>
              <a:rPr lang="en-US" b="0" i="0">
                <a:solidFill>
                  <a:schemeClr val="tx1"/>
                </a:solidFill>
                <a:effectLst/>
                <a:latin typeface="-apple-system"/>
              </a:rPr>
              <a:t> business, often referred to as </a:t>
            </a:r>
            <a:r>
              <a:rPr lang="en-US" b="0" i="0" u="none" strike="noStrike">
                <a:solidFill>
                  <a:schemeClr val="tx1"/>
                </a:solidFill>
                <a:effectLst/>
                <a:latin typeface="inherit"/>
                <a:hlinkClick r:id="rId5" tooltip="Time-sharing">
                  <a:extLst>
                    <a:ext uri="{A12FA001-AC4F-418D-AE19-62706E023703}">
                      <ahyp:hlinkClr xmlns:ahyp="http://schemas.microsoft.com/office/drawing/2018/hyperlinkcolor" val="tx"/>
                    </a:ext>
                  </a:extLst>
                </a:hlinkClick>
              </a:rPr>
              <a:t>time-sharing</a:t>
            </a:r>
            <a:r>
              <a:rPr lang="en-US" b="0" i="0">
                <a:solidFill>
                  <a:schemeClr val="tx1"/>
                </a:solidFill>
                <a:effectLst/>
                <a:latin typeface="-apple-system"/>
              </a:rPr>
              <a:t> or </a:t>
            </a:r>
            <a:r>
              <a:rPr lang="en-US" b="0" i="0" u="none" strike="noStrike">
                <a:solidFill>
                  <a:schemeClr val="tx1"/>
                </a:solidFill>
                <a:effectLst/>
                <a:latin typeface="inherit"/>
                <a:hlinkClick r:id="rId6" tooltip="Utility computing">
                  <a:extLst>
                    <a:ext uri="{A12FA001-AC4F-418D-AE19-62706E023703}">
                      <ahyp:hlinkClr xmlns:ahyp="http://schemas.microsoft.com/office/drawing/2018/hyperlinkcolor" val="tx"/>
                    </a:ext>
                  </a:extLst>
                </a:hlinkClick>
              </a:rPr>
              <a:t>utility computing</a:t>
            </a:r>
            <a:r>
              <a:rPr lang="en-US" b="0" i="0">
                <a:solidFill>
                  <a:schemeClr val="tx1"/>
                </a:solidFill>
                <a:effectLst/>
                <a:latin typeface="-apple-system"/>
              </a:rPr>
              <a:t>. Such services included offering </a:t>
            </a:r>
            <a:r>
              <a:rPr lang="en-US" b="0" i="0" u="none" strike="noStrike">
                <a:solidFill>
                  <a:schemeClr val="tx1"/>
                </a:solidFill>
                <a:effectLst/>
                <a:latin typeface="inherit"/>
                <a:hlinkClick r:id="rId7" tooltip="Computing">
                  <a:extLst>
                    <a:ext uri="{A12FA001-AC4F-418D-AE19-62706E023703}">
                      <ahyp:hlinkClr xmlns:ahyp="http://schemas.microsoft.com/office/drawing/2018/hyperlinkcolor" val="tx"/>
                    </a:ext>
                  </a:extLst>
                </a:hlinkClick>
              </a:rPr>
              <a:t>computing</a:t>
            </a:r>
            <a:r>
              <a:rPr lang="en-US" b="0" i="0">
                <a:solidFill>
                  <a:schemeClr val="tx1"/>
                </a:solidFill>
                <a:effectLst/>
                <a:latin typeface="-apple-system"/>
              </a:rPr>
              <a:t> power and </a:t>
            </a:r>
            <a:r>
              <a:rPr lang="en-US" b="0" i="0" u="none" strike="noStrike">
                <a:solidFill>
                  <a:schemeClr val="tx1"/>
                </a:solidFill>
                <a:effectLst/>
                <a:latin typeface="inherit"/>
                <a:hlinkClick r:id="rId8" tooltip="Database">
                  <a:extLst>
                    <a:ext uri="{A12FA001-AC4F-418D-AE19-62706E023703}">
                      <ahyp:hlinkClr xmlns:ahyp="http://schemas.microsoft.com/office/drawing/2018/hyperlinkcolor" val="tx"/>
                    </a:ext>
                  </a:extLst>
                </a:hlinkClick>
              </a:rPr>
              <a:t>database</a:t>
            </a:r>
            <a:r>
              <a:rPr lang="en-US" b="0" i="0">
                <a:solidFill>
                  <a:schemeClr val="tx1"/>
                </a:solidFill>
                <a:effectLst/>
                <a:latin typeface="-apple-system"/>
              </a:rPr>
              <a:t> storage to banks and other large organizations from their worldwide </a:t>
            </a:r>
            <a:r>
              <a:rPr lang="en-US" b="0" i="0" u="none" strike="noStrike">
                <a:solidFill>
                  <a:schemeClr val="tx1"/>
                </a:solidFill>
                <a:effectLst/>
                <a:latin typeface="inherit"/>
                <a:hlinkClick r:id="rId9" tooltip="Data center">
                  <a:extLst>
                    <a:ext uri="{A12FA001-AC4F-418D-AE19-62706E023703}">
                      <ahyp:hlinkClr xmlns:ahyp="http://schemas.microsoft.com/office/drawing/2018/hyperlinkcolor" val="tx"/>
                    </a:ext>
                  </a:extLst>
                </a:hlinkClick>
              </a:rPr>
              <a:t>data centers</a:t>
            </a:r>
            <a:r>
              <a:rPr lang="en-US" b="0" i="0">
                <a:solidFill>
                  <a:schemeClr val="tx1"/>
                </a:solidFill>
                <a:effectLst/>
                <a:latin typeface="-apple-system"/>
              </a:rPr>
              <a:t>.</a:t>
            </a:r>
            <a:r>
              <a:rPr lang="en-US" b="0" i="0" u="none" strike="noStrike" baseline="30000">
                <a:solidFill>
                  <a:schemeClr val="tx1"/>
                </a:solidFill>
                <a:effectLst/>
                <a:latin typeface="inherit"/>
                <a:hlinkClick r:id="rId10">
                  <a:extLst>
                    <a:ext uri="{A12FA001-AC4F-418D-AE19-62706E023703}">
                      <ahyp:hlinkClr xmlns:ahyp="http://schemas.microsoft.com/office/drawing/2018/hyperlinkcolor" val="tx"/>
                    </a:ext>
                  </a:extLst>
                </a:hlinkClick>
              </a:rPr>
              <a:t>[10]</a:t>
            </a:r>
            <a:endParaRPr lang="en-US" b="0" i="0">
              <a:solidFill>
                <a:schemeClr val="tx1"/>
              </a:solidFill>
              <a:effectLst/>
              <a:latin typeface="-apple-system"/>
            </a:endParaRPr>
          </a:p>
          <a:p>
            <a:pPr marL="0" indent="0" fontAlgn="base">
              <a:buNone/>
            </a:pPr>
            <a:r>
              <a:rPr lang="zh-CN" altLang="en-US" b="0" i="0">
                <a:solidFill>
                  <a:schemeClr val="tx1"/>
                </a:solidFill>
                <a:effectLst/>
                <a:latin typeface="-apple-system"/>
              </a:rPr>
              <a:t>     </a:t>
            </a:r>
            <a:r>
              <a:rPr lang="en-US" b="0" i="0">
                <a:solidFill>
                  <a:schemeClr val="tx1"/>
                </a:solidFill>
                <a:effectLst/>
                <a:latin typeface="-apple-system"/>
              </a:rPr>
              <a:t>The expansion of the Internet during the 1990s brought about a new class of </a:t>
            </a:r>
            <a:r>
              <a:rPr lang="en-US" b="0" i="0" u="none" strike="noStrike">
                <a:solidFill>
                  <a:schemeClr val="tx1"/>
                </a:solidFill>
                <a:effectLst/>
                <a:latin typeface="inherit"/>
                <a:hlinkClick r:id="rId11" tooltip="Centralized computing">
                  <a:extLst>
                    <a:ext uri="{A12FA001-AC4F-418D-AE19-62706E023703}">
                      <ahyp:hlinkClr xmlns:ahyp="http://schemas.microsoft.com/office/drawing/2018/hyperlinkcolor" val="tx"/>
                    </a:ext>
                  </a:extLst>
                </a:hlinkClick>
              </a:rPr>
              <a:t>centralized computing</a:t>
            </a:r>
            <a:r>
              <a:rPr lang="en-US" b="0" i="0">
                <a:solidFill>
                  <a:schemeClr val="tx1"/>
                </a:solidFill>
                <a:effectLst/>
                <a:latin typeface="-apple-system"/>
              </a:rPr>
              <a:t>, called </a:t>
            </a:r>
            <a:r>
              <a:rPr lang="en-US" b="0" i="0" u="none" strike="noStrike">
                <a:solidFill>
                  <a:schemeClr val="tx1"/>
                </a:solidFill>
                <a:effectLst/>
                <a:latin typeface="inherit"/>
                <a:hlinkClick r:id="rId12" tooltip="Application service provider">
                  <a:extLst>
                    <a:ext uri="{A12FA001-AC4F-418D-AE19-62706E023703}">
                      <ahyp:hlinkClr xmlns:ahyp="http://schemas.microsoft.com/office/drawing/2018/hyperlinkcolor" val="tx"/>
                    </a:ext>
                  </a:extLst>
                </a:hlinkClick>
              </a:rPr>
              <a:t>application service providers</a:t>
            </a:r>
            <a:r>
              <a:rPr lang="en-US" b="0" i="0">
                <a:solidFill>
                  <a:schemeClr val="tx1"/>
                </a:solidFill>
                <a:effectLst/>
                <a:latin typeface="-apple-system"/>
              </a:rPr>
              <a:t> (ASP). ASPs provided businesses with the service of hosting and managing specialized business applications, with the goal of reducing costs through central administration and through the solution provider's specialization in a particular business application. Two of the world's pioneers and largest ASPs were USI, which was headquartered in the Washington, DC area, and Futurelink Corporation, headquartered in </a:t>
            </a:r>
            <a:r>
              <a:rPr lang="en-US" b="0" i="0" u="none" strike="noStrike">
                <a:solidFill>
                  <a:schemeClr val="tx1"/>
                </a:solidFill>
                <a:effectLst/>
                <a:latin typeface="inherit"/>
                <a:hlinkClick r:id="rId13" tooltip="Irvine, California">
                  <a:extLst>
                    <a:ext uri="{A12FA001-AC4F-418D-AE19-62706E023703}">
                      <ahyp:hlinkClr xmlns:ahyp="http://schemas.microsoft.com/office/drawing/2018/hyperlinkcolor" val="tx"/>
                    </a:ext>
                  </a:extLst>
                </a:hlinkClick>
              </a:rPr>
              <a:t>Irvine, California</a:t>
            </a:r>
            <a:r>
              <a:rPr lang="en-US" b="0" i="0">
                <a:solidFill>
                  <a:schemeClr val="tx1"/>
                </a:solidFill>
                <a:effectLst/>
                <a:latin typeface="-apple-system"/>
              </a:rPr>
              <a:t>.</a:t>
            </a:r>
          </a:p>
          <a:p>
            <a:endParaRPr lang="en-US"/>
          </a:p>
        </p:txBody>
      </p:sp>
    </p:spTree>
    <p:extLst>
      <p:ext uri="{BB962C8B-B14F-4D97-AF65-F5344CB8AC3E}">
        <p14:creationId xmlns:p14="http://schemas.microsoft.com/office/powerpoint/2010/main" val="77433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058E-0921-174E-9817-F5F363BBC020}"/>
              </a:ext>
            </a:extLst>
          </p:cNvPr>
          <p:cNvSpPr>
            <a:spLocks noGrp="1"/>
          </p:cNvSpPr>
          <p:nvPr>
            <p:ph type="title"/>
          </p:nvPr>
        </p:nvSpPr>
        <p:spPr/>
        <p:txBody>
          <a:bodyPr/>
          <a:lstStyle/>
          <a:p>
            <a:r>
              <a:rPr lang="en-US" altLang="zh-CN"/>
              <a:t>Distribution</a:t>
            </a:r>
            <a:endParaRPr lang="en-US"/>
          </a:p>
        </p:txBody>
      </p:sp>
      <p:sp>
        <p:nvSpPr>
          <p:cNvPr id="3" name="Content Placeholder 2">
            <a:extLst>
              <a:ext uri="{FF2B5EF4-FFF2-40B4-BE49-F238E27FC236}">
                <a16:creationId xmlns:a16="http://schemas.microsoft.com/office/drawing/2014/main" id="{78A3C8C5-FEF1-1549-940C-CF09E638CD12}"/>
              </a:ext>
            </a:extLst>
          </p:cNvPr>
          <p:cNvSpPr>
            <a:spLocks noGrp="1"/>
          </p:cNvSpPr>
          <p:nvPr>
            <p:ph idx="1"/>
          </p:nvPr>
        </p:nvSpPr>
        <p:spPr>
          <a:xfrm>
            <a:off x="2589212" y="1398494"/>
            <a:ext cx="8915400" cy="1452282"/>
          </a:xfrm>
        </p:spPr>
        <p:txBody>
          <a:bodyPr/>
          <a:lstStyle/>
          <a:p>
            <a:r>
              <a:rPr lang="en-US" b="0" i="0">
                <a:solidFill>
                  <a:srgbClr val="202122"/>
                </a:solidFill>
                <a:effectLst/>
                <a:latin typeface="-apple-system"/>
              </a:rPr>
              <a:t>The cloud (or SaaS) model has no physical need for indirect distribution because it is not distributed physically and is deployed almost instantaneously, thereby negating the need for traditional partners and middlemen. However, as the market has grown, SaaS and managed service players have been forced to try to redefine their role.</a:t>
            </a:r>
            <a:endParaRPr lang="en-US"/>
          </a:p>
        </p:txBody>
      </p:sp>
      <p:sp>
        <p:nvSpPr>
          <p:cNvPr id="4" name="TextBox 3">
            <a:extLst>
              <a:ext uri="{FF2B5EF4-FFF2-40B4-BE49-F238E27FC236}">
                <a16:creationId xmlns:a16="http://schemas.microsoft.com/office/drawing/2014/main" id="{FF0094DF-CD59-FA4F-BB95-6BE9BB870DA7}"/>
              </a:ext>
            </a:extLst>
          </p:cNvPr>
          <p:cNvSpPr txBox="1"/>
          <p:nvPr/>
        </p:nvSpPr>
        <p:spPr>
          <a:xfrm>
            <a:off x="2589212" y="2850776"/>
            <a:ext cx="2429435" cy="523220"/>
          </a:xfrm>
          <a:prstGeom prst="rect">
            <a:avLst/>
          </a:prstGeom>
          <a:noFill/>
        </p:spPr>
        <p:txBody>
          <a:bodyPr wrap="square" rtlCol="0">
            <a:spAutoFit/>
          </a:bodyPr>
          <a:lstStyle/>
          <a:p>
            <a:pPr algn="l"/>
            <a:r>
              <a:rPr lang="en-US" altLang="zh-CN" sz="2800"/>
              <a:t>Pricing</a:t>
            </a:r>
            <a:endParaRPr lang="en-US" sz="2800"/>
          </a:p>
        </p:txBody>
      </p:sp>
      <p:sp>
        <p:nvSpPr>
          <p:cNvPr id="5" name="TextBox 4">
            <a:extLst>
              <a:ext uri="{FF2B5EF4-FFF2-40B4-BE49-F238E27FC236}">
                <a16:creationId xmlns:a16="http://schemas.microsoft.com/office/drawing/2014/main" id="{4DEC3B0E-8679-E541-88F4-7702F4A8FA64}"/>
              </a:ext>
            </a:extLst>
          </p:cNvPr>
          <p:cNvSpPr txBox="1"/>
          <p:nvPr/>
        </p:nvSpPr>
        <p:spPr>
          <a:xfrm rot="10800000" flipH="1" flipV="1">
            <a:off x="2589212" y="3373996"/>
            <a:ext cx="9161931" cy="2308324"/>
          </a:xfrm>
          <a:prstGeom prst="rect">
            <a:avLst/>
          </a:prstGeom>
          <a:noFill/>
        </p:spPr>
        <p:txBody>
          <a:bodyPr wrap="square" rtlCol="0">
            <a:spAutoFit/>
          </a:bodyPr>
          <a:lstStyle/>
          <a:p>
            <a:pPr algn="l"/>
            <a:r>
              <a:rPr lang="en-US" b="0" i="0">
                <a:effectLst/>
                <a:latin typeface="-apple-system"/>
              </a:rPr>
              <a:t>Unlike traditional software, which is conventionally sold as a </a:t>
            </a:r>
            <a:r>
              <a:rPr lang="en-US" b="0" i="0" u="none" strike="noStrike">
                <a:effectLst/>
                <a:latin typeface="-apple-system"/>
                <a:hlinkClick r:id="rId2" tooltip="Perpetual license">
                  <a:extLst>
                    <a:ext uri="{A12FA001-AC4F-418D-AE19-62706E023703}">
                      <ahyp:hlinkClr xmlns:ahyp="http://schemas.microsoft.com/office/drawing/2018/hyperlinkcolor" val="tx"/>
                    </a:ext>
                  </a:extLst>
                </a:hlinkClick>
              </a:rPr>
              <a:t>perpetual license</a:t>
            </a:r>
            <a:r>
              <a:rPr lang="en-US" b="0" i="0">
                <a:effectLst/>
                <a:latin typeface="-apple-system"/>
              </a:rPr>
              <a:t> with an up-front cost (and an optional ongoing support fee), SaaS providers generally price applications using a subscription fee, most commonly a monthly fee or an annual fee.Consequently, the initial setup cost for SaaS is typically lower than the equivalent enterprise software. SaaS vendors typically price their applications based on some usage parameters, such as the number of users using the application. However, because in a SaaS environment customers' data reside with the SaaS vendor, opportunities also exist to charge per transaction, event, or other units of value, such as the number of processors required.</a:t>
            </a:r>
            <a:endParaRPr lang="en-US"/>
          </a:p>
        </p:txBody>
      </p:sp>
    </p:spTree>
    <p:extLst>
      <p:ext uri="{BB962C8B-B14F-4D97-AF65-F5344CB8AC3E}">
        <p14:creationId xmlns:p14="http://schemas.microsoft.com/office/powerpoint/2010/main" val="3514040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F159-9F5C-9C4F-926F-1F147712E63F}"/>
              </a:ext>
            </a:extLst>
          </p:cNvPr>
          <p:cNvSpPr>
            <a:spLocks noGrp="1"/>
          </p:cNvSpPr>
          <p:nvPr>
            <p:ph type="title"/>
          </p:nvPr>
        </p:nvSpPr>
        <p:spPr/>
        <p:txBody>
          <a:bodyPr/>
          <a:lstStyle/>
          <a:p>
            <a:r>
              <a:rPr lang="en-US" altLang="zh-CN"/>
              <a:t>Architecture </a:t>
            </a:r>
            <a:endParaRPr lang="en-US"/>
          </a:p>
        </p:txBody>
      </p:sp>
      <p:sp>
        <p:nvSpPr>
          <p:cNvPr id="3" name="Content Placeholder 2">
            <a:extLst>
              <a:ext uri="{FF2B5EF4-FFF2-40B4-BE49-F238E27FC236}">
                <a16:creationId xmlns:a16="http://schemas.microsoft.com/office/drawing/2014/main" id="{DF316F8A-54FA-824C-98A8-01510CFFCEF9}"/>
              </a:ext>
            </a:extLst>
          </p:cNvPr>
          <p:cNvSpPr>
            <a:spLocks noGrp="1"/>
          </p:cNvSpPr>
          <p:nvPr>
            <p:ph idx="1"/>
          </p:nvPr>
        </p:nvSpPr>
        <p:spPr>
          <a:xfrm>
            <a:off x="2014906" y="1612345"/>
            <a:ext cx="8915400" cy="3777622"/>
          </a:xfrm>
        </p:spPr>
        <p:txBody>
          <a:bodyPr>
            <a:normAutofit fontScale="92500" lnSpcReduction="10000"/>
          </a:bodyPr>
          <a:lstStyle/>
          <a:p>
            <a:pPr fontAlgn="base"/>
            <a:r>
              <a:rPr lang="en-US" b="0" i="0">
                <a:solidFill>
                  <a:schemeClr val="tx1"/>
                </a:solidFill>
                <a:effectLst/>
                <a:latin typeface="-apple-system"/>
              </a:rPr>
              <a:t>The vast majority of SaaS solutions are based on a </a:t>
            </a:r>
            <a:r>
              <a:rPr lang="en-US" b="0" i="0" u="none" strike="noStrike">
                <a:solidFill>
                  <a:schemeClr val="tx1"/>
                </a:solidFill>
                <a:effectLst/>
                <a:latin typeface="inherit"/>
                <a:hlinkClick r:id="rId2" tooltip="Multitenancy">
                  <a:extLst>
                    <a:ext uri="{A12FA001-AC4F-418D-AE19-62706E023703}">
                      <ahyp:hlinkClr xmlns:ahyp="http://schemas.microsoft.com/office/drawing/2018/hyperlinkcolor" val="tx"/>
                    </a:ext>
                  </a:extLst>
                </a:hlinkClick>
              </a:rPr>
              <a:t>multitenant</a:t>
            </a:r>
            <a:r>
              <a:rPr lang="en-US" b="0" i="0">
                <a:solidFill>
                  <a:schemeClr val="tx1"/>
                </a:solidFill>
                <a:effectLst/>
                <a:latin typeface="-apple-system"/>
              </a:rPr>
              <a:t> architecture. With this model, a single </a:t>
            </a:r>
            <a:r>
              <a:rPr lang="en-US" b="0" i="0" u="none" strike="noStrike">
                <a:solidFill>
                  <a:schemeClr val="tx1"/>
                </a:solidFill>
                <a:effectLst/>
                <a:latin typeface="inherit"/>
                <a:hlinkClick r:id="rId3" tooltip="Software versioning">
                  <a:extLst>
                    <a:ext uri="{A12FA001-AC4F-418D-AE19-62706E023703}">
                      <ahyp:hlinkClr xmlns:ahyp="http://schemas.microsoft.com/office/drawing/2018/hyperlinkcolor" val="tx"/>
                    </a:ext>
                  </a:extLst>
                </a:hlinkClick>
              </a:rPr>
              <a:t>version</a:t>
            </a:r>
            <a:r>
              <a:rPr lang="en-US" b="0" i="0">
                <a:solidFill>
                  <a:schemeClr val="tx1"/>
                </a:solidFill>
                <a:effectLst/>
                <a:latin typeface="-apple-system"/>
              </a:rPr>
              <a:t> of the application, with a single </a:t>
            </a:r>
            <a:r>
              <a:rPr lang="en-US" b="0" i="0" u="none" strike="noStrike">
                <a:solidFill>
                  <a:schemeClr val="tx1"/>
                </a:solidFill>
                <a:effectLst/>
                <a:latin typeface="inherit"/>
                <a:hlinkClick r:id="rId4" tooltip="Computer configuration">
                  <a:extLst>
                    <a:ext uri="{A12FA001-AC4F-418D-AE19-62706E023703}">
                      <ahyp:hlinkClr xmlns:ahyp="http://schemas.microsoft.com/office/drawing/2018/hyperlinkcolor" val="tx"/>
                    </a:ext>
                  </a:extLst>
                </a:hlinkClick>
              </a:rPr>
              <a:t>configuration</a:t>
            </a:r>
            <a:r>
              <a:rPr lang="en-US" b="0" i="0">
                <a:solidFill>
                  <a:schemeClr val="tx1"/>
                </a:solidFill>
                <a:effectLst/>
                <a:latin typeface="-apple-system"/>
              </a:rPr>
              <a:t> (</a:t>
            </a:r>
            <a:r>
              <a:rPr lang="en-US" b="0" i="0" u="none" strike="noStrike">
                <a:solidFill>
                  <a:schemeClr val="tx1"/>
                </a:solidFill>
                <a:effectLst/>
                <a:latin typeface="inherit"/>
                <a:hlinkClick r:id="rId5" tooltip="Personal computer hardware">
                  <a:extLst>
                    <a:ext uri="{A12FA001-AC4F-418D-AE19-62706E023703}">
                      <ahyp:hlinkClr xmlns:ahyp="http://schemas.microsoft.com/office/drawing/2018/hyperlinkcolor" val="tx"/>
                    </a:ext>
                  </a:extLst>
                </a:hlinkClick>
              </a:rPr>
              <a:t>hardware</a:t>
            </a:r>
            <a:r>
              <a:rPr lang="en-US" b="0" i="0">
                <a:solidFill>
                  <a:schemeClr val="tx1"/>
                </a:solidFill>
                <a:effectLst/>
                <a:latin typeface="-apple-system"/>
              </a:rPr>
              <a:t>, </a:t>
            </a:r>
            <a:r>
              <a:rPr lang="en-US" b="0" i="0" u="none" strike="noStrike">
                <a:solidFill>
                  <a:schemeClr val="tx1"/>
                </a:solidFill>
                <a:effectLst/>
                <a:latin typeface="inherit"/>
                <a:hlinkClick r:id="rId6" tooltip="Computer network">
                  <a:extLst>
                    <a:ext uri="{A12FA001-AC4F-418D-AE19-62706E023703}">
                      <ahyp:hlinkClr xmlns:ahyp="http://schemas.microsoft.com/office/drawing/2018/hyperlinkcolor" val="tx"/>
                    </a:ext>
                  </a:extLst>
                </a:hlinkClick>
              </a:rPr>
              <a:t>network</a:t>
            </a:r>
            <a:r>
              <a:rPr lang="en-US" b="0" i="0">
                <a:solidFill>
                  <a:schemeClr val="tx1"/>
                </a:solidFill>
                <a:effectLst/>
                <a:latin typeface="-apple-system"/>
              </a:rPr>
              <a:t>, </a:t>
            </a:r>
            <a:r>
              <a:rPr lang="en-US" b="0" i="0" u="none" strike="noStrike">
                <a:solidFill>
                  <a:schemeClr val="tx1"/>
                </a:solidFill>
                <a:effectLst/>
                <a:latin typeface="inherit"/>
                <a:hlinkClick r:id="rId7" tooltip="Operating system">
                  <a:extLst>
                    <a:ext uri="{A12FA001-AC4F-418D-AE19-62706E023703}">
                      <ahyp:hlinkClr xmlns:ahyp="http://schemas.microsoft.com/office/drawing/2018/hyperlinkcolor" val="tx"/>
                    </a:ext>
                  </a:extLst>
                </a:hlinkClick>
              </a:rPr>
              <a:t>operating system</a:t>
            </a:r>
            <a:r>
              <a:rPr lang="en-US" b="0" i="0">
                <a:solidFill>
                  <a:schemeClr val="tx1"/>
                </a:solidFill>
                <a:effectLst/>
                <a:latin typeface="-apple-system"/>
              </a:rPr>
              <a:t>), is used for all customers ("tenants"). To support </a:t>
            </a:r>
            <a:r>
              <a:rPr lang="en-US" b="0" i="0" u="none" strike="noStrike">
                <a:solidFill>
                  <a:schemeClr val="tx1"/>
                </a:solidFill>
                <a:effectLst/>
                <a:latin typeface="inherit"/>
                <a:hlinkClick r:id="rId8" tooltip="Scalability">
                  <a:extLst>
                    <a:ext uri="{A12FA001-AC4F-418D-AE19-62706E023703}">
                      <ahyp:hlinkClr xmlns:ahyp="http://schemas.microsoft.com/office/drawing/2018/hyperlinkcolor" val="tx"/>
                    </a:ext>
                  </a:extLst>
                </a:hlinkClick>
              </a:rPr>
              <a:t>scalability</a:t>
            </a:r>
            <a:r>
              <a:rPr lang="en-US" b="0" i="0">
                <a:solidFill>
                  <a:schemeClr val="tx1"/>
                </a:solidFill>
                <a:effectLst/>
                <a:latin typeface="-apple-system"/>
              </a:rPr>
              <a:t>, the application can be installed on multiple machines (called </a:t>
            </a:r>
            <a:r>
              <a:rPr lang="en-US" b="0" i="0" u="none" strike="noStrike">
                <a:solidFill>
                  <a:schemeClr val="tx1"/>
                </a:solidFill>
                <a:effectLst/>
                <a:latin typeface="inherit"/>
                <a:hlinkClick r:id="rId9" tooltip="Horizontal scaling">
                  <a:extLst>
                    <a:ext uri="{A12FA001-AC4F-418D-AE19-62706E023703}">
                      <ahyp:hlinkClr xmlns:ahyp="http://schemas.microsoft.com/office/drawing/2018/hyperlinkcolor" val="tx"/>
                    </a:ext>
                  </a:extLst>
                </a:hlinkClick>
              </a:rPr>
              <a:t>horizontal scaling</a:t>
            </a:r>
            <a:r>
              <a:rPr lang="en-US" b="0" i="0">
                <a:solidFill>
                  <a:schemeClr val="tx1"/>
                </a:solidFill>
                <a:effectLst/>
                <a:latin typeface="-apple-system"/>
              </a:rPr>
              <a:t>). In some cases, a second version of the application is set up to offer a select group of customers access to pre-release versions of the applications (e.g., a </a:t>
            </a:r>
            <a:r>
              <a:rPr lang="en-US" b="0" i="0" u="none" strike="noStrike">
                <a:solidFill>
                  <a:schemeClr val="tx1"/>
                </a:solidFill>
                <a:effectLst/>
                <a:latin typeface="inherit"/>
                <a:hlinkClick r:id="rId10" tooltip="Beta version">
                  <a:extLst>
                    <a:ext uri="{A12FA001-AC4F-418D-AE19-62706E023703}">
                      <ahyp:hlinkClr xmlns:ahyp="http://schemas.microsoft.com/office/drawing/2018/hyperlinkcolor" val="tx"/>
                    </a:ext>
                  </a:extLst>
                </a:hlinkClick>
              </a:rPr>
              <a:t>beta version</a:t>
            </a:r>
            <a:r>
              <a:rPr lang="en-US" b="0" i="0">
                <a:solidFill>
                  <a:schemeClr val="tx1"/>
                </a:solidFill>
                <a:effectLst/>
                <a:latin typeface="-apple-system"/>
              </a:rPr>
              <a:t>) for </a:t>
            </a:r>
            <a:r>
              <a:rPr lang="en-US" b="0" i="0" u="none" strike="noStrike">
                <a:solidFill>
                  <a:schemeClr val="tx1"/>
                </a:solidFill>
                <a:effectLst/>
                <a:latin typeface="inherit"/>
                <a:hlinkClick r:id="rId11" tooltip="Software testing">
                  <a:extLst>
                    <a:ext uri="{A12FA001-AC4F-418D-AE19-62706E023703}">
                      <ahyp:hlinkClr xmlns:ahyp="http://schemas.microsoft.com/office/drawing/2018/hyperlinkcolor" val="tx"/>
                    </a:ext>
                  </a:extLst>
                </a:hlinkClick>
              </a:rPr>
              <a:t>testing</a:t>
            </a:r>
            <a:r>
              <a:rPr lang="en-US" b="0" i="0">
                <a:solidFill>
                  <a:schemeClr val="tx1"/>
                </a:solidFill>
                <a:effectLst/>
                <a:latin typeface="-apple-system"/>
              </a:rPr>
              <a:t> purposes. This is contrasted with traditional software, where multiple physical copies of the software — each potentially of a different version, with a potentially different configuration, and often customized — are installed across various customer sites.In this traditional model, each version of the application is based on a unique code.</a:t>
            </a:r>
          </a:p>
          <a:p>
            <a:pPr fontAlgn="base"/>
            <a:r>
              <a:rPr lang="en-US" b="0" i="0">
                <a:solidFill>
                  <a:schemeClr val="tx1"/>
                </a:solidFill>
                <a:effectLst/>
                <a:latin typeface="-apple-system"/>
              </a:rPr>
              <a:t>Although an exception rather than the norm, some SaaS solutions do not use multitenancy, or use other mechanisms—such as </a:t>
            </a:r>
            <a:r>
              <a:rPr lang="en-US" b="0" i="0" u="none" strike="noStrike">
                <a:solidFill>
                  <a:schemeClr val="tx1"/>
                </a:solidFill>
                <a:effectLst/>
                <a:latin typeface="inherit"/>
                <a:hlinkClick r:id="rId12" tooltip="Virtualization">
                  <a:extLst>
                    <a:ext uri="{A12FA001-AC4F-418D-AE19-62706E023703}">
                      <ahyp:hlinkClr xmlns:ahyp="http://schemas.microsoft.com/office/drawing/2018/hyperlinkcolor" val="tx"/>
                    </a:ext>
                  </a:extLst>
                </a:hlinkClick>
              </a:rPr>
              <a:t>virtualization</a:t>
            </a:r>
            <a:r>
              <a:rPr lang="en-US" b="0" i="0">
                <a:solidFill>
                  <a:schemeClr val="tx1"/>
                </a:solidFill>
                <a:effectLst/>
                <a:latin typeface="-apple-system"/>
              </a:rPr>
              <a:t>—to cost-effectively manage a large number of customers in place of multitenancy.Whether multitenancy is a necessary component for software as a service is a topic of controversy.</a:t>
            </a:r>
          </a:p>
          <a:p>
            <a:pPr marL="0" indent="0">
              <a:buNone/>
            </a:pPr>
            <a:endParaRPr lang="en-US"/>
          </a:p>
        </p:txBody>
      </p:sp>
    </p:spTree>
    <p:extLst>
      <p:ext uri="{BB962C8B-B14F-4D97-AF65-F5344CB8AC3E}">
        <p14:creationId xmlns:p14="http://schemas.microsoft.com/office/powerpoint/2010/main" val="1183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A2679-26DE-C24F-B48B-785E36E1BF71}"/>
              </a:ext>
            </a:extLst>
          </p:cNvPr>
          <p:cNvSpPr>
            <a:spLocks noGrp="1"/>
          </p:cNvSpPr>
          <p:nvPr>
            <p:ph idx="1"/>
          </p:nvPr>
        </p:nvSpPr>
        <p:spPr/>
        <p:txBody>
          <a:bodyPr/>
          <a:lstStyle/>
          <a:p>
            <a:pPr fontAlgn="base"/>
            <a:r>
              <a:rPr lang="en-US" b="0" i="0">
                <a:solidFill>
                  <a:srgbClr val="202122"/>
                </a:solidFill>
                <a:effectLst/>
                <a:latin typeface="-apple-system"/>
              </a:rPr>
              <a:t>There are two main varieties of SaaS:</a:t>
            </a:r>
          </a:p>
          <a:p>
            <a:pPr marL="0" indent="0" fontAlgn="base">
              <a:buNone/>
            </a:pPr>
            <a:r>
              <a:rPr lang="en-US" altLang="zh-CN">
                <a:solidFill>
                  <a:srgbClr val="202122"/>
                </a:solidFill>
                <a:latin typeface="-apple-system"/>
              </a:rPr>
              <a:t>-</a:t>
            </a:r>
            <a:r>
              <a:rPr lang="en-US"/>
              <a:t>Vertical SaaSSoftware which answers the needs of a specific industry (e.g., software for the healthcare, agriculture, real estate, finance industries).</a:t>
            </a:r>
          </a:p>
          <a:p>
            <a:pPr marL="0" indent="0" fontAlgn="base">
              <a:buNone/>
            </a:pPr>
            <a:endParaRPr lang="en-US"/>
          </a:p>
          <a:p>
            <a:pPr marL="0" indent="0" fontAlgn="base">
              <a:buNone/>
            </a:pPr>
            <a:r>
              <a:rPr lang="en-US" altLang="zh-CN"/>
              <a:t>-</a:t>
            </a:r>
            <a:r>
              <a:rPr lang="en-US"/>
              <a:t>Horizontal SaaSThe products which focus on a software category (marketing, sales, developer tools, HR) but are industry neutral.</a:t>
            </a:r>
          </a:p>
        </p:txBody>
      </p:sp>
    </p:spTree>
    <p:extLst>
      <p:ext uri="{BB962C8B-B14F-4D97-AF65-F5344CB8AC3E}">
        <p14:creationId xmlns:p14="http://schemas.microsoft.com/office/powerpoint/2010/main" val="341104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0C84-CC54-7649-AFF8-3EA5BFED773C}"/>
              </a:ext>
            </a:extLst>
          </p:cNvPr>
          <p:cNvSpPr>
            <a:spLocks noGrp="1"/>
          </p:cNvSpPr>
          <p:nvPr>
            <p:ph type="title"/>
          </p:nvPr>
        </p:nvSpPr>
        <p:spPr/>
        <p:txBody>
          <a:bodyPr/>
          <a:lstStyle/>
          <a:p>
            <a:r>
              <a:rPr lang="en-US" altLang="zh-CN"/>
              <a:t>Data Escrow</a:t>
            </a:r>
            <a:endParaRPr lang="en-US"/>
          </a:p>
        </p:txBody>
      </p:sp>
      <p:sp>
        <p:nvSpPr>
          <p:cNvPr id="3" name="Content Placeholder 2">
            <a:extLst>
              <a:ext uri="{FF2B5EF4-FFF2-40B4-BE49-F238E27FC236}">
                <a16:creationId xmlns:a16="http://schemas.microsoft.com/office/drawing/2014/main" id="{649D6539-18DB-6E47-AD56-9E0E073EEC4F}"/>
              </a:ext>
            </a:extLst>
          </p:cNvPr>
          <p:cNvSpPr>
            <a:spLocks noGrp="1"/>
          </p:cNvSpPr>
          <p:nvPr>
            <p:ph idx="1"/>
          </p:nvPr>
        </p:nvSpPr>
        <p:spPr>
          <a:xfrm>
            <a:off x="2592925" y="2133600"/>
            <a:ext cx="8915400" cy="2133600"/>
          </a:xfrm>
        </p:spPr>
        <p:txBody>
          <a:bodyPr>
            <a:normAutofit fontScale="77500" lnSpcReduction="20000"/>
          </a:bodyPr>
          <a:lstStyle/>
          <a:p>
            <a:r>
              <a:rPr lang="en-US" b="0" i="1">
                <a:solidFill>
                  <a:schemeClr val="tx1"/>
                </a:solidFill>
                <a:effectLst/>
                <a:latin typeface="-apple-system"/>
              </a:rPr>
              <a:t>Software as a service data escrow</a:t>
            </a:r>
            <a:r>
              <a:rPr lang="en-US" b="0" i="0">
                <a:solidFill>
                  <a:schemeClr val="tx1"/>
                </a:solidFill>
                <a:effectLst/>
                <a:latin typeface="-apple-system"/>
              </a:rPr>
              <a:t> is the process of keeping a copy of critical software-as-a-service application data with an independent third party. Similar to </a:t>
            </a:r>
            <a:r>
              <a:rPr lang="en-US" b="0" i="0" u="none" strike="noStrike">
                <a:solidFill>
                  <a:schemeClr val="tx1"/>
                </a:solidFill>
                <a:effectLst/>
                <a:latin typeface="-apple-system"/>
                <a:hlinkClick r:id="rId2" tooltip="Source code escrow">
                  <a:extLst>
                    <a:ext uri="{A12FA001-AC4F-418D-AE19-62706E023703}">
                      <ahyp:hlinkClr xmlns:ahyp="http://schemas.microsoft.com/office/drawing/2018/hyperlinkcolor" val="tx"/>
                    </a:ext>
                  </a:extLst>
                </a:hlinkClick>
              </a:rPr>
              <a:t>source code escrow</a:t>
            </a:r>
            <a:r>
              <a:rPr lang="en-US" b="0" i="0">
                <a:solidFill>
                  <a:schemeClr val="tx1"/>
                </a:solidFill>
                <a:effectLst/>
                <a:latin typeface="-apple-system"/>
              </a:rPr>
              <a:t>, where critical software </a:t>
            </a:r>
            <a:r>
              <a:rPr lang="en-US" b="0" i="0" u="none" strike="noStrike">
                <a:solidFill>
                  <a:schemeClr val="tx1"/>
                </a:solidFill>
                <a:effectLst/>
                <a:latin typeface="-apple-system"/>
                <a:hlinkClick r:id="rId3" tooltip="Source code">
                  <a:extLst>
                    <a:ext uri="{A12FA001-AC4F-418D-AE19-62706E023703}">
                      <ahyp:hlinkClr xmlns:ahyp="http://schemas.microsoft.com/office/drawing/2018/hyperlinkcolor" val="tx"/>
                    </a:ext>
                  </a:extLst>
                </a:hlinkClick>
              </a:rPr>
              <a:t>source code</a:t>
            </a:r>
            <a:r>
              <a:rPr lang="en-US" b="0" i="0">
                <a:solidFill>
                  <a:schemeClr val="tx1"/>
                </a:solidFill>
                <a:effectLst/>
                <a:latin typeface="-apple-system"/>
              </a:rPr>
              <a:t> is stored with an independent third party, SaaS data escrow applies the same logic to the data within a SaaS application. It allows companies to protect and insure all the data that resides within SaaS applications, protecting against </a:t>
            </a:r>
            <a:r>
              <a:rPr lang="en-US" b="0" i="0" u="none" strike="noStrike">
                <a:solidFill>
                  <a:schemeClr val="tx1"/>
                </a:solidFill>
                <a:effectLst/>
                <a:latin typeface="-apple-system"/>
                <a:hlinkClick r:id="rId4" tooltip="Data loss">
                  <a:extLst>
                    <a:ext uri="{A12FA001-AC4F-418D-AE19-62706E023703}">
                      <ahyp:hlinkClr xmlns:ahyp="http://schemas.microsoft.com/office/drawing/2018/hyperlinkcolor" val="tx"/>
                    </a:ext>
                  </a:extLst>
                </a:hlinkClick>
              </a:rPr>
              <a:t>data loss</a:t>
            </a:r>
            <a:r>
              <a:rPr lang="en-US" b="0" i="0">
                <a:solidFill>
                  <a:schemeClr val="tx1"/>
                </a:solidFill>
                <a:effectLst/>
                <a:latin typeface="-apple-system"/>
              </a:rPr>
              <a:t>.</a:t>
            </a:r>
          </a:p>
          <a:p>
            <a:r>
              <a:rPr lang="en-US" b="0" i="0">
                <a:solidFill>
                  <a:schemeClr val="tx1"/>
                </a:solidFill>
                <a:effectLst/>
                <a:latin typeface="-apple-system"/>
              </a:rPr>
              <a:t>There are many and varied reasons for considering SaaS data escrow including concerns about vendor </a:t>
            </a:r>
            <a:r>
              <a:rPr lang="en-US" b="0" i="0" u="none" strike="noStrike">
                <a:solidFill>
                  <a:schemeClr val="tx1"/>
                </a:solidFill>
                <a:effectLst/>
                <a:latin typeface="-apple-system"/>
                <a:hlinkClick r:id="rId5" tooltip="Bankruptcy">
                  <a:extLst>
                    <a:ext uri="{A12FA001-AC4F-418D-AE19-62706E023703}">
                      <ahyp:hlinkClr xmlns:ahyp="http://schemas.microsoft.com/office/drawing/2018/hyperlinkcolor" val="tx"/>
                    </a:ext>
                  </a:extLst>
                </a:hlinkClick>
              </a:rPr>
              <a:t>bankruptcy</a:t>
            </a:r>
            <a:r>
              <a:rPr lang="en-US" b="0" i="0">
                <a:solidFill>
                  <a:schemeClr val="tx1"/>
                </a:solidFill>
                <a:effectLst/>
                <a:latin typeface="-apple-system"/>
              </a:rPr>
              <a:t>, unplanned service outages, and potential </a:t>
            </a:r>
            <a:r>
              <a:rPr lang="en-US" b="0" i="0" u="none" strike="noStrike">
                <a:solidFill>
                  <a:schemeClr val="tx1"/>
                </a:solidFill>
                <a:effectLst/>
                <a:latin typeface="-apple-system"/>
                <a:hlinkClick r:id="rId4" tooltip="Data loss">
                  <a:extLst>
                    <a:ext uri="{A12FA001-AC4F-418D-AE19-62706E023703}">
                      <ahyp:hlinkClr xmlns:ahyp="http://schemas.microsoft.com/office/drawing/2018/hyperlinkcolor" val="tx"/>
                    </a:ext>
                  </a:extLst>
                </a:hlinkClick>
              </a:rPr>
              <a:t>data loss</a:t>
            </a:r>
            <a:r>
              <a:rPr lang="en-US" b="0" i="0">
                <a:solidFill>
                  <a:schemeClr val="tx1"/>
                </a:solidFill>
                <a:effectLst/>
                <a:latin typeface="-apple-system"/>
              </a:rPr>
              <a:t> or corruption. Many businesses either ensure that they are complying with their </a:t>
            </a:r>
            <a:r>
              <a:rPr lang="en-US" b="0" i="0" u="none" strike="noStrike">
                <a:solidFill>
                  <a:schemeClr val="tx1"/>
                </a:solidFill>
                <a:effectLst/>
                <a:latin typeface="-apple-system"/>
                <a:hlinkClick r:id="rId6" tooltip="Data governance">
                  <a:extLst>
                    <a:ext uri="{A12FA001-AC4F-418D-AE19-62706E023703}">
                      <ahyp:hlinkClr xmlns:ahyp="http://schemas.microsoft.com/office/drawing/2018/hyperlinkcolor" val="tx"/>
                    </a:ext>
                  </a:extLst>
                </a:hlinkClick>
              </a:rPr>
              <a:t>data governance</a:t>
            </a:r>
            <a:r>
              <a:rPr lang="en-US" b="0" i="0">
                <a:solidFill>
                  <a:schemeClr val="tx1"/>
                </a:solidFill>
                <a:effectLst/>
                <a:latin typeface="-apple-system"/>
              </a:rPr>
              <a:t> standards or try to enhance their reporting and </a:t>
            </a:r>
            <a:r>
              <a:rPr lang="en-US" b="0" i="0" u="none" strike="noStrike">
                <a:solidFill>
                  <a:schemeClr val="tx1"/>
                </a:solidFill>
                <a:effectLst/>
                <a:latin typeface="-apple-system"/>
                <a:hlinkClick r:id="rId7" tooltip="Business analytics">
                  <a:extLst>
                    <a:ext uri="{A12FA001-AC4F-418D-AE19-62706E023703}">
                      <ahyp:hlinkClr xmlns:ahyp="http://schemas.microsoft.com/office/drawing/2018/hyperlinkcolor" val="tx"/>
                    </a:ext>
                  </a:extLst>
                </a:hlinkClick>
              </a:rPr>
              <a:t>business analytics</a:t>
            </a:r>
            <a:r>
              <a:rPr lang="en-US" b="0" i="0">
                <a:solidFill>
                  <a:schemeClr val="tx1"/>
                </a:solidFill>
                <a:effectLst/>
                <a:latin typeface="-apple-system"/>
              </a:rPr>
              <a:t> against their SaaS data. A research conducted by Clearpace Software Ltd. into the growth of SaaS showed that 85 percent of the participants wanted to take a copy of their SaaS data. A third of these participants wanted a copy on a daily basis.</a:t>
            </a:r>
            <a:endParaRPr lang="en-US">
              <a:solidFill>
                <a:schemeClr val="tx1"/>
              </a:solidFill>
            </a:endParaRPr>
          </a:p>
        </p:txBody>
      </p:sp>
    </p:spTree>
    <p:extLst>
      <p:ext uri="{BB962C8B-B14F-4D97-AF65-F5344CB8AC3E}">
        <p14:creationId xmlns:p14="http://schemas.microsoft.com/office/powerpoint/2010/main" val="369570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5BE09-13C1-9045-B94C-FC13597CC2D4}"/>
              </a:ext>
            </a:extLst>
          </p:cNvPr>
          <p:cNvSpPr>
            <a:spLocks noGrp="1"/>
          </p:cNvSpPr>
          <p:nvPr>
            <p:ph idx="1"/>
          </p:nvPr>
        </p:nvSpPr>
        <p:spPr/>
        <p:txBody>
          <a:bodyPr>
            <a:normAutofit/>
          </a:bodyPr>
          <a:lstStyle/>
          <a:p>
            <a:pPr algn="ctr"/>
            <a:endParaRPr lang="en-US" altLang="zh-CN" sz="8000"/>
          </a:p>
          <a:p>
            <a:pPr algn="ctr"/>
            <a:r>
              <a:rPr lang="en-US" altLang="zh-CN" sz="8000"/>
              <a:t>THANKS</a:t>
            </a:r>
            <a:endParaRPr lang="en-US" sz="8000"/>
          </a:p>
        </p:txBody>
      </p:sp>
    </p:spTree>
    <p:extLst>
      <p:ext uri="{BB962C8B-B14F-4D97-AF65-F5344CB8AC3E}">
        <p14:creationId xmlns:p14="http://schemas.microsoft.com/office/powerpoint/2010/main" val="23752355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Wisp</vt:lpstr>
      <vt:lpstr>Software as a Service</vt:lpstr>
      <vt:lpstr>Software as a Service</vt:lpstr>
      <vt:lpstr>PowerPoint Presentation</vt:lpstr>
      <vt:lpstr>History</vt:lpstr>
      <vt:lpstr>Distribution</vt:lpstr>
      <vt:lpstr>Architecture </vt:lpstr>
      <vt:lpstr>PowerPoint Presentation</vt:lpstr>
      <vt:lpstr>Data Escrow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as a Service</dc:title>
  <dc:creator>Unknown User</dc:creator>
  <cp:lastModifiedBy>ramzy sulaiman</cp:lastModifiedBy>
  <cp:revision>3</cp:revision>
  <dcterms:created xsi:type="dcterms:W3CDTF">2020-06-19T06:13:34Z</dcterms:created>
  <dcterms:modified xsi:type="dcterms:W3CDTF">2020-06-19T11:53:46Z</dcterms:modified>
</cp:coreProperties>
</file>