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77072"/>
  </p:normalViewPr>
  <p:slideViewPr>
    <p:cSldViewPr snapToGrid="0">
      <p:cViewPr varScale="1">
        <p:scale>
          <a:sx n="97" d="100"/>
          <a:sy n="97" d="100"/>
        </p:scale>
        <p:origin x="1544"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83da6d8fb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83da6d8fb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83da6d8fb9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83da6d8fb9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83da6d8fb9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83da6d8fb9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We use the tota within sum of Square plot, ratio</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74ab238926_0_2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74ab238926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sz="1200">
                <a:solidFill>
                  <a:schemeClr val="dk1"/>
                </a:solidFill>
                <a:latin typeface="Times New Roman"/>
                <a:ea typeface="Times New Roman"/>
                <a:cs typeface="Times New Roman"/>
                <a:sym typeface="Times New Roman"/>
              </a:rPr>
              <a:t>Hierarchical left</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zh-CN" sz="1200">
                <a:solidFill>
                  <a:schemeClr val="dk1"/>
                </a:solidFill>
                <a:latin typeface="Times New Roman"/>
                <a:ea typeface="Times New Roman"/>
                <a:cs typeface="Times New Roman"/>
                <a:sym typeface="Times New Roman"/>
              </a:rPr>
              <a:t>As the table below, hierarchical clustering and k-means have similar assignment percentages</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zh-CN" sz="1200">
                <a:solidFill>
                  <a:schemeClr val="dk1"/>
                </a:solidFill>
                <a:latin typeface="Times New Roman"/>
                <a:ea typeface="Times New Roman"/>
                <a:cs typeface="Times New Roman"/>
                <a:sym typeface="Times New Roman"/>
              </a:rPr>
              <a:t>The k-means graph’s boundary is more clear and there are fewer points from different clusters overlapping with each other. However, we can not conclude which way is better only based on our naked eyes. We also do the silhouette plot comparison.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74ab23892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74ab23892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sz="1200" dirty="0">
                <a:solidFill>
                  <a:schemeClr val="dk1"/>
                </a:solidFill>
                <a:latin typeface="Times New Roman"/>
                <a:ea typeface="Times New Roman"/>
                <a:cs typeface="Times New Roman"/>
                <a:sym typeface="Times New Roman"/>
              </a:rPr>
              <a:t>The heirarchical one has a realativly low silhouette width</a:t>
            </a:r>
            <a:endParaRPr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zh-CN" sz="1200" dirty="0">
                <a:solidFill>
                  <a:schemeClr val="dk1"/>
                </a:solidFill>
                <a:latin typeface="Times New Roman"/>
                <a:ea typeface="Times New Roman"/>
                <a:cs typeface="Times New Roman"/>
                <a:sym typeface="Times New Roman"/>
              </a:rPr>
              <a:t>that indicates that many observations in that method are probably in the wrong clusters.</a:t>
            </a:r>
            <a:endParaRPr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zh-CN" sz="1200" dirty="0">
                <a:solidFill>
                  <a:schemeClr val="dk1"/>
                </a:solidFill>
                <a:latin typeface="Times New Roman"/>
                <a:ea typeface="Times New Roman"/>
                <a:cs typeface="Times New Roman"/>
                <a:sym typeface="Times New Roman"/>
              </a:rPr>
              <a:t>K-means is the better one.</a:t>
            </a:r>
            <a:endParaRPr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74ab238926_0_3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74ab238926_0_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Clr>
                <a:schemeClr val="dk1"/>
              </a:buClr>
              <a:buSzPts val="1100"/>
              <a:buFont typeface="Times New Roman"/>
              <a:buChar char="●"/>
            </a:pPr>
            <a:r>
              <a:rPr lang="zh-CN" sz="1200">
                <a:solidFill>
                  <a:schemeClr val="dk1"/>
                </a:solidFill>
                <a:latin typeface="Times New Roman"/>
                <a:ea typeface="Times New Roman"/>
                <a:cs typeface="Times New Roman"/>
                <a:sym typeface="Times New Roman"/>
              </a:rPr>
              <a:t>Finally, our conclusion is that low-income customers with the least consumption, low-income customers with regular consumption, mid-income customers with high consumption, and high-income customers with low consumption.That is pretty interesting result.</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74ab238926_0_3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74ab238926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83da6d8fb9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83da6d8fb9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C9DAF8"/>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zh-C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5" name="Google Shape;55;p13"/>
          <p:cNvSpPr txBox="1">
            <a:spLocks noGrp="1"/>
          </p:cNvSpPr>
          <p:nvPr>
            <p:ph type="ctrTitle"/>
          </p:nvPr>
        </p:nvSpPr>
        <p:spPr>
          <a:xfrm>
            <a:off x="209250" y="3362718"/>
            <a:ext cx="8725500" cy="1287000"/>
          </a:xfrm>
          <a:prstGeom prst="rect">
            <a:avLst/>
          </a:prstGeom>
        </p:spPr>
        <p:txBody>
          <a:bodyPr spcFirstLastPara="1" wrap="square" lIns="91425" tIns="91425" rIns="91425" bIns="91425" anchor="ctr" anchorCtr="0">
            <a:noAutofit/>
          </a:bodyPr>
          <a:lstStyle/>
          <a:p>
            <a:pPr marL="0" lvl="0" indent="0" algn="l" rtl="0">
              <a:lnSpc>
                <a:spcPct val="200000"/>
              </a:lnSpc>
              <a:spcBef>
                <a:spcPts val="0"/>
              </a:spcBef>
              <a:spcAft>
                <a:spcPts val="0"/>
              </a:spcAft>
              <a:buClr>
                <a:schemeClr val="dk1"/>
              </a:buClr>
              <a:buSzPts val="1100"/>
              <a:buFont typeface="Arial"/>
              <a:buNone/>
            </a:pPr>
            <a:r>
              <a:rPr lang="zh-CN" sz="2400" b="1" dirty="0"/>
              <a:t>Credit Cardho</a:t>
            </a:r>
            <a:r>
              <a:rPr lang="en-US" altLang="zh-CN" sz="2400" b="1" dirty="0"/>
              <a:t>l</a:t>
            </a:r>
            <a:r>
              <a:rPr lang="zh-CN" sz="2400" b="1" dirty="0"/>
              <a:t>ders Segmentations for Marketing Stategies </a:t>
            </a:r>
            <a:endParaRPr sz="2400" dirty="0"/>
          </a:p>
        </p:txBody>
      </p:sp>
      <p:pic>
        <p:nvPicPr>
          <p:cNvPr id="56" name="Google Shape;56;p13"/>
          <p:cNvPicPr preferRelativeResize="0"/>
          <p:nvPr/>
        </p:nvPicPr>
        <p:blipFill>
          <a:blip r:embed="rId3">
            <a:alphaModFix/>
          </a:blip>
          <a:stretch>
            <a:fillRect/>
          </a:stretch>
        </p:blipFill>
        <p:spPr>
          <a:xfrm>
            <a:off x="0" y="-85448"/>
            <a:ext cx="9144000" cy="365837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sz="2100" dirty="0"/>
              <a:t>Background Information</a:t>
            </a:r>
            <a:endParaRPr sz="2100" dirty="0"/>
          </a:p>
        </p:txBody>
      </p:sp>
      <p:sp>
        <p:nvSpPr>
          <p:cNvPr id="62" name="Google Shape;62;p14"/>
          <p:cNvSpPr txBox="1">
            <a:spLocks noGrp="1"/>
          </p:cNvSpPr>
          <p:nvPr>
            <p:ph type="body" idx="1"/>
          </p:nvPr>
        </p:nvSpPr>
        <p:spPr>
          <a:xfrm>
            <a:off x="201568" y="1152625"/>
            <a:ext cx="3371400" cy="3840600"/>
          </a:xfrm>
          <a:prstGeom prst="rect">
            <a:avLst/>
          </a:prstGeom>
        </p:spPr>
        <p:txBody>
          <a:bodyPr spcFirstLastPara="1" wrap="square" lIns="91425" tIns="91425" rIns="91425" bIns="91425" anchor="t" anchorCtr="0">
            <a:noAutofit/>
          </a:bodyPr>
          <a:lstStyle/>
          <a:p>
            <a:pPr marL="152400" indent="0">
              <a:lnSpc>
                <a:spcPct val="200000"/>
              </a:lnSpc>
              <a:buClr>
                <a:schemeClr val="dk1"/>
              </a:buClr>
              <a:buSzPts val="1200"/>
              <a:buNone/>
            </a:pPr>
            <a:r>
              <a:rPr lang="en-US" altLang="zh-CN" sz="1300" b="1" dirty="0">
                <a:solidFill>
                  <a:schemeClr val="dk1"/>
                </a:solidFill>
              </a:rPr>
              <a:t>Statement of marketing question</a:t>
            </a:r>
            <a:endParaRPr lang="en-US" sz="1300" b="1" dirty="0">
              <a:solidFill>
                <a:schemeClr val="dk1"/>
              </a:solidFill>
            </a:endParaRPr>
          </a:p>
          <a:p>
            <a:pPr marL="146050" lvl="0" indent="0" algn="l" rtl="0">
              <a:lnSpc>
                <a:spcPct val="200000"/>
              </a:lnSpc>
              <a:spcBef>
                <a:spcPts val="0"/>
              </a:spcBef>
              <a:spcAft>
                <a:spcPts val="0"/>
              </a:spcAft>
              <a:buClr>
                <a:schemeClr val="dk1"/>
              </a:buClr>
              <a:buSzPts val="1300"/>
              <a:buNone/>
            </a:pPr>
            <a:endParaRPr lang="en-US" altLang="zh-CN" sz="1300" b="1" dirty="0">
              <a:solidFill>
                <a:schemeClr val="dk1"/>
              </a:solidFill>
            </a:endParaRPr>
          </a:p>
          <a:p>
            <a:pPr marL="146050" lvl="0" indent="0" algn="l" rtl="0">
              <a:lnSpc>
                <a:spcPct val="200000"/>
              </a:lnSpc>
              <a:spcBef>
                <a:spcPts val="0"/>
              </a:spcBef>
              <a:spcAft>
                <a:spcPts val="0"/>
              </a:spcAft>
              <a:buClr>
                <a:schemeClr val="dk1"/>
              </a:buClr>
              <a:buSzPts val="1300"/>
              <a:buNone/>
            </a:pPr>
            <a:endParaRPr lang="en-US" altLang="zh-CN" sz="1300" b="1" dirty="0">
              <a:solidFill>
                <a:schemeClr val="dk1"/>
              </a:solidFill>
            </a:endParaRPr>
          </a:p>
          <a:p>
            <a:pPr marL="146050" lvl="0" indent="0" algn="l" rtl="0">
              <a:lnSpc>
                <a:spcPct val="200000"/>
              </a:lnSpc>
              <a:spcBef>
                <a:spcPts val="0"/>
              </a:spcBef>
              <a:spcAft>
                <a:spcPts val="0"/>
              </a:spcAft>
              <a:buClr>
                <a:schemeClr val="dk1"/>
              </a:buClr>
              <a:buSzPts val="1300"/>
              <a:buNone/>
            </a:pPr>
            <a:endParaRPr lang="en-US" altLang="zh-CN" sz="1300" b="1" dirty="0">
              <a:solidFill>
                <a:schemeClr val="dk1"/>
              </a:solidFill>
            </a:endParaRPr>
          </a:p>
          <a:p>
            <a:pPr marL="146050" lvl="0" indent="0" algn="l" rtl="0">
              <a:lnSpc>
                <a:spcPct val="200000"/>
              </a:lnSpc>
              <a:spcBef>
                <a:spcPts val="0"/>
              </a:spcBef>
              <a:spcAft>
                <a:spcPts val="0"/>
              </a:spcAft>
              <a:buClr>
                <a:schemeClr val="dk1"/>
              </a:buClr>
              <a:buSzPts val="1300"/>
              <a:buNone/>
            </a:pPr>
            <a:r>
              <a:rPr lang="zh-CN" sz="1300" b="1" dirty="0">
                <a:solidFill>
                  <a:schemeClr val="dk1"/>
                </a:solidFill>
              </a:rPr>
              <a:t>Description of the dataset</a:t>
            </a:r>
            <a:endParaRPr sz="1300" b="1" dirty="0">
              <a:solidFill>
                <a:schemeClr val="dk1"/>
              </a:solidFill>
            </a:endParaRPr>
          </a:p>
          <a:p>
            <a:pPr indent="-304800">
              <a:lnSpc>
                <a:spcPct val="200000"/>
              </a:lnSpc>
              <a:buClr>
                <a:schemeClr val="dk1"/>
              </a:buClr>
              <a:buSzPts val="1200"/>
            </a:pPr>
            <a:r>
              <a:rPr lang="zh-CN" sz="1200" dirty="0">
                <a:solidFill>
                  <a:schemeClr val="dk1"/>
                </a:solidFill>
              </a:rPr>
              <a:t>usage behavior of about 9000 active credit card holders</a:t>
            </a:r>
            <a:endParaRPr sz="1200" dirty="0">
              <a:solidFill>
                <a:schemeClr val="dk1"/>
              </a:solidFill>
            </a:endParaRPr>
          </a:p>
          <a:p>
            <a:pPr indent="-304800">
              <a:lnSpc>
                <a:spcPct val="200000"/>
              </a:lnSpc>
              <a:buClr>
                <a:schemeClr val="dk1"/>
              </a:buClr>
              <a:buSzPts val="1200"/>
            </a:pPr>
            <a:r>
              <a:rPr lang="zh-CN" sz="1200" dirty="0">
                <a:solidFill>
                  <a:schemeClr val="dk1"/>
                </a:solidFill>
              </a:rPr>
              <a:t>18 behavioral variables</a:t>
            </a:r>
            <a:endParaRPr lang="en-US" altLang="zh-CN" sz="1200" dirty="0">
              <a:solidFill>
                <a:schemeClr val="dk1"/>
              </a:solidFill>
            </a:endParaRPr>
          </a:p>
        </p:txBody>
      </p:sp>
      <p:sp>
        <p:nvSpPr>
          <p:cNvPr id="63" name="Google Shape;63;p14"/>
          <p:cNvSpPr txBox="1"/>
          <p:nvPr/>
        </p:nvSpPr>
        <p:spPr>
          <a:xfrm>
            <a:off x="3736108" y="1017725"/>
            <a:ext cx="5224200" cy="3840600"/>
          </a:xfrm>
          <a:prstGeom prst="rect">
            <a:avLst/>
          </a:prstGeom>
          <a:noFill/>
          <a:ln>
            <a:noFill/>
          </a:ln>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zh-CN" sz="1300" b="1" dirty="0"/>
              <a:t>Basic data exploration</a:t>
            </a:r>
            <a:r>
              <a:rPr lang="en-US" altLang="zh-CN" sz="1300" b="1" dirty="0"/>
              <a:t> – 2 columns have NAs</a:t>
            </a:r>
            <a:endParaRPr sz="1300" b="1" dirty="0"/>
          </a:p>
          <a:p>
            <a:pPr marL="457200" lvl="0" indent="0" algn="l" rtl="0">
              <a:spcBef>
                <a:spcPts val="0"/>
              </a:spcBef>
              <a:spcAft>
                <a:spcPts val="0"/>
              </a:spcAft>
              <a:buNone/>
            </a:pPr>
            <a:endParaRPr sz="1200" dirty="0"/>
          </a:p>
        </p:txBody>
      </p:sp>
      <p:pic>
        <p:nvPicPr>
          <p:cNvPr id="64" name="Google Shape;64;p14"/>
          <p:cNvPicPr preferRelativeResize="0"/>
          <p:nvPr/>
        </p:nvPicPr>
        <p:blipFill>
          <a:blip r:embed="rId3">
            <a:alphaModFix/>
          </a:blip>
          <a:stretch>
            <a:fillRect/>
          </a:stretch>
        </p:blipFill>
        <p:spPr>
          <a:xfrm>
            <a:off x="3965803" y="1492500"/>
            <a:ext cx="4272300" cy="3436149"/>
          </a:xfrm>
          <a:prstGeom prst="rect">
            <a:avLst/>
          </a:prstGeom>
          <a:noFill/>
          <a:ln>
            <a:noFill/>
          </a:ln>
        </p:spPr>
      </p:pic>
      <p:sp>
        <p:nvSpPr>
          <p:cNvPr id="2" name="TextBox 1">
            <a:extLst>
              <a:ext uri="{FF2B5EF4-FFF2-40B4-BE49-F238E27FC236}">
                <a16:creationId xmlns:a16="http://schemas.microsoft.com/office/drawing/2014/main" id="{3C0A08EC-A904-5242-96B8-35625F28AD6E}"/>
              </a:ext>
            </a:extLst>
          </p:cNvPr>
          <p:cNvSpPr txBox="1"/>
          <p:nvPr/>
        </p:nvSpPr>
        <p:spPr>
          <a:xfrm>
            <a:off x="364708" y="1696278"/>
            <a:ext cx="2743200" cy="1046440"/>
          </a:xfrm>
          <a:prstGeom prst="rect">
            <a:avLst/>
          </a:prstGeom>
          <a:noFill/>
        </p:spPr>
        <p:txBody>
          <a:bodyPr wrap="square" rtlCol="0">
            <a:spAutoFit/>
          </a:bodyPr>
          <a:lstStyle/>
          <a:p>
            <a:r>
              <a:rPr lang="en-US" altLang="zh-CN" sz="1200" dirty="0">
                <a:solidFill>
                  <a:schemeClr val="dk1"/>
                </a:solidFill>
              </a:rPr>
              <a:t>how to use data analytics to make a customer segmentation for defining the marketing strategy based on the Credit Card Dataset</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207425" y="-6427"/>
            <a:ext cx="8520600" cy="572700"/>
          </a:xfrm>
          <a:prstGeom prst="rect">
            <a:avLst/>
          </a:prstGeom>
        </p:spPr>
        <p:txBody>
          <a:bodyPr spcFirstLastPara="1" wrap="square" lIns="91425" tIns="91425" rIns="91425" bIns="91425" anchor="t" anchorCtr="0">
            <a:noAutofit/>
          </a:bodyPr>
          <a:lstStyle/>
          <a:p>
            <a:pPr marL="0" lvl="0" indent="0" algn="l" rtl="0">
              <a:lnSpc>
                <a:spcPct val="200000"/>
              </a:lnSpc>
              <a:spcBef>
                <a:spcPts val="800"/>
              </a:spcBef>
              <a:spcAft>
                <a:spcPts val="800"/>
              </a:spcAft>
              <a:buNone/>
            </a:pPr>
            <a:r>
              <a:rPr lang="zh-CN" sz="2100" dirty="0"/>
              <a:t>Correlation</a:t>
            </a:r>
            <a:endParaRPr sz="3700" dirty="0"/>
          </a:p>
        </p:txBody>
      </p:sp>
      <p:pic>
        <p:nvPicPr>
          <p:cNvPr id="70" name="Google Shape;70;p15"/>
          <p:cNvPicPr preferRelativeResize="0"/>
          <p:nvPr/>
        </p:nvPicPr>
        <p:blipFill>
          <a:blip r:embed="rId3">
            <a:alphaModFix/>
          </a:blip>
          <a:stretch>
            <a:fillRect/>
          </a:stretch>
        </p:blipFill>
        <p:spPr>
          <a:xfrm>
            <a:off x="100375" y="943438"/>
            <a:ext cx="3763126" cy="3256625"/>
          </a:xfrm>
          <a:prstGeom prst="rect">
            <a:avLst/>
          </a:prstGeom>
          <a:noFill/>
          <a:ln>
            <a:noFill/>
          </a:ln>
        </p:spPr>
      </p:pic>
      <p:sp>
        <p:nvSpPr>
          <p:cNvPr id="71" name="Google Shape;71;p15"/>
          <p:cNvSpPr txBox="1"/>
          <p:nvPr/>
        </p:nvSpPr>
        <p:spPr>
          <a:xfrm>
            <a:off x="100375" y="4362100"/>
            <a:ext cx="7866466" cy="61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dirty="0"/>
              <a:t>No obvious relationship</a:t>
            </a:r>
            <a:endParaRPr dirty="0"/>
          </a:p>
          <a:p>
            <a:pPr marL="0" lvl="0" indent="0" algn="l" rtl="0">
              <a:spcBef>
                <a:spcPts val="0"/>
              </a:spcBef>
              <a:spcAft>
                <a:spcPts val="0"/>
              </a:spcAft>
              <a:buNone/>
            </a:pPr>
            <a:r>
              <a:rPr lang="zh-CN" dirty="0"/>
              <a:t>Most people buy thing within affordability and the</a:t>
            </a:r>
            <a:r>
              <a:rPr lang="en-US" altLang="zh-CN" dirty="0"/>
              <a:t> purchasing</a:t>
            </a:r>
            <a:r>
              <a:rPr lang="zh-CN" dirty="0"/>
              <a:t> behavior doesn’t change</a:t>
            </a:r>
            <a:endParaRPr dirty="0"/>
          </a:p>
        </p:txBody>
      </p:sp>
      <p:pic>
        <p:nvPicPr>
          <p:cNvPr id="72" name="Google Shape;72;p15"/>
          <p:cNvPicPr preferRelativeResize="0"/>
          <p:nvPr/>
        </p:nvPicPr>
        <p:blipFill>
          <a:blip r:embed="rId4">
            <a:alphaModFix/>
          </a:blip>
          <a:stretch>
            <a:fillRect/>
          </a:stretch>
        </p:blipFill>
        <p:spPr>
          <a:xfrm>
            <a:off x="3999450" y="960725"/>
            <a:ext cx="5085549" cy="32220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3001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zh-CN" sz="2100" b="1"/>
              <a:t>Determining the number of clusters </a:t>
            </a:r>
            <a:endParaRPr sz="2100"/>
          </a:p>
        </p:txBody>
      </p:sp>
      <p:pic>
        <p:nvPicPr>
          <p:cNvPr id="78" name="Google Shape;78;p16"/>
          <p:cNvPicPr preferRelativeResize="0"/>
          <p:nvPr/>
        </p:nvPicPr>
        <p:blipFill>
          <a:blip r:embed="rId3">
            <a:alphaModFix/>
          </a:blip>
          <a:stretch>
            <a:fillRect/>
          </a:stretch>
        </p:blipFill>
        <p:spPr>
          <a:xfrm>
            <a:off x="311700" y="1519825"/>
            <a:ext cx="5486425" cy="1796951"/>
          </a:xfrm>
          <a:prstGeom prst="rect">
            <a:avLst/>
          </a:prstGeom>
          <a:noFill/>
          <a:ln>
            <a:noFill/>
          </a:ln>
        </p:spPr>
      </p:pic>
      <p:pic>
        <p:nvPicPr>
          <p:cNvPr id="79" name="Google Shape;79;p16"/>
          <p:cNvPicPr preferRelativeResize="0"/>
          <p:nvPr/>
        </p:nvPicPr>
        <p:blipFill>
          <a:blip r:embed="rId4">
            <a:alphaModFix/>
          </a:blip>
          <a:stretch>
            <a:fillRect/>
          </a:stretch>
        </p:blipFill>
        <p:spPr>
          <a:xfrm>
            <a:off x="5798117" y="1522800"/>
            <a:ext cx="2955183" cy="1796950"/>
          </a:xfrm>
          <a:prstGeom prst="rect">
            <a:avLst/>
          </a:prstGeom>
          <a:noFill/>
          <a:ln>
            <a:noFill/>
          </a:ln>
        </p:spPr>
      </p:pic>
      <p:sp>
        <p:nvSpPr>
          <p:cNvPr id="80" name="Google Shape;80;p16"/>
          <p:cNvSpPr txBox="1"/>
          <p:nvPr/>
        </p:nvSpPr>
        <p:spPr>
          <a:xfrm>
            <a:off x="639925" y="1100575"/>
            <a:ext cx="25113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1200" b="1">
                <a:solidFill>
                  <a:schemeClr val="dk1"/>
                </a:solidFill>
                <a:latin typeface="Times New Roman"/>
                <a:ea typeface="Times New Roman"/>
                <a:cs typeface="Times New Roman"/>
                <a:sym typeface="Times New Roman"/>
              </a:rPr>
              <a:t>Total Within Sum of Square Plot</a:t>
            </a:r>
            <a:endParaRPr b="1"/>
          </a:p>
        </p:txBody>
      </p:sp>
      <p:sp>
        <p:nvSpPr>
          <p:cNvPr id="81" name="Google Shape;81;p16"/>
          <p:cNvSpPr txBox="1"/>
          <p:nvPr/>
        </p:nvSpPr>
        <p:spPr>
          <a:xfrm>
            <a:off x="3929375" y="1100575"/>
            <a:ext cx="22821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1200" b="1">
                <a:solidFill>
                  <a:schemeClr val="dk1"/>
                </a:solidFill>
                <a:latin typeface="Times New Roman"/>
                <a:ea typeface="Times New Roman"/>
                <a:cs typeface="Times New Roman"/>
                <a:sym typeface="Times New Roman"/>
              </a:rPr>
              <a:t>Ratio Plot</a:t>
            </a:r>
            <a:endParaRPr b="1"/>
          </a:p>
        </p:txBody>
      </p:sp>
      <p:sp>
        <p:nvSpPr>
          <p:cNvPr id="82" name="Google Shape;82;p16"/>
          <p:cNvSpPr txBox="1"/>
          <p:nvPr/>
        </p:nvSpPr>
        <p:spPr>
          <a:xfrm>
            <a:off x="6634700" y="1100575"/>
            <a:ext cx="22821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1200" b="1">
                <a:solidFill>
                  <a:schemeClr val="dk1"/>
                </a:solidFill>
                <a:latin typeface="Times New Roman"/>
                <a:ea typeface="Times New Roman"/>
                <a:cs typeface="Times New Roman"/>
                <a:sym typeface="Times New Roman"/>
              </a:rPr>
              <a:t>Silhouette Plot</a:t>
            </a:r>
            <a:endParaRPr b="1"/>
          </a:p>
        </p:txBody>
      </p:sp>
      <p:sp>
        <p:nvSpPr>
          <p:cNvPr id="83" name="Google Shape;83;p16"/>
          <p:cNvSpPr txBox="1"/>
          <p:nvPr/>
        </p:nvSpPr>
        <p:spPr>
          <a:xfrm>
            <a:off x="1713173" y="3468000"/>
            <a:ext cx="916200" cy="28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a:t>3,4 </a:t>
            </a:r>
            <a:endParaRPr/>
          </a:p>
        </p:txBody>
      </p:sp>
      <p:sp>
        <p:nvSpPr>
          <p:cNvPr id="84" name="Google Shape;84;p16"/>
          <p:cNvSpPr txBox="1"/>
          <p:nvPr/>
        </p:nvSpPr>
        <p:spPr>
          <a:xfrm>
            <a:off x="7116875" y="3486363"/>
            <a:ext cx="1485000" cy="28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a:t>2</a:t>
            </a:r>
            <a:endParaRPr/>
          </a:p>
        </p:txBody>
      </p:sp>
      <p:sp>
        <p:nvSpPr>
          <p:cNvPr id="85" name="Google Shape;85;p16"/>
          <p:cNvSpPr txBox="1"/>
          <p:nvPr/>
        </p:nvSpPr>
        <p:spPr>
          <a:xfrm>
            <a:off x="4373210" y="3468000"/>
            <a:ext cx="916200" cy="28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a:t>4 </a:t>
            </a:r>
            <a:endParaRPr/>
          </a:p>
        </p:txBody>
      </p:sp>
      <p:cxnSp>
        <p:nvCxnSpPr>
          <p:cNvPr id="86" name="Google Shape;86;p16"/>
          <p:cNvCxnSpPr/>
          <p:nvPr/>
        </p:nvCxnSpPr>
        <p:spPr>
          <a:xfrm>
            <a:off x="1895700" y="3909025"/>
            <a:ext cx="0" cy="292800"/>
          </a:xfrm>
          <a:prstGeom prst="straightConnector1">
            <a:avLst/>
          </a:prstGeom>
          <a:noFill/>
          <a:ln w="9525" cap="flat" cmpd="sng">
            <a:solidFill>
              <a:schemeClr val="dk2"/>
            </a:solidFill>
            <a:prstDash val="solid"/>
            <a:round/>
            <a:headEnd type="diamond" w="med" len="med"/>
            <a:tailEnd type="none" w="med" len="med"/>
          </a:ln>
        </p:spPr>
      </p:cxnSp>
      <p:cxnSp>
        <p:nvCxnSpPr>
          <p:cNvPr id="87" name="Google Shape;87;p16"/>
          <p:cNvCxnSpPr/>
          <p:nvPr/>
        </p:nvCxnSpPr>
        <p:spPr>
          <a:xfrm>
            <a:off x="1895700" y="4201825"/>
            <a:ext cx="5352600" cy="0"/>
          </a:xfrm>
          <a:prstGeom prst="straightConnector1">
            <a:avLst/>
          </a:prstGeom>
          <a:noFill/>
          <a:ln w="9525" cap="flat" cmpd="sng">
            <a:solidFill>
              <a:schemeClr val="dk2"/>
            </a:solidFill>
            <a:prstDash val="solid"/>
            <a:round/>
            <a:headEnd type="none" w="med" len="med"/>
            <a:tailEnd type="none" w="med" len="med"/>
          </a:ln>
        </p:spPr>
      </p:cxnSp>
      <p:cxnSp>
        <p:nvCxnSpPr>
          <p:cNvPr id="88" name="Google Shape;88;p16"/>
          <p:cNvCxnSpPr/>
          <p:nvPr/>
        </p:nvCxnSpPr>
        <p:spPr>
          <a:xfrm rot="10800000">
            <a:off x="7236000" y="3906000"/>
            <a:ext cx="0" cy="292800"/>
          </a:xfrm>
          <a:prstGeom prst="straightConnector1">
            <a:avLst/>
          </a:prstGeom>
          <a:noFill/>
          <a:ln w="9525" cap="flat" cmpd="sng">
            <a:solidFill>
              <a:schemeClr val="dk2"/>
            </a:solidFill>
            <a:prstDash val="solid"/>
            <a:round/>
            <a:headEnd type="none" w="med" len="med"/>
            <a:tailEnd type="diamond" w="med" len="med"/>
          </a:ln>
        </p:spPr>
      </p:cxnSp>
      <p:cxnSp>
        <p:nvCxnSpPr>
          <p:cNvPr id="89" name="Google Shape;89;p16"/>
          <p:cNvCxnSpPr/>
          <p:nvPr/>
        </p:nvCxnSpPr>
        <p:spPr>
          <a:xfrm>
            <a:off x="4502300" y="3909025"/>
            <a:ext cx="0" cy="292800"/>
          </a:xfrm>
          <a:prstGeom prst="straightConnector1">
            <a:avLst/>
          </a:prstGeom>
          <a:noFill/>
          <a:ln w="9525" cap="flat" cmpd="sng">
            <a:solidFill>
              <a:schemeClr val="dk2"/>
            </a:solidFill>
            <a:prstDash val="solid"/>
            <a:round/>
            <a:headEnd type="diamond" w="med" len="med"/>
            <a:tailEnd type="none" w="med" len="med"/>
          </a:ln>
        </p:spPr>
      </p:cxnSp>
      <p:cxnSp>
        <p:nvCxnSpPr>
          <p:cNvPr id="90" name="Google Shape;90;p16"/>
          <p:cNvCxnSpPr/>
          <p:nvPr/>
        </p:nvCxnSpPr>
        <p:spPr>
          <a:xfrm>
            <a:off x="4502300" y="4201825"/>
            <a:ext cx="0" cy="292800"/>
          </a:xfrm>
          <a:prstGeom prst="straightConnector1">
            <a:avLst/>
          </a:prstGeom>
          <a:noFill/>
          <a:ln w="9525" cap="flat" cmpd="sng">
            <a:solidFill>
              <a:schemeClr val="dk2"/>
            </a:solidFill>
            <a:prstDash val="solid"/>
            <a:round/>
            <a:headEnd type="none" w="med" len="med"/>
            <a:tailEnd type="diamond" w="med" len="med"/>
          </a:ln>
        </p:spPr>
      </p:cxnSp>
      <p:sp>
        <p:nvSpPr>
          <p:cNvPr id="91" name="Google Shape;91;p16"/>
          <p:cNvSpPr txBox="1"/>
          <p:nvPr/>
        </p:nvSpPr>
        <p:spPr>
          <a:xfrm>
            <a:off x="4373210" y="4562225"/>
            <a:ext cx="916200" cy="28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a:t>4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100" dirty="0"/>
              <a:t>Hierarchical &amp; K-means PCA Comparison</a:t>
            </a:r>
            <a:endParaRPr sz="2100" dirty="0"/>
          </a:p>
        </p:txBody>
      </p:sp>
      <p:pic>
        <p:nvPicPr>
          <p:cNvPr id="97" name="Google Shape;97;p17"/>
          <p:cNvPicPr preferRelativeResize="0"/>
          <p:nvPr/>
        </p:nvPicPr>
        <p:blipFill>
          <a:blip r:embed="rId3">
            <a:alphaModFix/>
          </a:blip>
          <a:stretch>
            <a:fillRect/>
          </a:stretch>
        </p:blipFill>
        <p:spPr>
          <a:xfrm>
            <a:off x="4564566" y="1034605"/>
            <a:ext cx="3489399" cy="2190126"/>
          </a:xfrm>
          <a:prstGeom prst="rect">
            <a:avLst/>
          </a:prstGeom>
          <a:noFill/>
          <a:ln>
            <a:noFill/>
          </a:ln>
        </p:spPr>
      </p:pic>
      <p:pic>
        <p:nvPicPr>
          <p:cNvPr id="98" name="Google Shape;98;p17"/>
          <p:cNvPicPr preferRelativeResize="0"/>
          <p:nvPr/>
        </p:nvPicPr>
        <p:blipFill>
          <a:blip r:embed="rId4">
            <a:alphaModFix/>
          </a:blip>
          <a:stretch>
            <a:fillRect/>
          </a:stretch>
        </p:blipFill>
        <p:spPr>
          <a:xfrm>
            <a:off x="1070892" y="3215275"/>
            <a:ext cx="6987349" cy="1483200"/>
          </a:xfrm>
          <a:prstGeom prst="rect">
            <a:avLst/>
          </a:prstGeom>
          <a:noFill/>
          <a:ln>
            <a:noFill/>
          </a:ln>
        </p:spPr>
      </p:pic>
      <p:pic>
        <p:nvPicPr>
          <p:cNvPr id="99" name="Google Shape;99;p17"/>
          <p:cNvPicPr preferRelativeResize="0"/>
          <p:nvPr/>
        </p:nvPicPr>
        <p:blipFill>
          <a:blip r:embed="rId5">
            <a:alphaModFix/>
          </a:blip>
          <a:stretch>
            <a:fillRect/>
          </a:stretch>
        </p:blipFill>
        <p:spPr>
          <a:xfrm>
            <a:off x="1082602" y="1025151"/>
            <a:ext cx="3489398" cy="21901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8"/>
          <p:cNvSpPr txBox="1">
            <a:spLocks noGrp="1"/>
          </p:cNvSpPr>
          <p:nvPr>
            <p:ph type="title"/>
          </p:nvPr>
        </p:nvSpPr>
        <p:spPr>
          <a:xfrm>
            <a:off x="1453515" y="242425"/>
            <a:ext cx="9030557"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sz="2100" u="sng" dirty="0"/>
              <a:t>Hierarchical Clustering </a:t>
            </a:r>
            <a:r>
              <a:rPr lang="zh-CN" sz="2100" dirty="0"/>
              <a:t>v.s. </a:t>
            </a:r>
            <a:r>
              <a:rPr lang="zh-CN" sz="2100" u="sng" dirty="0"/>
              <a:t>K-means</a:t>
            </a:r>
            <a:endParaRPr sz="2100" u="sng" dirty="0"/>
          </a:p>
        </p:txBody>
      </p:sp>
      <p:pic>
        <p:nvPicPr>
          <p:cNvPr id="105" name="Google Shape;105;p18"/>
          <p:cNvPicPr preferRelativeResize="0"/>
          <p:nvPr/>
        </p:nvPicPr>
        <p:blipFill>
          <a:blip r:embed="rId3">
            <a:alphaModFix/>
          </a:blip>
          <a:stretch>
            <a:fillRect/>
          </a:stretch>
        </p:blipFill>
        <p:spPr>
          <a:xfrm>
            <a:off x="143000" y="2544425"/>
            <a:ext cx="8679899" cy="2599074"/>
          </a:xfrm>
          <a:prstGeom prst="rect">
            <a:avLst/>
          </a:prstGeom>
          <a:noFill/>
          <a:ln>
            <a:noFill/>
          </a:ln>
        </p:spPr>
      </p:pic>
      <p:cxnSp>
        <p:nvCxnSpPr>
          <p:cNvPr id="106" name="Google Shape;106;p18"/>
          <p:cNvCxnSpPr/>
          <p:nvPr/>
        </p:nvCxnSpPr>
        <p:spPr>
          <a:xfrm>
            <a:off x="4491500" y="1074575"/>
            <a:ext cx="7200" cy="4096200"/>
          </a:xfrm>
          <a:prstGeom prst="straightConnector1">
            <a:avLst/>
          </a:prstGeom>
          <a:noFill/>
          <a:ln w="9525" cap="flat" cmpd="sng">
            <a:solidFill>
              <a:schemeClr val="dk2"/>
            </a:solidFill>
            <a:prstDash val="solid"/>
            <a:round/>
            <a:headEnd type="none" w="med" len="med"/>
            <a:tailEnd type="none" w="med" len="med"/>
          </a:ln>
        </p:spPr>
      </p:cxnSp>
      <p:sp>
        <p:nvSpPr>
          <p:cNvPr id="107" name="Google Shape;107;p18"/>
          <p:cNvSpPr txBox="1"/>
          <p:nvPr/>
        </p:nvSpPr>
        <p:spPr>
          <a:xfrm>
            <a:off x="0" y="1261825"/>
            <a:ext cx="3718800" cy="4467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zh-CN">
                <a:solidFill>
                  <a:schemeClr val="dk1"/>
                </a:solidFill>
              </a:rPr>
              <a:t>Fail to scale well for large dataset </a:t>
            </a:r>
            <a:r>
              <a:rPr lang="zh-CN"/>
              <a:t> </a:t>
            </a:r>
            <a:endParaRPr/>
          </a:p>
        </p:txBody>
      </p:sp>
      <p:sp>
        <p:nvSpPr>
          <p:cNvPr id="108" name="Google Shape;108;p18"/>
          <p:cNvSpPr txBox="1"/>
          <p:nvPr/>
        </p:nvSpPr>
        <p:spPr>
          <a:xfrm>
            <a:off x="4279" y="1707520"/>
            <a:ext cx="4044900" cy="10627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indent="-317500">
              <a:buSzPts val="1400"/>
              <a:buChar char="●"/>
            </a:lvl1pPr>
          </a:lstStyle>
          <a:p>
            <a:r>
              <a:rPr lang="en-US" altLang="zh-CN" dirty="0"/>
              <a:t>Comparatively LOW avg Silhouette width</a:t>
            </a:r>
          </a:p>
          <a:p>
            <a:pPr lvl="3" indent="-317500"/>
            <a:r>
              <a:rPr lang="en-US" altLang="zh-CN" dirty="0"/>
              <a:t>          -- </a:t>
            </a:r>
            <a:r>
              <a:rPr lang="en-US" altLang="zh-CN" dirty="0">
                <a:highlight>
                  <a:srgbClr val="C0C0C0"/>
                </a:highlight>
                <a:sym typeface="Times New Roman"/>
              </a:rPr>
              <a:t>many observations in that method are</a:t>
            </a:r>
          </a:p>
          <a:p>
            <a:pPr lvl="3" indent="-317500"/>
            <a:r>
              <a:rPr lang="en-US" altLang="zh-CN" dirty="0">
                <a:sym typeface="Times New Roman"/>
              </a:rPr>
              <a:t>             </a:t>
            </a:r>
            <a:r>
              <a:rPr lang="en-US" altLang="zh-CN" dirty="0">
                <a:highlight>
                  <a:srgbClr val="C0C0C0"/>
                </a:highlight>
                <a:sym typeface="Times New Roman"/>
              </a:rPr>
              <a:t>probably in the wrong clusters</a:t>
            </a:r>
            <a:r>
              <a:rPr lang="zh-CN" altLang="en-US" dirty="0">
                <a:highlight>
                  <a:srgbClr val="C0C0C0"/>
                </a:highlight>
              </a:rPr>
              <a:t> </a:t>
            </a:r>
            <a:endParaRPr dirty="0">
              <a:highlight>
                <a:srgbClr val="C0C0C0"/>
              </a:highlight>
            </a:endParaRPr>
          </a:p>
        </p:txBody>
      </p:sp>
      <p:sp>
        <p:nvSpPr>
          <p:cNvPr id="109" name="Google Shape;109;p18"/>
          <p:cNvSpPr txBox="1"/>
          <p:nvPr/>
        </p:nvSpPr>
        <p:spPr>
          <a:xfrm>
            <a:off x="4566000" y="1903125"/>
            <a:ext cx="4044900" cy="4467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zh-CN"/>
              <a:t>Comparatively HIGH avg Silhouette width </a:t>
            </a:r>
            <a:endParaRPr/>
          </a:p>
        </p:txBody>
      </p:sp>
      <p:sp>
        <p:nvSpPr>
          <p:cNvPr id="110" name="Google Shape;110;p18"/>
          <p:cNvSpPr txBox="1"/>
          <p:nvPr/>
        </p:nvSpPr>
        <p:spPr>
          <a:xfrm>
            <a:off x="4566000" y="1261825"/>
            <a:ext cx="3718800" cy="4467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zh-CN">
                <a:solidFill>
                  <a:schemeClr val="dk1"/>
                </a:solidFill>
              </a:rPr>
              <a:t>Suitable for large dataset </a:t>
            </a:r>
            <a:r>
              <a:rPr lang="zh-CN"/>
              <a:t> </a:t>
            </a:r>
            <a:endParaRPr/>
          </a:p>
        </p:txBody>
      </p:sp>
      <p:pic>
        <p:nvPicPr>
          <p:cNvPr id="111" name="Google Shape;111;p18"/>
          <p:cNvPicPr preferRelativeResize="0"/>
          <p:nvPr/>
        </p:nvPicPr>
        <p:blipFill>
          <a:blip r:embed="rId4">
            <a:alphaModFix/>
          </a:blip>
          <a:stretch>
            <a:fillRect/>
          </a:stretch>
        </p:blipFill>
        <p:spPr>
          <a:xfrm flipH="1">
            <a:off x="6776941" y="106475"/>
            <a:ext cx="2367059" cy="1155350"/>
          </a:xfrm>
          <a:prstGeom prst="rect">
            <a:avLst/>
          </a:prstGeom>
          <a:noFill/>
          <a:ln>
            <a:noFill/>
          </a:ln>
        </p:spPr>
      </p:pic>
      <p:pic>
        <p:nvPicPr>
          <p:cNvPr id="112" name="Google Shape;112;p18"/>
          <p:cNvPicPr preferRelativeResize="0"/>
          <p:nvPr/>
        </p:nvPicPr>
        <p:blipFill>
          <a:blip r:embed="rId5">
            <a:alphaModFix/>
          </a:blip>
          <a:stretch>
            <a:fillRect/>
          </a:stretch>
        </p:blipFill>
        <p:spPr>
          <a:xfrm>
            <a:off x="8148387" y="1604084"/>
            <a:ext cx="741775" cy="753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9"/>
          <p:cNvSpPr txBox="1">
            <a:spLocks noGrp="1"/>
          </p:cNvSpPr>
          <p:nvPr>
            <p:ph type="title"/>
          </p:nvPr>
        </p:nvSpPr>
        <p:spPr>
          <a:xfrm>
            <a:off x="387375" y="845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sz="2100"/>
              <a:t>Analyzing Box Plots &amp; Conclusion</a:t>
            </a:r>
            <a:endParaRPr sz="2100"/>
          </a:p>
        </p:txBody>
      </p:sp>
      <p:pic>
        <p:nvPicPr>
          <p:cNvPr id="118" name="Google Shape;118;p19"/>
          <p:cNvPicPr preferRelativeResize="0"/>
          <p:nvPr/>
        </p:nvPicPr>
        <p:blipFill>
          <a:blip r:embed="rId3">
            <a:alphaModFix/>
          </a:blip>
          <a:stretch>
            <a:fillRect/>
          </a:stretch>
        </p:blipFill>
        <p:spPr>
          <a:xfrm>
            <a:off x="517675" y="657225"/>
            <a:ext cx="3993949" cy="2571750"/>
          </a:xfrm>
          <a:prstGeom prst="rect">
            <a:avLst/>
          </a:prstGeom>
          <a:noFill/>
          <a:ln>
            <a:noFill/>
          </a:ln>
        </p:spPr>
      </p:pic>
      <p:pic>
        <p:nvPicPr>
          <p:cNvPr id="119" name="Google Shape;119;p19"/>
          <p:cNvPicPr preferRelativeResize="0"/>
          <p:nvPr/>
        </p:nvPicPr>
        <p:blipFill>
          <a:blip r:embed="rId4">
            <a:alphaModFix/>
          </a:blip>
          <a:stretch>
            <a:fillRect/>
          </a:stretch>
        </p:blipFill>
        <p:spPr>
          <a:xfrm>
            <a:off x="4765175" y="0"/>
            <a:ext cx="4266126" cy="2645175"/>
          </a:xfrm>
          <a:prstGeom prst="rect">
            <a:avLst/>
          </a:prstGeom>
          <a:noFill/>
          <a:ln>
            <a:noFill/>
          </a:ln>
        </p:spPr>
      </p:pic>
      <p:pic>
        <p:nvPicPr>
          <p:cNvPr id="120" name="Google Shape;120;p19"/>
          <p:cNvPicPr preferRelativeResize="0"/>
          <p:nvPr/>
        </p:nvPicPr>
        <p:blipFill>
          <a:blip r:embed="rId5">
            <a:alphaModFix/>
          </a:blip>
          <a:stretch>
            <a:fillRect/>
          </a:stretch>
        </p:blipFill>
        <p:spPr>
          <a:xfrm>
            <a:off x="4765175" y="2645175"/>
            <a:ext cx="4266126" cy="2498301"/>
          </a:xfrm>
          <a:prstGeom prst="rect">
            <a:avLst/>
          </a:prstGeom>
          <a:noFill/>
          <a:ln>
            <a:noFill/>
          </a:ln>
        </p:spPr>
      </p:pic>
      <p:sp>
        <p:nvSpPr>
          <p:cNvPr id="121" name="Google Shape;121;p19"/>
          <p:cNvSpPr txBox="1"/>
          <p:nvPr/>
        </p:nvSpPr>
        <p:spPr>
          <a:xfrm>
            <a:off x="165026" y="3639792"/>
            <a:ext cx="4213800" cy="1026300"/>
          </a:xfrm>
          <a:prstGeom prst="rect">
            <a:avLst/>
          </a:prstGeom>
          <a:noFill/>
          <a:ln>
            <a:noFill/>
          </a:ln>
        </p:spPr>
        <p:txBody>
          <a:bodyPr spcFirstLastPara="1" wrap="square" lIns="91425" tIns="91425" rIns="91425" bIns="91425" anchor="t" anchorCtr="0">
            <a:noAutofit/>
          </a:bodyPr>
          <a:lstStyle/>
          <a:p>
            <a:pPr marL="457200" lvl="0" indent="-295275" algn="l" rtl="0">
              <a:lnSpc>
                <a:spcPct val="115000"/>
              </a:lnSpc>
              <a:spcBef>
                <a:spcPts val="1200"/>
              </a:spcBef>
              <a:spcAft>
                <a:spcPts val="0"/>
              </a:spcAft>
              <a:buClr>
                <a:schemeClr val="dk1"/>
              </a:buClr>
              <a:buSzPts val="1050"/>
              <a:buChar char="●"/>
            </a:pPr>
            <a:r>
              <a:rPr lang="zh-CN" sz="1050" b="1" dirty="0">
                <a:solidFill>
                  <a:schemeClr val="dk1"/>
                </a:solidFill>
              </a:rPr>
              <a:t>Cluster 1:</a:t>
            </a:r>
            <a:r>
              <a:rPr lang="zh-CN" sz="1050" dirty="0">
                <a:solidFill>
                  <a:schemeClr val="dk1"/>
                </a:solidFill>
              </a:rPr>
              <a:t> Rare user, with (probably) low to mid income </a:t>
            </a:r>
            <a:endParaRPr sz="1050" dirty="0">
              <a:solidFill>
                <a:schemeClr val="dk1"/>
              </a:solidFill>
            </a:endParaRPr>
          </a:p>
          <a:p>
            <a:pPr marL="457200" lvl="0" indent="-295275" algn="l" rtl="0">
              <a:lnSpc>
                <a:spcPct val="115000"/>
              </a:lnSpc>
              <a:spcBef>
                <a:spcPts val="0"/>
              </a:spcBef>
              <a:spcAft>
                <a:spcPts val="0"/>
              </a:spcAft>
              <a:buClr>
                <a:schemeClr val="dk1"/>
              </a:buClr>
              <a:buSzPts val="1050"/>
              <a:buChar char="●"/>
            </a:pPr>
            <a:r>
              <a:rPr lang="zh-CN" sz="1050" b="1" dirty="0">
                <a:solidFill>
                  <a:schemeClr val="dk1"/>
                </a:solidFill>
              </a:rPr>
              <a:t>Cluster 2:</a:t>
            </a:r>
            <a:r>
              <a:rPr lang="zh-CN" sz="1050" dirty="0">
                <a:solidFill>
                  <a:schemeClr val="dk1"/>
                </a:solidFill>
              </a:rPr>
              <a:t> Frequent user, with (probably) low income</a:t>
            </a:r>
            <a:endParaRPr sz="1050" dirty="0">
              <a:solidFill>
                <a:schemeClr val="dk1"/>
              </a:solidFill>
            </a:endParaRPr>
          </a:p>
          <a:p>
            <a:pPr marL="457200" lvl="0" indent="-295275" algn="l" rtl="0">
              <a:lnSpc>
                <a:spcPct val="115000"/>
              </a:lnSpc>
              <a:spcBef>
                <a:spcPts val="0"/>
              </a:spcBef>
              <a:spcAft>
                <a:spcPts val="0"/>
              </a:spcAft>
              <a:buClr>
                <a:schemeClr val="dk1"/>
              </a:buClr>
              <a:buSzPts val="1050"/>
              <a:buChar char="●"/>
            </a:pPr>
            <a:r>
              <a:rPr lang="zh-CN" sz="1050" b="1" dirty="0">
                <a:solidFill>
                  <a:schemeClr val="dk1"/>
                </a:solidFill>
              </a:rPr>
              <a:t>Cluster 3:</a:t>
            </a:r>
            <a:r>
              <a:rPr lang="zh-CN" sz="1050" dirty="0">
                <a:solidFill>
                  <a:schemeClr val="dk1"/>
                </a:solidFill>
              </a:rPr>
              <a:t> Mid to rare users, with (probably) high income</a:t>
            </a:r>
            <a:endParaRPr sz="1050" dirty="0">
              <a:solidFill>
                <a:schemeClr val="dk1"/>
              </a:solidFill>
            </a:endParaRPr>
          </a:p>
          <a:p>
            <a:pPr marL="457200" lvl="0" indent="-295275" algn="l" rtl="0">
              <a:lnSpc>
                <a:spcPct val="115000"/>
              </a:lnSpc>
              <a:spcBef>
                <a:spcPts val="0"/>
              </a:spcBef>
              <a:spcAft>
                <a:spcPts val="0"/>
              </a:spcAft>
              <a:buClr>
                <a:schemeClr val="dk1"/>
              </a:buClr>
              <a:buSzPts val="1050"/>
              <a:buChar char="●"/>
            </a:pPr>
            <a:r>
              <a:rPr lang="zh-CN" sz="1050" b="1" dirty="0">
                <a:solidFill>
                  <a:schemeClr val="dk1"/>
                </a:solidFill>
              </a:rPr>
              <a:t>Cluster </a:t>
            </a:r>
            <a:r>
              <a:rPr lang="zh-CN" sz="1000" b="1" dirty="0">
                <a:solidFill>
                  <a:schemeClr val="dk1"/>
                </a:solidFill>
              </a:rPr>
              <a:t>4:</a:t>
            </a:r>
            <a:r>
              <a:rPr lang="zh-CN" sz="1000" dirty="0">
                <a:solidFill>
                  <a:schemeClr val="dk1"/>
                </a:solidFill>
              </a:rPr>
              <a:t> Super </a:t>
            </a:r>
            <a:r>
              <a:rPr lang="zh-CN" sz="1050" dirty="0">
                <a:solidFill>
                  <a:schemeClr val="dk1"/>
                </a:solidFill>
              </a:rPr>
              <a:t>frequent user, with (probably) mid to high income, frequently purchasing with </a:t>
            </a:r>
            <a:r>
              <a:rPr lang="zh-CN" sz="1200" dirty="0">
                <a:solidFill>
                  <a:schemeClr val="dk1"/>
                </a:solidFill>
              </a:rPr>
              <a:t>installment</a:t>
            </a:r>
            <a:endParaRPr sz="1050" dirty="0">
              <a:solidFill>
                <a:schemeClr val="dk1"/>
              </a:solidFill>
            </a:endParaRPr>
          </a:p>
          <a:p>
            <a:pPr marL="0" lvl="0" indent="0" algn="l" rtl="0">
              <a:spcBef>
                <a:spcPts val="1500"/>
              </a:spcBef>
              <a:spcAft>
                <a:spcPts val="0"/>
              </a:spcAft>
              <a:buNone/>
            </a:pPr>
            <a:endParaRPr dirty="0"/>
          </a:p>
        </p:txBody>
      </p:sp>
      <p:sp>
        <p:nvSpPr>
          <p:cNvPr id="2" name="TextBox 1">
            <a:extLst>
              <a:ext uri="{FF2B5EF4-FFF2-40B4-BE49-F238E27FC236}">
                <a16:creationId xmlns:a16="http://schemas.microsoft.com/office/drawing/2014/main" id="{85984BE2-BBDC-5F4F-9090-BA8848F35D2B}"/>
              </a:ext>
            </a:extLst>
          </p:cNvPr>
          <p:cNvSpPr txBox="1"/>
          <p:nvPr/>
        </p:nvSpPr>
        <p:spPr>
          <a:xfrm>
            <a:off x="268104" y="3485903"/>
            <a:ext cx="3389495" cy="307777"/>
          </a:xfrm>
          <a:prstGeom prst="rect">
            <a:avLst/>
          </a:prstGeom>
          <a:noFill/>
        </p:spPr>
        <p:txBody>
          <a:bodyPr wrap="square" rtlCol="0">
            <a:spAutoFit/>
          </a:bodyPr>
          <a:lstStyle/>
          <a:p>
            <a:r>
              <a:rPr lang="en-US" dirty="0"/>
              <a:t>Customer Profile – interesting results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0"/>
          <p:cNvSpPr txBox="1">
            <a:spLocks noGrp="1"/>
          </p:cNvSpPr>
          <p:nvPr>
            <p:ph type="title"/>
          </p:nvPr>
        </p:nvSpPr>
        <p:spPr>
          <a:xfrm>
            <a:off x="637700" y="1048700"/>
            <a:ext cx="8381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sz="2100"/>
              <a:t>Limitation: K-means is sensitive to outliers but we did not </a:t>
            </a:r>
            <a:endParaRPr sz="2100"/>
          </a:p>
          <a:p>
            <a:pPr marL="914400" lvl="0" indent="0" algn="l" rtl="0">
              <a:spcBef>
                <a:spcPts val="0"/>
              </a:spcBef>
              <a:spcAft>
                <a:spcPts val="0"/>
              </a:spcAft>
              <a:buNone/>
            </a:pPr>
            <a:r>
              <a:rPr lang="zh-CN" sz="2100"/>
              <a:t>     eliminate outliers, because there are too many </a:t>
            </a:r>
            <a:endParaRPr sz="2100"/>
          </a:p>
          <a:p>
            <a:pPr marL="914400" lvl="0" indent="0" algn="l" rtl="0">
              <a:spcBef>
                <a:spcPts val="0"/>
              </a:spcBef>
              <a:spcAft>
                <a:spcPts val="0"/>
              </a:spcAft>
              <a:buNone/>
            </a:pPr>
            <a:r>
              <a:rPr lang="zh-CN" sz="2100"/>
              <a:t>     of them in the dataset.</a:t>
            </a:r>
            <a:endParaRPr sz="2100"/>
          </a:p>
        </p:txBody>
      </p:sp>
      <p:sp>
        <p:nvSpPr>
          <p:cNvPr id="127" name="Google Shape;127;p20"/>
          <p:cNvSpPr txBox="1">
            <a:spLocks noGrp="1"/>
          </p:cNvSpPr>
          <p:nvPr>
            <p:ph type="title"/>
          </p:nvPr>
        </p:nvSpPr>
        <p:spPr>
          <a:xfrm>
            <a:off x="637700" y="2770725"/>
            <a:ext cx="8260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sz="2100"/>
              <a:t>Improvements: </a:t>
            </a:r>
            <a:endParaRPr sz="2100"/>
          </a:p>
          <a:p>
            <a:pPr marL="457200" lvl="0" indent="-361950" algn="l" rtl="0">
              <a:spcBef>
                <a:spcPts val="0"/>
              </a:spcBef>
              <a:spcAft>
                <a:spcPts val="0"/>
              </a:spcAft>
              <a:buSzPts val="2100"/>
              <a:buAutoNum type="arabicPeriod"/>
            </a:pPr>
            <a:r>
              <a:rPr lang="zh-CN" sz="2100"/>
              <a:t>Address outliers problem</a:t>
            </a:r>
            <a:endParaRPr sz="2100"/>
          </a:p>
          <a:p>
            <a:pPr marL="457200" lvl="0" indent="-361950" algn="l" rtl="0">
              <a:spcBef>
                <a:spcPts val="0"/>
              </a:spcBef>
              <a:spcAft>
                <a:spcPts val="0"/>
              </a:spcAft>
              <a:buSzPts val="2100"/>
              <a:buAutoNum type="arabicPeriod"/>
            </a:pPr>
            <a:r>
              <a:rPr lang="zh-CN" sz="2100"/>
              <a:t>Dimension Reduction to deal with sparse observations</a:t>
            </a:r>
            <a:endParaRPr sz="21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Dimension Reduction</a:t>
            </a:r>
            <a:endParaRPr/>
          </a:p>
        </p:txBody>
      </p:sp>
      <p:pic>
        <p:nvPicPr>
          <p:cNvPr id="133" name="Google Shape;133;p21"/>
          <p:cNvPicPr preferRelativeResize="0"/>
          <p:nvPr/>
        </p:nvPicPr>
        <p:blipFill>
          <a:blip r:embed="rId3">
            <a:alphaModFix/>
          </a:blip>
          <a:stretch>
            <a:fillRect/>
          </a:stretch>
        </p:blipFill>
        <p:spPr>
          <a:xfrm>
            <a:off x="217475" y="1283575"/>
            <a:ext cx="2471841" cy="1741215"/>
          </a:xfrm>
          <a:prstGeom prst="rect">
            <a:avLst/>
          </a:prstGeom>
          <a:noFill/>
          <a:ln>
            <a:noFill/>
          </a:ln>
        </p:spPr>
      </p:pic>
      <p:pic>
        <p:nvPicPr>
          <p:cNvPr id="134" name="Google Shape;134;p21"/>
          <p:cNvPicPr preferRelativeResize="0"/>
          <p:nvPr/>
        </p:nvPicPr>
        <p:blipFill>
          <a:blip r:embed="rId4">
            <a:alphaModFix/>
          </a:blip>
          <a:stretch>
            <a:fillRect/>
          </a:stretch>
        </p:blipFill>
        <p:spPr>
          <a:xfrm>
            <a:off x="217475" y="3024791"/>
            <a:ext cx="2471838" cy="1628281"/>
          </a:xfrm>
          <a:prstGeom prst="rect">
            <a:avLst/>
          </a:prstGeom>
          <a:noFill/>
          <a:ln>
            <a:noFill/>
          </a:ln>
        </p:spPr>
      </p:pic>
      <p:pic>
        <p:nvPicPr>
          <p:cNvPr id="135" name="Google Shape;135;p21"/>
          <p:cNvPicPr preferRelativeResize="0"/>
          <p:nvPr/>
        </p:nvPicPr>
        <p:blipFill>
          <a:blip r:embed="rId5">
            <a:alphaModFix/>
          </a:blip>
          <a:stretch>
            <a:fillRect/>
          </a:stretch>
        </p:blipFill>
        <p:spPr>
          <a:xfrm>
            <a:off x="2689316" y="3024791"/>
            <a:ext cx="1788409" cy="1628284"/>
          </a:xfrm>
          <a:prstGeom prst="rect">
            <a:avLst/>
          </a:prstGeom>
          <a:noFill/>
          <a:ln>
            <a:noFill/>
          </a:ln>
        </p:spPr>
      </p:pic>
      <p:pic>
        <p:nvPicPr>
          <p:cNvPr id="136" name="Google Shape;136;p21"/>
          <p:cNvPicPr preferRelativeResize="0"/>
          <p:nvPr/>
        </p:nvPicPr>
        <p:blipFill>
          <a:blip r:embed="rId6">
            <a:alphaModFix/>
          </a:blip>
          <a:stretch>
            <a:fillRect/>
          </a:stretch>
        </p:blipFill>
        <p:spPr>
          <a:xfrm>
            <a:off x="4772225" y="1283575"/>
            <a:ext cx="2388730" cy="1741215"/>
          </a:xfrm>
          <a:prstGeom prst="rect">
            <a:avLst/>
          </a:prstGeom>
          <a:noFill/>
          <a:ln>
            <a:noFill/>
          </a:ln>
        </p:spPr>
      </p:pic>
      <p:pic>
        <p:nvPicPr>
          <p:cNvPr id="137" name="Google Shape;137;p21"/>
          <p:cNvPicPr preferRelativeResize="0"/>
          <p:nvPr/>
        </p:nvPicPr>
        <p:blipFill>
          <a:blip r:embed="rId7">
            <a:alphaModFix/>
          </a:blip>
          <a:stretch>
            <a:fillRect/>
          </a:stretch>
        </p:blipFill>
        <p:spPr>
          <a:xfrm>
            <a:off x="7128860" y="1281990"/>
            <a:ext cx="1797000" cy="1741257"/>
          </a:xfrm>
          <a:prstGeom prst="rect">
            <a:avLst/>
          </a:prstGeom>
          <a:noFill/>
          <a:ln>
            <a:noFill/>
          </a:ln>
        </p:spPr>
      </p:pic>
      <p:pic>
        <p:nvPicPr>
          <p:cNvPr id="138" name="Google Shape;138;p21"/>
          <p:cNvPicPr preferRelativeResize="0"/>
          <p:nvPr/>
        </p:nvPicPr>
        <p:blipFill>
          <a:blip r:embed="rId8">
            <a:alphaModFix/>
          </a:blip>
          <a:stretch>
            <a:fillRect/>
          </a:stretch>
        </p:blipFill>
        <p:spPr>
          <a:xfrm>
            <a:off x="4772225" y="3024792"/>
            <a:ext cx="2388725" cy="1628281"/>
          </a:xfrm>
          <a:prstGeom prst="rect">
            <a:avLst/>
          </a:prstGeom>
          <a:noFill/>
          <a:ln>
            <a:noFill/>
          </a:ln>
        </p:spPr>
      </p:pic>
      <p:pic>
        <p:nvPicPr>
          <p:cNvPr id="139" name="Google Shape;139;p21"/>
          <p:cNvPicPr preferRelativeResize="0"/>
          <p:nvPr/>
        </p:nvPicPr>
        <p:blipFill>
          <a:blip r:embed="rId9">
            <a:alphaModFix/>
          </a:blip>
          <a:stretch>
            <a:fillRect/>
          </a:stretch>
        </p:blipFill>
        <p:spPr>
          <a:xfrm>
            <a:off x="7133037" y="3024792"/>
            <a:ext cx="1796977" cy="1628283"/>
          </a:xfrm>
          <a:prstGeom prst="rect">
            <a:avLst/>
          </a:prstGeom>
          <a:noFill/>
          <a:ln>
            <a:noFill/>
          </a:ln>
        </p:spPr>
      </p:pic>
      <p:pic>
        <p:nvPicPr>
          <p:cNvPr id="140" name="Google Shape;140;p21"/>
          <p:cNvPicPr preferRelativeResize="0"/>
          <p:nvPr/>
        </p:nvPicPr>
        <p:blipFill>
          <a:blip r:embed="rId10">
            <a:alphaModFix/>
          </a:blip>
          <a:stretch>
            <a:fillRect/>
          </a:stretch>
        </p:blipFill>
        <p:spPr>
          <a:xfrm>
            <a:off x="2637925" y="1283575"/>
            <a:ext cx="1839800" cy="1741225"/>
          </a:xfrm>
          <a:prstGeom prst="rect">
            <a:avLst/>
          </a:prstGeom>
          <a:noFill/>
          <a:ln>
            <a:noFill/>
          </a:ln>
        </p:spPr>
      </p:pic>
      <p:sp>
        <p:nvSpPr>
          <p:cNvPr id="141" name="Google Shape;141;p21"/>
          <p:cNvSpPr txBox="1"/>
          <p:nvPr/>
        </p:nvSpPr>
        <p:spPr>
          <a:xfrm>
            <a:off x="4572000" y="100600"/>
            <a:ext cx="4927200" cy="860400"/>
          </a:xfrm>
          <a:prstGeom prst="rect">
            <a:avLst/>
          </a:prstGeom>
          <a:noFill/>
          <a:ln>
            <a:noFill/>
          </a:ln>
        </p:spPr>
        <p:txBody>
          <a:bodyPr spcFirstLastPara="1" wrap="square" lIns="91425" tIns="91425" rIns="91425" bIns="91425" anchor="t" anchorCtr="0">
            <a:noAutofit/>
          </a:bodyPr>
          <a:lstStyle/>
          <a:p>
            <a:pPr marL="457200" lvl="0" indent="-304800" algn="l" rtl="0">
              <a:spcBef>
                <a:spcPts val="800"/>
              </a:spcBef>
              <a:spcAft>
                <a:spcPts val="0"/>
              </a:spcAft>
              <a:buClr>
                <a:schemeClr val="dk1"/>
              </a:buClr>
              <a:buSzPts val="1200"/>
              <a:buFont typeface="Times New Roman"/>
              <a:buChar char="●"/>
            </a:pPr>
            <a:r>
              <a:rPr lang="zh-CN" sz="1200">
                <a:solidFill>
                  <a:schemeClr val="dk1"/>
                </a:solidFill>
                <a:latin typeface="Times New Roman"/>
                <a:ea typeface="Times New Roman"/>
                <a:cs typeface="Times New Roman"/>
                <a:sym typeface="Times New Roman"/>
              </a:rPr>
              <a:t>low income (cluster1&amp;2): more one-off purchases</a:t>
            </a:r>
            <a:endParaRPr sz="1200">
              <a:solidFill>
                <a:schemeClr val="dk1"/>
              </a:solidFill>
              <a:latin typeface="Times New Roman"/>
              <a:ea typeface="Times New Roman"/>
              <a:cs typeface="Times New Roman"/>
              <a:sym typeface="Times New Roman"/>
            </a:endParaRPr>
          </a:p>
          <a:p>
            <a:pPr marL="457200" lvl="0" indent="-304800" algn="l" rtl="0">
              <a:spcBef>
                <a:spcPts val="0"/>
              </a:spcBef>
              <a:spcAft>
                <a:spcPts val="0"/>
              </a:spcAft>
              <a:buClr>
                <a:schemeClr val="dk1"/>
              </a:buClr>
              <a:buSzPts val="1200"/>
              <a:buFont typeface="Times New Roman"/>
              <a:buChar char="●"/>
            </a:pPr>
            <a:r>
              <a:rPr lang="zh-CN" sz="1200">
                <a:solidFill>
                  <a:schemeClr val="dk1"/>
                </a:solidFill>
                <a:latin typeface="Times New Roman"/>
                <a:ea typeface="Times New Roman"/>
                <a:cs typeface="Times New Roman"/>
                <a:sym typeface="Times New Roman"/>
              </a:rPr>
              <a:t>rich group (cluster3): more purchase installment</a:t>
            </a:r>
            <a:endParaRPr sz="1200">
              <a:solidFill>
                <a:schemeClr val="dk1"/>
              </a:solidFill>
              <a:latin typeface="Times New Roman"/>
              <a:ea typeface="Times New Roman"/>
              <a:cs typeface="Times New Roman"/>
              <a:sym typeface="Times New Roman"/>
            </a:endParaRPr>
          </a:p>
          <a:p>
            <a:pPr marL="457200" lvl="0" indent="-304800" algn="l" rtl="0">
              <a:spcBef>
                <a:spcPts val="0"/>
              </a:spcBef>
              <a:spcAft>
                <a:spcPts val="0"/>
              </a:spcAft>
              <a:buClr>
                <a:schemeClr val="dk1"/>
              </a:buClr>
              <a:buSzPts val="1200"/>
              <a:buFont typeface="Times New Roman"/>
              <a:buChar char="●"/>
            </a:pPr>
            <a:r>
              <a:rPr lang="zh-CN" sz="1200">
                <a:solidFill>
                  <a:schemeClr val="dk1"/>
                </a:solidFill>
                <a:latin typeface="Times New Roman"/>
                <a:ea typeface="Times New Roman"/>
                <a:cs typeface="Times New Roman"/>
                <a:sym typeface="Times New Roman"/>
              </a:rPr>
              <a:t>middle income (cluster4): more cash advance and purchase installment </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1413</TotalTime>
  <Words>438</Words>
  <Application>Microsoft Macintosh PowerPoint</Application>
  <PresentationFormat>On-screen Show (16:9)</PresentationFormat>
  <Paragraphs>54</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Times New Roman</vt:lpstr>
      <vt:lpstr>Simple Light</vt:lpstr>
      <vt:lpstr>Credit Cardholders Segmentations for Marketing Stategies </vt:lpstr>
      <vt:lpstr>Background Information</vt:lpstr>
      <vt:lpstr>Correlation</vt:lpstr>
      <vt:lpstr>Determining the number of clusters </vt:lpstr>
      <vt:lpstr>Hierarchical &amp; K-means PCA Comparison</vt:lpstr>
      <vt:lpstr>Hierarchical Clustering v.s. K-means</vt:lpstr>
      <vt:lpstr>Analyzing Box Plots &amp; Conclusion</vt:lpstr>
      <vt:lpstr>Limitation: K-means is sensitive to outliers but we did not       eliminate outliers, because there are too many       of them in the dataset.</vt:lpstr>
      <vt:lpstr>Dimension Reduction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Cardholders Segmentations for Marketing Stategies </dc:title>
  <cp:lastModifiedBy>Ran Cao</cp:lastModifiedBy>
  <cp:revision>3</cp:revision>
  <dcterms:modified xsi:type="dcterms:W3CDTF">2020-08-05T01:53:43Z</dcterms:modified>
</cp:coreProperties>
</file>