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81" r:id="rId6"/>
    <p:sldId id="264" r:id="rId7"/>
    <p:sldId id="267" r:id="rId8"/>
    <p:sldId id="265" r:id="rId9"/>
    <p:sldId id="268" r:id="rId10"/>
    <p:sldId id="275" r:id="rId11"/>
    <p:sldId id="273" r:id="rId12"/>
    <p:sldId id="274" r:id="rId13"/>
    <p:sldId id="277" r:id="rId14"/>
    <p:sldId id="278" r:id="rId15"/>
    <p:sldId id="276" r:id="rId16"/>
    <p:sldId id="286" r:id="rId17"/>
    <p:sldId id="287" r:id="rId18"/>
    <p:sldId id="282" r:id="rId19"/>
    <p:sldId id="283" r:id="rId20"/>
    <p:sldId id="288" r:id="rId21"/>
    <p:sldId id="284" r:id="rId22"/>
    <p:sldId id="289" r:id="rId23"/>
    <p:sldId id="290" r:id="rId24"/>
    <p:sldId id="291" r:id="rId25"/>
    <p:sldId id="292" r:id="rId26"/>
    <p:sldId id="293" r:id="rId27"/>
    <p:sldId id="294" r:id="rId28"/>
    <p:sldId id="297"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516" autoAdjust="0"/>
  </p:normalViewPr>
  <p:slideViewPr>
    <p:cSldViewPr snapToGrid="0">
      <p:cViewPr>
        <p:scale>
          <a:sx n="75" d="100"/>
          <a:sy n="75" d="100"/>
        </p:scale>
        <p:origin x="195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48BEC-AFCE-4D46-B313-A0AF4E9B33C3}"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A723D-3B94-4987-B168-A4AF7491E56E}" type="slidenum">
              <a:rPr lang="en-US" smtClean="0"/>
              <a:t>‹#›</a:t>
            </a:fld>
            <a:endParaRPr lang="en-US"/>
          </a:p>
        </p:txBody>
      </p:sp>
    </p:spTree>
    <p:extLst>
      <p:ext uri="{BB962C8B-B14F-4D97-AF65-F5344CB8AC3E}">
        <p14:creationId xmlns:p14="http://schemas.microsoft.com/office/powerpoint/2010/main" val="248700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go on to </a:t>
            </a:r>
          </a:p>
        </p:txBody>
      </p:sp>
      <p:sp>
        <p:nvSpPr>
          <p:cNvPr id="4" name="Slide Number Placeholder 3"/>
          <p:cNvSpPr>
            <a:spLocks noGrp="1"/>
          </p:cNvSpPr>
          <p:nvPr>
            <p:ph type="sldNum" sz="quarter" idx="5"/>
          </p:nvPr>
        </p:nvSpPr>
        <p:spPr/>
        <p:txBody>
          <a:bodyPr/>
          <a:lstStyle/>
          <a:p>
            <a:fld id="{268A723D-3B94-4987-B168-A4AF7491E56E}" type="slidenum">
              <a:rPr lang="en-US" smtClean="0"/>
              <a:t>14</a:t>
            </a:fld>
            <a:endParaRPr lang="en-US"/>
          </a:p>
        </p:txBody>
      </p:sp>
    </p:spTree>
    <p:extLst>
      <p:ext uri="{BB962C8B-B14F-4D97-AF65-F5344CB8AC3E}">
        <p14:creationId xmlns:p14="http://schemas.microsoft.com/office/powerpoint/2010/main" val="292258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adding a little structure to the list of buzzwords gives me… read the slide</a:t>
            </a:r>
          </a:p>
          <a:p>
            <a:endParaRPr lang="en-US" dirty="0"/>
          </a:p>
          <a:p>
            <a:r>
              <a:rPr lang="en-US" dirty="0"/>
              <a:t>-&gt;</a:t>
            </a:r>
          </a:p>
        </p:txBody>
      </p:sp>
      <p:sp>
        <p:nvSpPr>
          <p:cNvPr id="4" name="Slide Number Placeholder 3"/>
          <p:cNvSpPr>
            <a:spLocks noGrp="1"/>
          </p:cNvSpPr>
          <p:nvPr>
            <p:ph type="sldNum" sz="quarter" idx="5"/>
          </p:nvPr>
        </p:nvSpPr>
        <p:spPr/>
        <p:txBody>
          <a:bodyPr/>
          <a:lstStyle/>
          <a:p>
            <a:fld id="{268A723D-3B94-4987-B168-A4AF7491E56E}" type="slidenum">
              <a:rPr lang="en-US" smtClean="0"/>
              <a:t>16</a:t>
            </a:fld>
            <a:endParaRPr lang="en-US"/>
          </a:p>
        </p:txBody>
      </p:sp>
    </p:spTree>
    <p:extLst>
      <p:ext uri="{BB962C8B-B14F-4D97-AF65-F5344CB8AC3E}">
        <p14:creationId xmlns:p14="http://schemas.microsoft.com/office/powerpoint/2010/main" val="23503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the features are pretty straight forward and things I think we are all relative comfortable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 one key word that still bugs me is </a:t>
            </a:r>
            <a:r>
              <a:rPr lang="en-US" b="1" dirty="0">
                <a:solidFill>
                  <a:schemeClr val="tx1"/>
                </a:solidFill>
              </a:rPr>
              <a:t>informatics</a:t>
            </a:r>
            <a:r>
              <a:rPr lang="en-US" dirty="0"/>
              <a:t>. I am going give a really high level description of informatics in hopes that it better helps us understand what the funding committee is really asking us. </a:t>
            </a:r>
          </a:p>
        </p:txBody>
      </p:sp>
      <p:sp>
        <p:nvSpPr>
          <p:cNvPr id="4" name="Slide Number Placeholder 3"/>
          <p:cNvSpPr>
            <a:spLocks noGrp="1"/>
          </p:cNvSpPr>
          <p:nvPr>
            <p:ph type="sldNum" sz="quarter" idx="5"/>
          </p:nvPr>
        </p:nvSpPr>
        <p:spPr/>
        <p:txBody>
          <a:bodyPr/>
          <a:lstStyle/>
          <a:p>
            <a:fld id="{268A723D-3B94-4987-B168-A4AF7491E56E}" type="slidenum">
              <a:rPr lang="en-US" smtClean="0"/>
              <a:t>17</a:t>
            </a:fld>
            <a:endParaRPr lang="en-US"/>
          </a:p>
        </p:txBody>
      </p:sp>
    </p:spTree>
    <p:extLst>
      <p:ext uri="{BB962C8B-B14F-4D97-AF65-F5344CB8AC3E}">
        <p14:creationId xmlns:p14="http://schemas.microsoft.com/office/powerpoint/2010/main" val="96109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a:p>
            <a:r>
              <a:rPr lang="en-US" dirty="0"/>
              <a:t>Given this context lets return to the original request from the funding committee. </a:t>
            </a:r>
          </a:p>
        </p:txBody>
      </p:sp>
      <p:sp>
        <p:nvSpPr>
          <p:cNvPr id="4" name="Slide Number Placeholder 3"/>
          <p:cNvSpPr>
            <a:spLocks noGrp="1"/>
          </p:cNvSpPr>
          <p:nvPr>
            <p:ph type="sldNum" sz="quarter" idx="5"/>
          </p:nvPr>
        </p:nvSpPr>
        <p:spPr/>
        <p:txBody>
          <a:bodyPr/>
          <a:lstStyle/>
          <a:p>
            <a:fld id="{268A723D-3B94-4987-B168-A4AF7491E56E}" type="slidenum">
              <a:rPr lang="en-US" smtClean="0"/>
              <a:t>18</a:t>
            </a:fld>
            <a:endParaRPr lang="en-US"/>
          </a:p>
        </p:txBody>
      </p:sp>
    </p:spTree>
    <p:extLst>
      <p:ext uri="{BB962C8B-B14F-4D97-AF65-F5344CB8AC3E}">
        <p14:creationId xmlns:p14="http://schemas.microsoft.com/office/powerpoint/2010/main" val="4426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a:p>
            <a:r>
              <a:rPr lang="en-US" dirty="0"/>
              <a:t>So I </a:t>
            </a:r>
            <a:r>
              <a:rPr lang="en-US" dirty="0" err="1"/>
              <a:t>th</a:t>
            </a:r>
            <a:endParaRPr lang="en-US" dirty="0"/>
          </a:p>
        </p:txBody>
      </p:sp>
      <p:sp>
        <p:nvSpPr>
          <p:cNvPr id="4" name="Slide Number Placeholder 3"/>
          <p:cNvSpPr>
            <a:spLocks noGrp="1"/>
          </p:cNvSpPr>
          <p:nvPr>
            <p:ph type="sldNum" sz="quarter" idx="5"/>
          </p:nvPr>
        </p:nvSpPr>
        <p:spPr/>
        <p:txBody>
          <a:bodyPr/>
          <a:lstStyle/>
          <a:p>
            <a:fld id="{268A723D-3B94-4987-B168-A4AF7491E56E}" type="slidenum">
              <a:rPr lang="en-US" smtClean="0"/>
              <a:t>19</a:t>
            </a:fld>
            <a:endParaRPr lang="en-US"/>
          </a:p>
        </p:txBody>
      </p:sp>
    </p:spTree>
    <p:extLst>
      <p:ext uri="{BB962C8B-B14F-4D97-AF65-F5344CB8AC3E}">
        <p14:creationId xmlns:p14="http://schemas.microsoft.com/office/powerpoint/2010/main" val="249168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68A723D-3B94-4987-B168-A4AF7491E56E}" type="slidenum">
              <a:rPr lang="en-US" smtClean="0"/>
              <a:t>20</a:t>
            </a:fld>
            <a:endParaRPr lang="en-US"/>
          </a:p>
        </p:txBody>
      </p:sp>
    </p:spTree>
    <p:extLst>
      <p:ext uri="{BB962C8B-B14F-4D97-AF65-F5344CB8AC3E}">
        <p14:creationId xmlns:p14="http://schemas.microsoft.com/office/powerpoint/2010/main" val="23606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Hardware</a:t>
            </a:r>
            <a:r>
              <a:rPr lang="en-US" dirty="0"/>
              <a:t>: The rise of **commercial cloud </a:t>
            </a:r>
            <a:r>
              <a:rPr lang="en-US" dirty="0" err="1"/>
              <a:t>infrasture</a:t>
            </a:r>
            <a:r>
              <a:rPr lang="en-US" dirty="0"/>
              <a:t> platforms**  such as  Google Cloud Platform, Amazon Web Services (AWS) and Microsoft Azure has revolutionized how businesses are run. Both these platforms offer </a:t>
            </a:r>
            <a:r>
              <a:rPr lang="en-US" dirty="0" err="1"/>
              <a:t>similiar</a:t>
            </a:r>
            <a:r>
              <a:rPr lang="en-US" dirty="0"/>
              <a:t> portfolio of services including storage, computing, web hosting, serverless computing. These services have been around before but AWS and Azure did a few things to make it commercial **viable** product:	</a:t>
            </a:r>
          </a:p>
          <a:p>
            <a:pPr marL="628650" lvl="1" indent="-171450">
              <a:buFont typeface="Arial" panose="020B0604020202020204" pitchFamily="34" charset="0"/>
              <a:buChar char="•"/>
            </a:pPr>
            <a:r>
              <a:rPr lang="en-US" b="1" dirty="0"/>
              <a:t>Vertical integration </a:t>
            </a:r>
            <a:r>
              <a:rPr lang="en-US" dirty="0"/>
              <a:t>Each platform e.g. Azure has all the tech needed to build a business (storage, computing, web hosting ... ETC ) where as before you go to different companies for different things. such as </a:t>
            </a:r>
            <a:r>
              <a:rPr lang="en-US" dirty="0" err="1"/>
              <a:t>goDaddy</a:t>
            </a:r>
            <a:r>
              <a:rPr lang="en-US" dirty="0"/>
              <a:t> to host a website then hire a IT team to maintain a local server on premise. Now you can fire your IT team and do everything on Azure.		</a:t>
            </a:r>
          </a:p>
          <a:p>
            <a:pPr marL="628650" lvl="1" indent="-171450">
              <a:buFont typeface="Arial" panose="020B0604020202020204" pitchFamily="34" charset="0"/>
              <a:buChar char="•"/>
            </a:pPr>
            <a:r>
              <a:rPr lang="en-US" b="1" dirty="0"/>
              <a:t>Massively scalable </a:t>
            </a:r>
            <a:r>
              <a:rPr lang="en-US" dirty="0"/>
              <a:t>The </a:t>
            </a:r>
            <a:r>
              <a:rPr lang="en-US" dirty="0" err="1"/>
              <a:t>infrasture</a:t>
            </a:r>
            <a:r>
              <a:rPr lang="en-US" dirty="0"/>
              <a:t> are designed to handle enterprise scale data requirements (imagine storage </a:t>
            </a:r>
            <a:r>
              <a:rPr lang="en-US" dirty="0" err="1"/>
              <a:t>infrastrature</a:t>
            </a:r>
            <a:r>
              <a:rPr lang="en-US" dirty="0"/>
              <a:t> for petabytes -10^9 GB0- scale for a company like </a:t>
            </a:r>
            <a:r>
              <a:rPr lang="en-US" dirty="0" err="1"/>
              <a:t>youTube</a:t>
            </a:r>
            <a:r>
              <a:rPr lang="en-US" dirty="0"/>
              <a:t>). This is particularly attract for start ups who have low data volume initially but will scale up; they can trust that if they build their business infrastructure on Azure this will be able to handle increased data scales as they grow. </a:t>
            </a:r>
          </a:p>
          <a:p>
            <a:pPr marL="628650" lvl="1" indent="-171450">
              <a:buFont typeface="Arial" panose="020B0604020202020204" pitchFamily="34" charset="0"/>
              <a:buChar char="•"/>
            </a:pPr>
            <a:r>
              <a:rPr lang="en-US" b="1" dirty="0"/>
              <a:t>Consumption-based costs </a:t>
            </a:r>
            <a:r>
              <a:rPr lang="en-US" dirty="0"/>
              <a:t>cost is pay as you go based on how much data or computing you use. This has two implications: firstly, in the short term start ups </a:t>
            </a:r>
            <a:r>
              <a:rPr lang="en-US" dirty="0" err="1"/>
              <a:t>dont</a:t>
            </a:r>
            <a:r>
              <a:rPr lang="en-US" dirty="0"/>
              <a:t> need to have large up-front investments hardware and secondly, in the long term businesses don't need staff </a:t>
            </a:r>
            <a:r>
              <a:rPr lang="en-US" dirty="0" err="1"/>
              <a:t>whos</a:t>
            </a:r>
            <a:r>
              <a:rPr lang="en-US" dirty="0"/>
              <a:t> role is maintain hardware infrastructure. Again since the service is designed for enterprise scale </a:t>
            </a:r>
            <a:r>
              <a:rPr lang="en-US" dirty="0" err="1"/>
              <a:t>constomers</a:t>
            </a:r>
            <a:r>
              <a:rPr lang="en-US" dirty="0"/>
              <a:t>; most of the scale of data for academia is smaller and we get great value with consumption-based costs.</a:t>
            </a:r>
          </a:p>
        </p:txBody>
      </p:sp>
      <p:sp>
        <p:nvSpPr>
          <p:cNvPr id="4" name="Slide Number Placeholder 3"/>
          <p:cNvSpPr>
            <a:spLocks noGrp="1"/>
          </p:cNvSpPr>
          <p:nvPr>
            <p:ph type="sldNum" sz="quarter" idx="5"/>
          </p:nvPr>
        </p:nvSpPr>
        <p:spPr/>
        <p:txBody>
          <a:bodyPr/>
          <a:lstStyle/>
          <a:p>
            <a:fld id="{268A723D-3B94-4987-B168-A4AF7491E56E}" type="slidenum">
              <a:rPr lang="en-US" smtClean="0"/>
              <a:t>24</a:t>
            </a:fld>
            <a:endParaRPr lang="en-US"/>
          </a:p>
        </p:txBody>
      </p:sp>
    </p:spTree>
    <p:extLst>
      <p:ext uri="{BB962C8B-B14F-4D97-AF65-F5344CB8AC3E}">
        <p14:creationId xmlns:p14="http://schemas.microsoft.com/office/powerpoint/2010/main" val="308614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Hardware</a:t>
            </a:r>
            <a:r>
              <a:rPr lang="en-US" dirty="0"/>
              <a:t>: The rise of **commercial cloud </a:t>
            </a:r>
            <a:r>
              <a:rPr lang="en-US" dirty="0" err="1"/>
              <a:t>infrasture</a:t>
            </a:r>
            <a:r>
              <a:rPr lang="en-US" dirty="0"/>
              <a:t> platforms**  such as  Google Cloud Platform, Amazon Web Services (AWS) and Microsoft Azure has revolutionized how businesses are run. Both these platforms offer </a:t>
            </a:r>
            <a:r>
              <a:rPr lang="en-US" dirty="0" err="1"/>
              <a:t>similiar</a:t>
            </a:r>
            <a:r>
              <a:rPr lang="en-US" dirty="0"/>
              <a:t> portfolio of services including storage, computing, web hosting, serverless computing. These services have been around before but AWS and Azure did a few things to make it commercial **viable** product:	</a:t>
            </a:r>
          </a:p>
          <a:p>
            <a:pPr marL="628650" lvl="1" indent="-171450">
              <a:buFont typeface="Arial" panose="020B0604020202020204" pitchFamily="34" charset="0"/>
              <a:buChar char="•"/>
            </a:pPr>
            <a:r>
              <a:rPr lang="en-US" b="1" dirty="0"/>
              <a:t>Vertical integration </a:t>
            </a:r>
            <a:r>
              <a:rPr lang="en-US" dirty="0"/>
              <a:t>Each platform e.g. Azure has all the tech needed to build a business (storage, computing, web hosting ... ETC ) where as before you go to different companies for different things. such as </a:t>
            </a:r>
            <a:r>
              <a:rPr lang="en-US" dirty="0" err="1"/>
              <a:t>goDaddy</a:t>
            </a:r>
            <a:r>
              <a:rPr lang="en-US" dirty="0"/>
              <a:t> to host a website then hire a IT team to maintain a local server on premise. Now you can fire your IT team and do everything on Azure.		</a:t>
            </a:r>
          </a:p>
          <a:p>
            <a:pPr marL="628650" lvl="1" indent="-171450">
              <a:buFont typeface="Arial" panose="020B0604020202020204" pitchFamily="34" charset="0"/>
              <a:buChar char="•"/>
            </a:pPr>
            <a:r>
              <a:rPr lang="en-US" b="1" dirty="0"/>
              <a:t>Massively scalable </a:t>
            </a:r>
            <a:r>
              <a:rPr lang="en-US" dirty="0"/>
              <a:t>The </a:t>
            </a:r>
            <a:r>
              <a:rPr lang="en-US" dirty="0" err="1"/>
              <a:t>infrasture</a:t>
            </a:r>
            <a:r>
              <a:rPr lang="en-US" dirty="0"/>
              <a:t> are designed to handle enterprise scale data requirements (imagine storage </a:t>
            </a:r>
            <a:r>
              <a:rPr lang="en-US" dirty="0" err="1"/>
              <a:t>infrastrature</a:t>
            </a:r>
            <a:r>
              <a:rPr lang="en-US" dirty="0"/>
              <a:t> for petabytes -10^9 GB0- scale for a company like </a:t>
            </a:r>
            <a:r>
              <a:rPr lang="en-US" dirty="0" err="1"/>
              <a:t>youTube</a:t>
            </a:r>
            <a:r>
              <a:rPr lang="en-US" dirty="0"/>
              <a:t>). This is particularly attract for start ups who have low data volume initially but will scale up; they can trust that if they build their business infrastructure on Azure this will be able to handle increased data scales as they grow. </a:t>
            </a:r>
          </a:p>
          <a:p>
            <a:pPr marL="628650" lvl="1" indent="-171450">
              <a:buFont typeface="Arial" panose="020B0604020202020204" pitchFamily="34" charset="0"/>
              <a:buChar char="•"/>
            </a:pPr>
            <a:r>
              <a:rPr lang="en-US" b="1" dirty="0"/>
              <a:t>Consumption-based costs </a:t>
            </a:r>
            <a:r>
              <a:rPr lang="en-US" dirty="0"/>
              <a:t>cost is pay as you go based on how much data or computing you use. This has two implications: firstly, in the short term start ups </a:t>
            </a:r>
            <a:r>
              <a:rPr lang="en-US" dirty="0" err="1"/>
              <a:t>dont</a:t>
            </a:r>
            <a:r>
              <a:rPr lang="en-US" dirty="0"/>
              <a:t> need to have large up-front investments hardware and secondly, in the long term businesses don't need staff </a:t>
            </a:r>
            <a:r>
              <a:rPr lang="en-US" dirty="0" err="1"/>
              <a:t>whos</a:t>
            </a:r>
            <a:r>
              <a:rPr lang="en-US" dirty="0"/>
              <a:t> role is maintain hardware infrastructure. Again since the service is designed for enterprise scale </a:t>
            </a:r>
            <a:r>
              <a:rPr lang="en-US" dirty="0" err="1"/>
              <a:t>constomers</a:t>
            </a:r>
            <a:r>
              <a:rPr lang="en-US" dirty="0"/>
              <a:t>; most of the scale of data for academia is smaller and we get great value with consumption-based costs.</a:t>
            </a:r>
          </a:p>
        </p:txBody>
      </p:sp>
      <p:sp>
        <p:nvSpPr>
          <p:cNvPr id="4" name="Slide Number Placeholder 3"/>
          <p:cNvSpPr>
            <a:spLocks noGrp="1"/>
          </p:cNvSpPr>
          <p:nvPr>
            <p:ph type="sldNum" sz="quarter" idx="5"/>
          </p:nvPr>
        </p:nvSpPr>
        <p:spPr/>
        <p:txBody>
          <a:bodyPr/>
          <a:lstStyle/>
          <a:p>
            <a:fld id="{268A723D-3B94-4987-B168-A4AF7491E56E}" type="slidenum">
              <a:rPr lang="en-US" smtClean="0"/>
              <a:t>25</a:t>
            </a:fld>
            <a:endParaRPr lang="en-US"/>
          </a:p>
        </p:txBody>
      </p:sp>
    </p:spTree>
    <p:extLst>
      <p:ext uri="{BB962C8B-B14F-4D97-AF65-F5344CB8AC3E}">
        <p14:creationId xmlns:p14="http://schemas.microsoft.com/office/powerpoint/2010/main" val="211307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that are relatively new and not used at Dornsife but would be great tools to build informatics infrastructure. It really is a case of slowing down to speed up but its great to do this at the start of a big project.</a:t>
            </a:r>
          </a:p>
          <a:p>
            <a:endParaRPr lang="en-US" dirty="0"/>
          </a:p>
        </p:txBody>
      </p:sp>
      <p:sp>
        <p:nvSpPr>
          <p:cNvPr id="4" name="Slide Number Placeholder 3"/>
          <p:cNvSpPr>
            <a:spLocks noGrp="1"/>
          </p:cNvSpPr>
          <p:nvPr>
            <p:ph type="sldNum" sz="quarter" idx="5"/>
          </p:nvPr>
        </p:nvSpPr>
        <p:spPr/>
        <p:txBody>
          <a:bodyPr/>
          <a:lstStyle/>
          <a:p>
            <a:fld id="{268A723D-3B94-4987-B168-A4AF7491E56E}" type="slidenum">
              <a:rPr lang="en-US" smtClean="0"/>
              <a:t>29</a:t>
            </a:fld>
            <a:endParaRPr lang="en-US"/>
          </a:p>
        </p:txBody>
      </p:sp>
    </p:spTree>
    <p:extLst>
      <p:ext uri="{BB962C8B-B14F-4D97-AF65-F5344CB8AC3E}">
        <p14:creationId xmlns:p14="http://schemas.microsoft.com/office/powerpoint/2010/main" val="258601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D742-FA74-A7E9-A416-4CB59C267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524DB-D0E1-5067-49E6-A723B315F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226C2B-133B-3FCA-F280-EE601C2D4061}"/>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7707F6BB-14A5-8EA1-C24C-319008BB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66882-D905-5FD5-3DDA-24DECC0B0C11}"/>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179987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6B79-EBA1-13F4-0FAE-B2D5A44E3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02A19-2294-E3E2-5D6D-81C900C09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D236E-3202-C05C-5911-9E30BD3278A1}"/>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AF72F38B-E387-B162-AFE9-34B31A0FF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3BE0-1B18-42F1-331B-9C5D6D91C4A5}"/>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188956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F2214-0C11-CBDC-7CD7-E5637FEE65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FA610-5B11-0096-5E0E-C2592D594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7E3AE-0A46-5BCE-A3D6-EEE4FD55D07B}"/>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AF47ADBA-E55D-55C4-BF48-945CD9BE7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145E0-8D8D-6E0C-C84F-15E958ABDE56}"/>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40346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1F76-731C-45E7-D488-952CC4B77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016A0-FD64-0A10-FC41-3BDA2A8E3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ACC39-4684-AEDF-3BE6-1EF2299B646A}"/>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16364C26-4820-AA2A-4002-B132E9FA4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B09C-BEE5-05C5-089B-88C2E86D65E6}"/>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30976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57F5-26A8-C8E2-180B-96B63CAEB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BC292-7767-C59B-DCBA-C93CE0A60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8F49E-75E7-84B3-3A39-CD116236150A}"/>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F4ABFA94-C8B1-6134-CB0D-FC72E806F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CB68F-5212-C2BA-D153-2DDCE8AB81CF}"/>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02315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A4D-F2A1-4DE0-D081-F21B49D3E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9FF8D-C9F8-EACE-15EF-5B64E9C51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2F63B-EF99-27A1-47C9-37613E6CD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B85873-3CA9-B7E9-82A1-A67176EBB14A}"/>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6" name="Footer Placeholder 5">
            <a:extLst>
              <a:ext uri="{FF2B5EF4-FFF2-40B4-BE49-F238E27FC236}">
                <a16:creationId xmlns:a16="http://schemas.microsoft.com/office/drawing/2014/main" id="{B8216D05-27C3-3E49-236F-4ABA527A3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6E39D-47FA-3A69-AB65-100B3D3F4FF0}"/>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52285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A391-0A89-89B7-A7CA-10E65A1F3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BED30-34C1-392E-1C6F-414DD4014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49859-63A7-54EA-925B-FD19E5A97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F3157C-64D1-2A62-76F0-B4330AD22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B6D49-3E35-8A4B-B6FB-0EAD1172B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F95F9-0143-C552-7BA6-5086B41EB4B8}"/>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8" name="Footer Placeholder 7">
            <a:extLst>
              <a:ext uri="{FF2B5EF4-FFF2-40B4-BE49-F238E27FC236}">
                <a16:creationId xmlns:a16="http://schemas.microsoft.com/office/drawing/2014/main" id="{8904FC30-A962-406A-36D1-EBBA6DECA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67ADC5-E727-1517-CEC0-D4FAB9B09A64}"/>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346272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FD5C-B671-7932-6F57-89F8ED39F2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86D12-CED5-8FA6-87BE-841ECFFF100F}"/>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4" name="Footer Placeholder 3">
            <a:extLst>
              <a:ext uri="{FF2B5EF4-FFF2-40B4-BE49-F238E27FC236}">
                <a16:creationId xmlns:a16="http://schemas.microsoft.com/office/drawing/2014/main" id="{7F862BDD-0FDD-93EB-8B03-BC75206D5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C8DAE-D023-B2B4-414B-7EB20E1B5E61}"/>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55896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32260-E638-EAD0-A34B-91BB1C898DE1}"/>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3" name="Footer Placeholder 2">
            <a:extLst>
              <a:ext uri="{FF2B5EF4-FFF2-40B4-BE49-F238E27FC236}">
                <a16:creationId xmlns:a16="http://schemas.microsoft.com/office/drawing/2014/main" id="{1AB657D0-617B-A0E0-D4E1-686D0901E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01B2E-188D-2D8D-E9F9-B7DBC3823F27}"/>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86041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DE8F-3704-DF03-315A-4F76536B9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8ADF31-C954-CC62-883C-B44DB172B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0D892-824A-CE4C-B2D5-F041B7597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38AFB-FF5C-D9CF-74C1-50C4F8C4243B}"/>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6" name="Footer Placeholder 5">
            <a:extLst>
              <a:ext uri="{FF2B5EF4-FFF2-40B4-BE49-F238E27FC236}">
                <a16:creationId xmlns:a16="http://schemas.microsoft.com/office/drawing/2014/main" id="{7308169C-F716-2533-A295-77A9B72E1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F6000-8ED2-22A6-186A-51B350373E4B}"/>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78889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DBC3-4A80-6F3B-903C-4A8038E22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D911A-DD80-1000-4F72-A26C05D95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3CEF2-5318-06A0-15DA-246E841BE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B3513-103C-CE84-EE69-9C8B0508E182}"/>
              </a:ext>
            </a:extLst>
          </p:cNvPr>
          <p:cNvSpPr>
            <a:spLocks noGrp="1"/>
          </p:cNvSpPr>
          <p:nvPr>
            <p:ph type="dt" sz="half" idx="10"/>
          </p:nvPr>
        </p:nvSpPr>
        <p:spPr/>
        <p:txBody>
          <a:bodyPr/>
          <a:lstStyle/>
          <a:p>
            <a:fld id="{27194F75-2BD1-4AE4-A573-2DB0DB9F2AF0}" type="datetimeFigureOut">
              <a:rPr lang="en-US" smtClean="0"/>
              <a:t>8/4/2022</a:t>
            </a:fld>
            <a:endParaRPr lang="en-US"/>
          </a:p>
        </p:txBody>
      </p:sp>
      <p:sp>
        <p:nvSpPr>
          <p:cNvPr id="6" name="Footer Placeholder 5">
            <a:extLst>
              <a:ext uri="{FF2B5EF4-FFF2-40B4-BE49-F238E27FC236}">
                <a16:creationId xmlns:a16="http://schemas.microsoft.com/office/drawing/2014/main" id="{D634971E-A608-595E-25D6-E55527388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5350E-C9DE-261B-4AD1-D9BF48AE6CEC}"/>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09664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3BB3F-9F89-0D96-A388-18B9FD16C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4544B7-E693-6505-59B0-456A0E12B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A7C18-521E-077D-3525-B213CA050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94F75-2BD1-4AE4-A573-2DB0DB9F2AF0}" type="datetimeFigureOut">
              <a:rPr lang="en-US" smtClean="0"/>
              <a:t>8/4/2022</a:t>
            </a:fld>
            <a:endParaRPr lang="en-US"/>
          </a:p>
        </p:txBody>
      </p:sp>
      <p:sp>
        <p:nvSpPr>
          <p:cNvPr id="5" name="Footer Placeholder 4">
            <a:extLst>
              <a:ext uri="{FF2B5EF4-FFF2-40B4-BE49-F238E27FC236}">
                <a16:creationId xmlns:a16="http://schemas.microsoft.com/office/drawing/2014/main" id="{DB357D79-0E19-B819-7629-4E1F44B3B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8F24D9-E801-D676-77C6-3525D5D2D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ECCC6-0F44-40F1-A4F5-26E1F8F41B46}" type="slidenum">
              <a:rPr lang="en-US" smtClean="0"/>
              <a:t>‹#›</a:t>
            </a:fld>
            <a:endParaRPr lang="en-US"/>
          </a:p>
        </p:txBody>
      </p:sp>
    </p:spTree>
    <p:extLst>
      <p:ext uri="{BB962C8B-B14F-4D97-AF65-F5344CB8AC3E}">
        <p14:creationId xmlns:p14="http://schemas.microsoft.com/office/powerpoint/2010/main" val="3726635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formatics.uci.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compliance/offerings/offering-hipaa-us" TargetMode="External"/><Relationship Id="rId2" Type="http://schemas.openxmlformats.org/officeDocument/2006/relationships/hyperlink" Target="https://www.msp360.com/resources/blog/amazon-s3-azure-and-google-cloud-prices-compare/" TargetMode="External"/><Relationship Id="rId1" Type="http://schemas.openxmlformats.org/officeDocument/2006/relationships/slideLayout" Target="../slideLayouts/slideLayout2.xml"/><Relationship Id="rId4" Type="http://schemas.openxmlformats.org/officeDocument/2006/relationships/hyperlink" Target="https://www.dashsdk.com/resource/aws-amazon-s3-hipaa-compliance/#:~:text=Amazon%20S3%20is%20listed%20as,AWS%20Cloud%20Shared%20Responsibility%20Mode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8106-DF66-720C-09CB-6867A37E5083}"/>
              </a:ext>
            </a:extLst>
          </p:cNvPr>
          <p:cNvSpPr>
            <a:spLocks noGrp="1"/>
          </p:cNvSpPr>
          <p:nvPr>
            <p:ph type="ctrTitle"/>
          </p:nvPr>
        </p:nvSpPr>
        <p:spPr/>
        <p:txBody>
          <a:bodyPr/>
          <a:lstStyle/>
          <a:p>
            <a:r>
              <a:rPr lang="en-US" dirty="0"/>
              <a:t>Grant Issues: Informatics </a:t>
            </a:r>
          </a:p>
        </p:txBody>
      </p:sp>
      <p:sp>
        <p:nvSpPr>
          <p:cNvPr id="3" name="Subtitle 2">
            <a:extLst>
              <a:ext uri="{FF2B5EF4-FFF2-40B4-BE49-F238E27FC236}">
                <a16:creationId xmlns:a16="http://schemas.microsoft.com/office/drawing/2014/main" id="{390F33EB-30DA-A617-D1E6-B0F47806A598}"/>
              </a:ext>
            </a:extLst>
          </p:cNvPr>
          <p:cNvSpPr>
            <a:spLocks noGrp="1"/>
          </p:cNvSpPr>
          <p:nvPr>
            <p:ph type="subTitle" idx="1"/>
          </p:nvPr>
        </p:nvSpPr>
        <p:spPr/>
        <p:txBody>
          <a:bodyPr/>
          <a:lstStyle/>
          <a:p>
            <a:r>
              <a:rPr lang="en-US" dirty="0"/>
              <a:t>Ran Li</a:t>
            </a:r>
          </a:p>
          <a:p>
            <a:r>
              <a:rPr lang="en-US" dirty="0"/>
              <a:t>8-5-22</a:t>
            </a:r>
          </a:p>
          <a:p>
            <a:r>
              <a:rPr lang="en-US" dirty="0"/>
              <a:t>Issues: #3, #5 </a:t>
            </a:r>
          </a:p>
        </p:txBody>
      </p:sp>
    </p:spTree>
    <p:extLst>
      <p:ext uri="{BB962C8B-B14F-4D97-AF65-F5344CB8AC3E}">
        <p14:creationId xmlns:p14="http://schemas.microsoft.com/office/powerpoint/2010/main" val="113558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a:bodyPr>
          <a:lstStyle/>
          <a:p>
            <a:pPr marL="457200" indent="-457200">
              <a:buFont typeface="+mj-lt"/>
              <a:buAutoNum type="arabicPeriod"/>
            </a:pPr>
            <a:r>
              <a:rPr lang="en-US" sz="2000" b="1" dirty="0"/>
              <a:t>Design a SALURBAL wide informatics standard (variable naming, data format, metadata format) applied at the work group level.</a:t>
            </a:r>
          </a:p>
          <a:p>
            <a:pPr marL="457200" indent="-457200">
              <a:buFont typeface="+mj-lt"/>
              <a:buAutoNum type="arabicPeriod"/>
            </a:pPr>
            <a:endParaRPr lang="en-US" sz="2000" b="1" dirty="0"/>
          </a:p>
          <a:p>
            <a:pPr marL="457200" indent="-457200">
              <a:buFont typeface="+mj-lt"/>
              <a:buAutoNum type="arabicPeriod"/>
            </a:pPr>
            <a:endParaRPr lang="en-US" sz="2000" b="1" dirty="0"/>
          </a:p>
        </p:txBody>
      </p:sp>
    </p:spTree>
    <p:extLst>
      <p:ext uri="{BB962C8B-B14F-4D97-AF65-F5344CB8AC3E}">
        <p14:creationId xmlns:p14="http://schemas.microsoft.com/office/powerpoint/2010/main" val="161645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a:body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b="1" dirty="0"/>
              <a:t>Build a unified dataset with automated testing to enforce strict standards</a:t>
            </a:r>
          </a:p>
          <a:p>
            <a:pPr marL="457200" indent="-457200">
              <a:buFont typeface="+mj-lt"/>
              <a:buAutoNum type="arabicPeriod"/>
            </a:pPr>
            <a:endParaRPr lang="en-US" sz="2000" b="1" dirty="0"/>
          </a:p>
        </p:txBody>
      </p:sp>
      <p:cxnSp>
        <p:nvCxnSpPr>
          <p:cNvPr id="75" name="Straight Arrow Connector 74">
            <a:extLst>
              <a:ext uri="{FF2B5EF4-FFF2-40B4-BE49-F238E27FC236}">
                <a16:creationId xmlns:a16="http://schemas.microsoft.com/office/drawing/2014/main" id="{AB0EFEA6-994D-3BF4-033A-1533A102694F}"/>
              </a:ext>
            </a:extLst>
          </p:cNvPr>
          <p:cNvCxnSpPr>
            <a:cxnSpLocks/>
          </p:cNvCxnSpPr>
          <p:nvPr/>
        </p:nvCxnSpPr>
        <p:spPr>
          <a:xfrm>
            <a:off x="4421081" y="2519081"/>
            <a:ext cx="425899" cy="67867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2AE452-AFBC-9B80-26C4-8A7D43B23E1A}"/>
              </a:ext>
            </a:extLst>
          </p:cNvPr>
          <p:cNvCxnSpPr>
            <a:cxnSpLocks/>
          </p:cNvCxnSpPr>
          <p:nvPr/>
        </p:nvCxnSpPr>
        <p:spPr>
          <a:xfrm flipV="1">
            <a:off x="4421081" y="4809026"/>
            <a:ext cx="425899" cy="105528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D7C3F2-9248-209D-95EC-FD9D5B40CA70}"/>
              </a:ext>
            </a:extLst>
          </p:cNvPr>
          <p:cNvCxnSpPr>
            <a:cxnSpLocks/>
          </p:cNvCxnSpPr>
          <p:nvPr/>
        </p:nvCxnSpPr>
        <p:spPr>
          <a:xfrm>
            <a:off x="4421081" y="4172006"/>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A5D79EE4-FEB0-26C8-A705-D3209C657358}"/>
              </a:ext>
            </a:extLst>
          </p:cNvPr>
          <p:cNvSpPr/>
          <p:nvPr/>
        </p:nvSpPr>
        <p:spPr>
          <a:xfrm>
            <a:off x="4932988" y="2326527"/>
            <a:ext cx="1310158" cy="3778400"/>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E3FF4B78-DEBC-7D4A-359F-46DD6F99E6F1}"/>
              </a:ext>
            </a:extLst>
          </p:cNvPr>
          <p:cNvSpPr/>
          <p:nvPr/>
        </p:nvSpPr>
        <p:spPr>
          <a:xfrm>
            <a:off x="5219806" y="2894449"/>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Cube 85">
            <a:extLst>
              <a:ext uri="{FF2B5EF4-FFF2-40B4-BE49-F238E27FC236}">
                <a16:creationId xmlns:a16="http://schemas.microsoft.com/office/drawing/2014/main" id="{EAC80F26-1196-6A28-4D28-56A243F1202B}"/>
              </a:ext>
            </a:extLst>
          </p:cNvPr>
          <p:cNvSpPr/>
          <p:nvPr/>
        </p:nvSpPr>
        <p:spPr>
          <a:xfrm>
            <a:off x="5658375" y="2894449"/>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B01374DA-4D93-E7C0-047B-9A6F048928F3}"/>
              </a:ext>
            </a:extLst>
          </p:cNvPr>
          <p:cNvSpPr/>
          <p:nvPr/>
        </p:nvSpPr>
        <p:spPr>
          <a:xfrm>
            <a:off x="5658375" y="2507755"/>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ube 87">
            <a:extLst>
              <a:ext uri="{FF2B5EF4-FFF2-40B4-BE49-F238E27FC236}">
                <a16:creationId xmlns:a16="http://schemas.microsoft.com/office/drawing/2014/main" id="{DECE8394-0B49-C530-3169-2C70126AE929}"/>
              </a:ext>
            </a:extLst>
          </p:cNvPr>
          <p:cNvSpPr/>
          <p:nvPr/>
        </p:nvSpPr>
        <p:spPr>
          <a:xfrm>
            <a:off x="5226379" y="2507754"/>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Cube 88">
            <a:extLst>
              <a:ext uri="{FF2B5EF4-FFF2-40B4-BE49-F238E27FC236}">
                <a16:creationId xmlns:a16="http://schemas.microsoft.com/office/drawing/2014/main" id="{321A8A11-6320-3B5D-E033-9F738585B852}"/>
              </a:ext>
            </a:extLst>
          </p:cNvPr>
          <p:cNvSpPr/>
          <p:nvPr/>
        </p:nvSpPr>
        <p:spPr>
          <a:xfrm>
            <a:off x="5210922" y="4656747"/>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ube 90">
            <a:extLst>
              <a:ext uri="{FF2B5EF4-FFF2-40B4-BE49-F238E27FC236}">
                <a16:creationId xmlns:a16="http://schemas.microsoft.com/office/drawing/2014/main" id="{8063A6A1-1FFE-8F27-83F3-EA3A8CCB3436}"/>
              </a:ext>
            </a:extLst>
          </p:cNvPr>
          <p:cNvSpPr/>
          <p:nvPr/>
        </p:nvSpPr>
        <p:spPr>
          <a:xfrm>
            <a:off x="5649491" y="4656747"/>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Cube 91">
            <a:extLst>
              <a:ext uri="{FF2B5EF4-FFF2-40B4-BE49-F238E27FC236}">
                <a16:creationId xmlns:a16="http://schemas.microsoft.com/office/drawing/2014/main" id="{BB3ACA01-F164-0786-D08D-BE93AFBB57A8}"/>
              </a:ext>
            </a:extLst>
          </p:cNvPr>
          <p:cNvSpPr/>
          <p:nvPr/>
        </p:nvSpPr>
        <p:spPr>
          <a:xfrm>
            <a:off x="5649491" y="4270053"/>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Cube 92">
            <a:extLst>
              <a:ext uri="{FF2B5EF4-FFF2-40B4-BE49-F238E27FC236}">
                <a16:creationId xmlns:a16="http://schemas.microsoft.com/office/drawing/2014/main" id="{6AE4DA53-655B-FAF8-57AB-C68180080317}"/>
              </a:ext>
            </a:extLst>
          </p:cNvPr>
          <p:cNvSpPr/>
          <p:nvPr/>
        </p:nvSpPr>
        <p:spPr>
          <a:xfrm>
            <a:off x="5217495" y="4270052"/>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Cube 93">
            <a:extLst>
              <a:ext uri="{FF2B5EF4-FFF2-40B4-BE49-F238E27FC236}">
                <a16:creationId xmlns:a16="http://schemas.microsoft.com/office/drawing/2014/main" id="{9C329AAA-F056-6465-55CC-16236426B34B}"/>
              </a:ext>
            </a:extLst>
          </p:cNvPr>
          <p:cNvSpPr/>
          <p:nvPr/>
        </p:nvSpPr>
        <p:spPr>
          <a:xfrm>
            <a:off x="5224248" y="3797615"/>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ube 94">
            <a:extLst>
              <a:ext uri="{FF2B5EF4-FFF2-40B4-BE49-F238E27FC236}">
                <a16:creationId xmlns:a16="http://schemas.microsoft.com/office/drawing/2014/main" id="{5894BFFC-2F9B-A783-392E-17F62C0F1BAB}"/>
              </a:ext>
            </a:extLst>
          </p:cNvPr>
          <p:cNvSpPr/>
          <p:nvPr/>
        </p:nvSpPr>
        <p:spPr>
          <a:xfrm>
            <a:off x="5662817" y="3797615"/>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Cube 95">
            <a:extLst>
              <a:ext uri="{FF2B5EF4-FFF2-40B4-BE49-F238E27FC236}">
                <a16:creationId xmlns:a16="http://schemas.microsoft.com/office/drawing/2014/main" id="{E99D8FEF-7CE0-DC0B-4AA2-E2B0F5523471}"/>
              </a:ext>
            </a:extLst>
          </p:cNvPr>
          <p:cNvSpPr/>
          <p:nvPr/>
        </p:nvSpPr>
        <p:spPr>
          <a:xfrm>
            <a:off x="5662817" y="3410921"/>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1FE0EBF1-0938-8D70-842D-5101B6A5D331}"/>
              </a:ext>
            </a:extLst>
          </p:cNvPr>
          <p:cNvSpPr/>
          <p:nvPr/>
        </p:nvSpPr>
        <p:spPr>
          <a:xfrm>
            <a:off x="5230821" y="3410920"/>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Cube 102">
            <a:extLst>
              <a:ext uri="{FF2B5EF4-FFF2-40B4-BE49-F238E27FC236}">
                <a16:creationId xmlns:a16="http://schemas.microsoft.com/office/drawing/2014/main" id="{226E6F8B-3DE3-04CC-2338-C385E0A78735}"/>
              </a:ext>
            </a:extLst>
          </p:cNvPr>
          <p:cNvSpPr/>
          <p:nvPr/>
        </p:nvSpPr>
        <p:spPr>
          <a:xfrm>
            <a:off x="5219806" y="5516942"/>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Cube 103">
            <a:extLst>
              <a:ext uri="{FF2B5EF4-FFF2-40B4-BE49-F238E27FC236}">
                <a16:creationId xmlns:a16="http://schemas.microsoft.com/office/drawing/2014/main" id="{2BB6E3E2-2981-6310-1748-07B7F803FB6E}"/>
              </a:ext>
            </a:extLst>
          </p:cNvPr>
          <p:cNvSpPr/>
          <p:nvPr/>
        </p:nvSpPr>
        <p:spPr>
          <a:xfrm>
            <a:off x="5658375" y="5516942"/>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ube 104">
            <a:extLst>
              <a:ext uri="{FF2B5EF4-FFF2-40B4-BE49-F238E27FC236}">
                <a16:creationId xmlns:a16="http://schemas.microsoft.com/office/drawing/2014/main" id="{EDD2CFA6-C958-70CE-FE88-91C850A52AA1}"/>
              </a:ext>
            </a:extLst>
          </p:cNvPr>
          <p:cNvSpPr/>
          <p:nvPr/>
        </p:nvSpPr>
        <p:spPr>
          <a:xfrm>
            <a:off x="5658375" y="5130248"/>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Cube 105">
            <a:extLst>
              <a:ext uri="{FF2B5EF4-FFF2-40B4-BE49-F238E27FC236}">
                <a16:creationId xmlns:a16="http://schemas.microsoft.com/office/drawing/2014/main" id="{3DD881BC-BC54-8AE8-C89C-CD9D1E38E3E2}"/>
              </a:ext>
            </a:extLst>
          </p:cNvPr>
          <p:cNvSpPr/>
          <p:nvPr/>
        </p:nvSpPr>
        <p:spPr>
          <a:xfrm>
            <a:off x="5226379" y="5130247"/>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967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lnSpcReduction="10000"/>
          </a:body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dirty="0"/>
              <a:t>Build a unified dataset with automated testing to enforce strict standards</a:t>
            </a:r>
          </a:p>
          <a:p>
            <a:pPr marL="457200" indent="-457200">
              <a:buFont typeface="+mj-lt"/>
              <a:buAutoNum type="arabicPeriod"/>
            </a:pPr>
            <a:r>
              <a:rPr lang="en-US" sz="2000" b="1" dirty="0"/>
              <a:t>Create a user-friendly data portal to access/download data, metadata and reproject outputs.</a:t>
            </a:r>
          </a:p>
          <a:p>
            <a:pPr marL="457200" indent="-457200">
              <a:buFont typeface="+mj-lt"/>
              <a:buAutoNum type="arabicPeriod"/>
            </a:pPr>
            <a:endParaRPr lang="en-US" sz="2000" b="1" dirty="0"/>
          </a:p>
          <a:p>
            <a:pPr marL="457200" indent="-457200">
              <a:buFont typeface="+mj-lt"/>
              <a:buAutoNum type="arabicPeriod"/>
            </a:pPr>
            <a:endParaRPr lang="en-US" sz="2000" b="1" dirty="0"/>
          </a:p>
        </p:txBody>
      </p:sp>
      <p:cxnSp>
        <p:nvCxnSpPr>
          <p:cNvPr id="75" name="Straight Arrow Connector 74">
            <a:extLst>
              <a:ext uri="{FF2B5EF4-FFF2-40B4-BE49-F238E27FC236}">
                <a16:creationId xmlns:a16="http://schemas.microsoft.com/office/drawing/2014/main" id="{AB0EFEA6-994D-3BF4-033A-1533A102694F}"/>
              </a:ext>
            </a:extLst>
          </p:cNvPr>
          <p:cNvCxnSpPr>
            <a:cxnSpLocks/>
          </p:cNvCxnSpPr>
          <p:nvPr/>
        </p:nvCxnSpPr>
        <p:spPr>
          <a:xfrm>
            <a:off x="4421081" y="2519081"/>
            <a:ext cx="425899" cy="67867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2AE452-AFBC-9B80-26C4-8A7D43B23E1A}"/>
              </a:ext>
            </a:extLst>
          </p:cNvPr>
          <p:cNvCxnSpPr>
            <a:cxnSpLocks/>
          </p:cNvCxnSpPr>
          <p:nvPr/>
        </p:nvCxnSpPr>
        <p:spPr>
          <a:xfrm flipV="1">
            <a:off x="4421081" y="4809026"/>
            <a:ext cx="425899" cy="105528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D7C3F2-9248-209D-95EC-FD9D5B40CA70}"/>
              </a:ext>
            </a:extLst>
          </p:cNvPr>
          <p:cNvCxnSpPr>
            <a:cxnSpLocks/>
          </p:cNvCxnSpPr>
          <p:nvPr/>
        </p:nvCxnSpPr>
        <p:spPr>
          <a:xfrm>
            <a:off x="4421081" y="4172006"/>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A5D79EE4-FEB0-26C8-A705-D3209C657358}"/>
              </a:ext>
            </a:extLst>
          </p:cNvPr>
          <p:cNvSpPr/>
          <p:nvPr/>
        </p:nvSpPr>
        <p:spPr>
          <a:xfrm>
            <a:off x="4932988" y="2326527"/>
            <a:ext cx="1310158" cy="3778400"/>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E3FF4B78-DEBC-7D4A-359F-46DD6F99E6F1}"/>
              </a:ext>
            </a:extLst>
          </p:cNvPr>
          <p:cNvSpPr/>
          <p:nvPr/>
        </p:nvSpPr>
        <p:spPr>
          <a:xfrm>
            <a:off x="5219806" y="2894449"/>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Cube 85">
            <a:extLst>
              <a:ext uri="{FF2B5EF4-FFF2-40B4-BE49-F238E27FC236}">
                <a16:creationId xmlns:a16="http://schemas.microsoft.com/office/drawing/2014/main" id="{EAC80F26-1196-6A28-4D28-56A243F1202B}"/>
              </a:ext>
            </a:extLst>
          </p:cNvPr>
          <p:cNvSpPr/>
          <p:nvPr/>
        </p:nvSpPr>
        <p:spPr>
          <a:xfrm>
            <a:off x="5658375" y="2894449"/>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B01374DA-4D93-E7C0-047B-9A6F048928F3}"/>
              </a:ext>
            </a:extLst>
          </p:cNvPr>
          <p:cNvSpPr/>
          <p:nvPr/>
        </p:nvSpPr>
        <p:spPr>
          <a:xfrm>
            <a:off x="5658375" y="2507755"/>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ube 87">
            <a:extLst>
              <a:ext uri="{FF2B5EF4-FFF2-40B4-BE49-F238E27FC236}">
                <a16:creationId xmlns:a16="http://schemas.microsoft.com/office/drawing/2014/main" id="{DECE8394-0B49-C530-3169-2C70126AE929}"/>
              </a:ext>
            </a:extLst>
          </p:cNvPr>
          <p:cNvSpPr/>
          <p:nvPr/>
        </p:nvSpPr>
        <p:spPr>
          <a:xfrm>
            <a:off x="5226379" y="2507754"/>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Cube 88">
            <a:extLst>
              <a:ext uri="{FF2B5EF4-FFF2-40B4-BE49-F238E27FC236}">
                <a16:creationId xmlns:a16="http://schemas.microsoft.com/office/drawing/2014/main" id="{321A8A11-6320-3B5D-E033-9F738585B852}"/>
              </a:ext>
            </a:extLst>
          </p:cNvPr>
          <p:cNvSpPr/>
          <p:nvPr/>
        </p:nvSpPr>
        <p:spPr>
          <a:xfrm>
            <a:off x="5210922" y="4656747"/>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ube 90">
            <a:extLst>
              <a:ext uri="{FF2B5EF4-FFF2-40B4-BE49-F238E27FC236}">
                <a16:creationId xmlns:a16="http://schemas.microsoft.com/office/drawing/2014/main" id="{8063A6A1-1FFE-8F27-83F3-EA3A8CCB3436}"/>
              </a:ext>
            </a:extLst>
          </p:cNvPr>
          <p:cNvSpPr/>
          <p:nvPr/>
        </p:nvSpPr>
        <p:spPr>
          <a:xfrm>
            <a:off x="5649491" y="4656747"/>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Cube 91">
            <a:extLst>
              <a:ext uri="{FF2B5EF4-FFF2-40B4-BE49-F238E27FC236}">
                <a16:creationId xmlns:a16="http://schemas.microsoft.com/office/drawing/2014/main" id="{BB3ACA01-F164-0786-D08D-BE93AFBB57A8}"/>
              </a:ext>
            </a:extLst>
          </p:cNvPr>
          <p:cNvSpPr/>
          <p:nvPr/>
        </p:nvSpPr>
        <p:spPr>
          <a:xfrm>
            <a:off x="5649491" y="4270053"/>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Cube 92">
            <a:extLst>
              <a:ext uri="{FF2B5EF4-FFF2-40B4-BE49-F238E27FC236}">
                <a16:creationId xmlns:a16="http://schemas.microsoft.com/office/drawing/2014/main" id="{6AE4DA53-655B-FAF8-57AB-C68180080317}"/>
              </a:ext>
            </a:extLst>
          </p:cNvPr>
          <p:cNvSpPr/>
          <p:nvPr/>
        </p:nvSpPr>
        <p:spPr>
          <a:xfrm>
            <a:off x="5217495" y="4270052"/>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Cube 93">
            <a:extLst>
              <a:ext uri="{FF2B5EF4-FFF2-40B4-BE49-F238E27FC236}">
                <a16:creationId xmlns:a16="http://schemas.microsoft.com/office/drawing/2014/main" id="{9C329AAA-F056-6465-55CC-16236426B34B}"/>
              </a:ext>
            </a:extLst>
          </p:cNvPr>
          <p:cNvSpPr/>
          <p:nvPr/>
        </p:nvSpPr>
        <p:spPr>
          <a:xfrm>
            <a:off x="5224248" y="3797615"/>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ube 94">
            <a:extLst>
              <a:ext uri="{FF2B5EF4-FFF2-40B4-BE49-F238E27FC236}">
                <a16:creationId xmlns:a16="http://schemas.microsoft.com/office/drawing/2014/main" id="{5894BFFC-2F9B-A783-392E-17F62C0F1BAB}"/>
              </a:ext>
            </a:extLst>
          </p:cNvPr>
          <p:cNvSpPr/>
          <p:nvPr/>
        </p:nvSpPr>
        <p:spPr>
          <a:xfrm>
            <a:off x="5662817" y="3797615"/>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Cube 95">
            <a:extLst>
              <a:ext uri="{FF2B5EF4-FFF2-40B4-BE49-F238E27FC236}">
                <a16:creationId xmlns:a16="http://schemas.microsoft.com/office/drawing/2014/main" id="{E99D8FEF-7CE0-DC0B-4AA2-E2B0F5523471}"/>
              </a:ext>
            </a:extLst>
          </p:cNvPr>
          <p:cNvSpPr/>
          <p:nvPr/>
        </p:nvSpPr>
        <p:spPr>
          <a:xfrm>
            <a:off x="5662817" y="3410921"/>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1FE0EBF1-0938-8D70-842D-5101B6A5D331}"/>
              </a:ext>
            </a:extLst>
          </p:cNvPr>
          <p:cNvSpPr/>
          <p:nvPr/>
        </p:nvSpPr>
        <p:spPr>
          <a:xfrm>
            <a:off x="5230821" y="3410920"/>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Cube 102">
            <a:extLst>
              <a:ext uri="{FF2B5EF4-FFF2-40B4-BE49-F238E27FC236}">
                <a16:creationId xmlns:a16="http://schemas.microsoft.com/office/drawing/2014/main" id="{226E6F8B-3DE3-04CC-2338-C385E0A78735}"/>
              </a:ext>
            </a:extLst>
          </p:cNvPr>
          <p:cNvSpPr/>
          <p:nvPr/>
        </p:nvSpPr>
        <p:spPr>
          <a:xfrm>
            <a:off x="5219806" y="5516942"/>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Cube 103">
            <a:extLst>
              <a:ext uri="{FF2B5EF4-FFF2-40B4-BE49-F238E27FC236}">
                <a16:creationId xmlns:a16="http://schemas.microsoft.com/office/drawing/2014/main" id="{2BB6E3E2-2981-6310-1748-07B7F803FB6E}"/>
              </a:ext>
            </a:extLst>
          </p:cNvPr>
          <p:cNvSpPr/>
          <p:nvPr/>
        </p:nvSpPr>
        <p:spPr>
          <a:xfrm>
            <a:off x="5658375" y="5516942"/>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ube 104">
            <a:extLst>
              <a:ext uri="{FF2B5EF4-FFF2-40B4-BE49-F238E27FC236}">
                <a16:creationId xmlns:a16="http://schemas.microsoft.com/office/drawing/2014/main" id="{EDD2CFA6-C958-70CE-FE88-91C850A52AA1}"/>
              </a:ext>
            </a:extLst>
          </p:cNvPr>
          <p:cNvSpPr/>
          <p:nvPr/>
        </p:nvSpPr>
        <p:spPr>
          <a:xfrm>
            <a:off x="5658375" y="5130248"/>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Cube 105">
            <a:extLst>
              <a:ext uri="{FF2B5EF4-FFF2-40B4-BE49-F238E27FC236}">
                <a16:creationId xmlns:a16="http://schemas.microsoft.com/office/drawing/2014/main" id="{3DD881BC-BC54-8AE8-C89C-CD9D1E38E3E2}"/>
              </a:ext>
            </a:extLst>
          </p:cNvPr>
          <p:cNvSpPr/>
          <p:nvPr/>
        </p:nvSpPr>
        <p:spPr>
          <a:xfrm>
            <a:off x="5226379" y="5130247"/>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6" name="Graphic 115" descr="Web design outline">
            <a:extLst>
              <a:ext uri="{FF2B5EF4-FFF2-40B4-BE49-F238E27FC236}">
                <a16:creationId xmlns:a16="http://schemas.microsoft.com/office/drawing/2014/main" id="{F5DB70F1-D0C9-444D-C1A3-8B0F9346C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0798" y="3429000"/>
            <a:ext cx="914400" cy="914400"/>
          </a:xfrm>
          <a:prstGeom prst="rect">
            <a:avLst/>
          </a:prstGeom>
        </p:spPr>
      </p:pic>
      <p:cxnSp>
        <p:nvCxnSpPr>
          <p:cNvPr id="117" name="Straight Arrow Connector 116">
            <a:extLst>
              <a:ext uri="{FF2B5EF4-FFF2-40B4-BE49-F238E27FC236}">
                <a16:creationId xmlns:a16="http://schemas.microsoft.com/office/drawing/2014/main" id="{47DBE7CF-51CA-7504-17E1-519E3274A5B9}"/>
              </a:ext>
            </a:extLst>
          </p:cNvPr>
          <p:cNvCxnSpPr>
            <a:cxnSpLocks/>
          </p:cNvCxnSpPr>
          <p:nvPr/>
        </p:nvCxnSpPr>
        <p:spPr>
          <a:xfrm>
            <a:off x="6344564" y="3894034"/>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118" name="Graphic 117" descr="User outline">
            <a:extLst>
              <a:ext uri="{FF2B5EF4-FFF2-40B4-BE49-F238E27FC236}">
                <a16:creationId xmlns:a16="http://schemas.microsoft.com/office/drawing/2014/main" id="{03AC3E81-9F82-54BD-16D4-3EA5278320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7796" y="4922694"/>
            <a:ext cx="1122774" cy="1122774"/>
          </a:xfrm>
          <a:prstGeom prst="rect">
            <a:avLst/>
          </a:prstGeom>
        </p:spPr>
      </p:pic>
      <p:cxnSp>
        <p:nvCxnSpPr>
          <p:cNvPr id="119" name="Straight Arrow Connector 118">
            <a:extLst>
              <a:ext uri="{FF2B5EF4-FFF2-40B4-BE49-F238E27FC236}">
                <a16:creationId xmlns:a16="http://schemas.microsoft.com/office/drawing/2014/main" id="{873F264C-D824-96C7-45E4-5EEC75214D0F}"/>
              </a:ext>
            </a:extLst>
          </p:cNvPr>
          <p:cNvCxnSpPr>
            <a:cxnSpLocks/>
          </p:cNvCxnSpPr>
          <p:nvPr/>
        </p:nvCxnSpPr>
        <p:spPr>
          <a:xfrm>
            <a:off x="7370280" y="4389111"/>
            <a:ext cx="0" cy="52835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1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C081-C875-F07E-D227-3FA088A18075}"/>
              </a:ext>
            </a:extLst>
          </p:cNvPr>
          <p:cNvSpPr>
            <a:spLocks noGrp="1"/>
          </p:cNvSpPr>
          <p:nvPr>
            <p:ph type="title"/>
          </p:nvPr>
        </p:nvSpPr>
        <p:spPr/>
        <p:txBody>
          <a:bodyPr/>
          <a:lstStyle/>
          <a:p>
            <a:r>
              <a:rPr lang="en-US" dirty="0"/>
              <a:t>SALURBAL: Insights gained</a:t>
            </a:r>
          </a:p>
        </p:txBody>
      </p:sp>
      <p:sp>
        <p:nvSpPr>
          <p:cNvPr id="3" name="Content Placeholder 2">
            <a:extLst>
              <a:ext uri="{FF2B5EF4-FFF2-40B4-BE49-F238E27FC236}">
                <a16:creationId xmlns:a16="http://schemas.microsoft.com/office/drawing/2014/main" id="{6AEF6F21-CA7E-24FF-FDD0-D5320393B75B}"/>
              </a:ext>
            </a:extLst>
          </p:cNvPr>
          <p:cNvSpPr>
            <a:spLocks noGrp="1"/>
          </p:cNvSpPr>
          <p:nvPr>
            <p:ph idx="1"/>
          </p:nvPr>
        </p:nvSpPr>
        <p:spPr/>
        <p:txBody>
          <a:bodyPr>
            <a:normAutofit/>
          </a:bodyPr>
          <a:lstStyle/>
          <a:p>
            <a:r>
              <a:rPr lang="en-US" dirty="0"/>
              <a:t>Well designed </a:t>
            </a:r>
            <a:r>
              <a:rPr lang="en-US" b="1" dirty="0"/>
              <a:t>infrastructure matters</a:t>
            </a:r>
            <a:r>
              <a:rPr lang="en-US" dirty="0"/>
              <a:t>! </a:t>
            </a:r>
          </a:p>
          <a:p>
            <a:pPr lvl="1"/>
            <a:r>
              <a:rPr lang="en-US" dirty="0"/>
              <a:t>Version control + GitHub to manage complex codebases across collaborators</a:t>
            </a:r>
          </a:p>
          <a:p>
            <a:pPr lvl="1"/>
            <a:r>
              <a:rPr lang="en-US" dirty="0"/>
              <a:t>Thinking web-first! Building machine interfaces for data require FAIR data.</a:t>
            </a:r>
          </a:p>
          <a:p>
            <a:pPr lvl="1"/>
            <a:r>
              <a:rPr lang="en-US" dirty="0"/>
              <a:t>Efficient end-to-end pipelines (raw data to output) to allow staff to focus on the research and gives collaborators faster access to data</a:t>
            </a:r>
          </a:p>
          <a:p>
            <a:pPr lvl="1"/>
            <a:r>
              <a:rPr lang="en-US" dirty="0"/>
              <a:t>Systematic enforcement of QC standards to improve data quality</a:t>
            </a:r>
          </a:p>
          <a:p>
            <a:r>
              <a:rPr lang="en-US" b="1" dirty="0"/>
              <a:t>Its possible that your methodology and statistics are excellent, but your project may still be hampered by informatics bottlenecks.</a:t>
            </a:r>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89838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C081-C875-F07E-D227-3FA088A18075}"/>
              </a:ext>
            </a:extLst>
          </p:cNvPr>
          <p:cNvSpPr>
            <a:spLocks noGrp="1"/>
          </p:cNvSpPr>
          <p:nvPr>
            <p:ph type="title"/>
          </p:nvPr>
        </p:nvSpPr>
        <p:spPr/>
        <p:txBody>
          <a:bodyPr/>
          <a:lstStyle/>
          <a:p>
            <a:r>
              <a:rPr lang="en-US" dirty="0"/>
              <a:t>SALURBAL: Lessons learned</a:t>
            </a:r>
          </a:p>
        </p:txBody>
      </p:sp>
      <p:sp>
        <p:nvSpPr>
          <p:cNvPr id="3" name="Content Placeholder 2">
            <a:extLst>
              <a:ext uri="{FF2B5EF4-FFF2-40B4-BE49-F238E27FC236}">
                <a16:creationId xmlns:a16="http://schemas.microsoft.com/office/drawing/2014/main" id="{6AEF6F21-CA7E-24FF-FDD0-D5320393B75B}"/>
              </a:ext>
            </a:extLst>
          </p:cNvPr>
          <p:cNvSpPr>
            <a:spLocks noGrp="1"/>
          </p:cNvSpPr>
          <p:nvPr>
            <p:ph idx="1"/>
          </p:nvPr>
        </p:nvSpPr>
        <p:spPr/>
        <p:txBody>
          <a:bodyPr>
            <a:normAutofit fontScale="92500" lnSpcReduction="20000"/>
          </a:bodyPr>
          <a:lstStyle/>
          <a:p>
            <a:r>
              <a:rPr lang="en-US" sz="2000" dirty="0"/>
              <a:t>Well thought out and built informatics infrastructure matters! </a:t>
            </a:r>
          </a:p>
          <a:p>
            <a:pPr lvl="1"/>
            <a:r>
              <a:rPr lang="en-US" sz="1800" dirty="0"/>
              <a:t>Version control + GitHub to manage complex codebases across collaborators</a:t>
            </a:r>
          </a:p>
          <a:p>
            <a:pPr lvl="1"/>
            <a:r>
              <a:rPr lang="en-US" sz="2000" dirty="0"/>
              <a:t>Thinking web-first! Building machine interfaces for data require FAIR data</a:t>
            </a:r>
            <a:endParaRPr lang="en-US" sz="1800" dirty="0"/>
          </a:p>
          <a:p>
            <a:pPr lvl="1"/>
            <a:r>
              <a:rPr lang="en-US" sz="1800" dirty="0"/>
              <a:t>Efficient end-to-end pipelines (raw data to output) to allow staff to focus on the research and gives collaborators faster access to data</a:t>
            </a:r>
          </a:p>
          <a:p>
            <a:pPr lvl="1"/>
            <a:r>
              <a:rPr lang="en-US" sz="1800" dirty="0"/>
              <a:t>Systematic enforcement of QC standards to improve data quality</a:t>
            </a:r>
          </a:p>
          <a:p>
            <a:r>
              <a:rPr lang="en-US" sz="2000" dirty="0"/>
              <a:t>If your methodology and statistics are excellent your project may still be hampered by informatics bottlenecks.</a:t>
            </a:r>
          </a:p>
          <a:p>
            <a:pPr marL="0" indent="0">
              <a:buNone/>
            </a:pPr>
            <a:r>
              <a:rPr lang="en-US" sz="3200" b="1" u="sng" dirty="0"/>
              <a:t>Questions for future projects</a:t>
            </a:r>
          </a:p>
          <a:p>
            <a:r>
              <a:rPr lang="en-US" b="1" dirty="0"/>
              <a:t>What would things have been like if we prioritize efficient infrastructure at Day 1 instead of Year 5?</a:t>
            </a:r>
          </a:p>
          <a:p>
            <a:r>
              <a:rPr lang="en-US" b="1" dirty="0"/>
              <a:t>How can we reimagine SALURBAL?</a:t>
            </a:r>
          </a:p>
          <a:p>
            <a:r>
              <a:rPr lang="en-US" b="1" dirty="0"/>
              <a:t>What does ‘high-capacity informatics infrastructure’ mean to us?</a:t>
            </a:r>
          </a:p>
          <a:p>
            <a:pPr>
              <a:buFontTx/>
              <a:buChar char="-"/>
            </a:pPr>
            <a:endParaRPr lang="en-US" dirty="0"/>
          </a:p>
        </p:txBody>
      </p:sp>
    </p:spTree>
    <p:extLst>
      <p:ext uri="{BB962C8B-B14F-4D97-AF65-F5344CB8AC3E}">
        <p14:creationId xmlns:p14="http://schemas.microsoft.com/office/powerpoint/2010/main" val="289096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CE9-F3ED-B76B-57FC-CF5F0429CA9D}"/>
              </a:ext>
            </a:extLst>
          </p:cNvPr>
          <p:cNvSpPr>
            <a:spLocks noGrp="1"/>
          </p:cNvSpPr>
          <p:nvPr>
            <p:ph type="title"/>
          </p:nvPr>
        </p:nvSpPr>
        <p:spPr/>
        <p:txBody>
          <a:bodyPr/>
          <a:lstStyle/>
          <a:p>
            <a:r>
              <a:rPr lang="en-US" dirty="0"/>
              <a:t>Grant issues</a:t>
            </a:r>
          </a:p>
        </p:txBody>
      </p:sp>
      <p:sp>
        <p:nvSpPr>
          <p:cNvPr id="3" name="Content Placeholder 2">
            <a:extLst>
              <a:ext uri="{FF2B5EF4-FFF2-40B4-BE49-F238E27FC236}">
                <a16:creationId xmlns:a16="http://schemas.microsoft.com/office/drawing/2014/main" id="{57F07D40-1F46-FF0B-6868-D5CF308E48FE}"/>
              </a:ext>
            </a:extLst>
          </p:cNvPr>
          <p:cNvSpPr>
            <a:spLocks noGrp="1"/>
          </p:cNvSpPr>
          <p:nvPr>
            <p:ph idx="1"/>
          </p:nvPr>
        </p:nvSpPr>
        <p:spPr/>
        <p:txBody>
          <a:bodyPr/>
          <a:lstStyle/>
          <a:p>
            <a:pPr marL="0" indent="0">
              <a:buNone/>
            </a:pPr>
            <a:endParaRPr lang="en-US" b="1" u="sng" dirty="0"/>
          </a:p>
          <a:p>
            <a:pPr marL="0" indent="0">
              <a:buNone/>
            </a:pPr>
            <a:r>
              <a:rPr lang="en-US" b="1" u="sng" dirty="0"/>
              <a:t>Less straight forward issue </a:t>
            </a:r>
          </a:p>
          <a:p>
            <a:pPr marL="0" indent="0">
              <a:buNone/>
            </a:pPr>
            <a:r>
              <a:rPr lang="en-US" b="1" dirty="0"/>
              <a:t>describing the first part (high-security-compliant, high-capacity informatics infrastructure suitable for data integration, storage, management, and sharing)</a:t>
            </a:r>
          </a:p>
          <a:p>
            <a:pPr marL="0" indent="0">
              <a:buNone/>
            </a:pPr>
            <a:endParaRPr lang="en-US" sz="2000" b="1" dirty="0"/>
          </a:p>
          <a:p>
            <a:pPr marL="0" indent="0">
              <a:buNone/>
            </a:pPr>
            <a:r>
              <a:rPr lang="en-US" sz="2000" b="1" u="sng" dirty="0"/>
              <a:t>More straight forward issue (will tackle along the way) </a:t>
            </a:r>
          </a:p>
          <a:p>
            <a:pPr marL="0" indent="0">
              <a:buNone/>
            </a:pPr>
            <a:r>
              <a:rPr lang="en-US" sz="2000" b="1" i="0" dirty="0">
                <a:solidFill>
                  <a:srgbClr val="24292F"/>
                </a:solidFill>
                <a:effectLst/>
                <a:latin typeface="-apple-system"/>
              </a:rPr>
              <a:t>Compare Azure and Amazon S3 data storage. Unknown scale</a:t>
            </a:r>
            <a:r>
              <a:rPr lang="en-US" b="1" i="0" dirty="0">
                <a:solidFill>
                  <a:srgbClr val="24292F"/>
                </a:solidFill>
                <a:effectLst/>
                <a:latin typeface="-apple-system"/>
              </a:rPr>
              <a:t>. </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31761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CE9-F3ED-B76B-57FC-CF5F0429CA9D}"/>
              </a:ext>
            </a:extLst>
          </p:cNvPr>
          <p:cNvSpPr>
            <a:spLocks noGrp="1"/>
          </p:cNvSpPr>
          <p:nvPr>
            <p:ph type="title"/>
          </p:nvPr>
        </p:nvSpPr>
        <p:spPr/>
        <p:txBody>
          <a:bodyPr/>
          <a:lstStyle/>
          <a:p>
            <a:r>
              <a:rPr lang="en-US" dirty="0"/>
              <a:t>Grant issues: break down</a:t>
            </a:r>
          </a:p>
        </p:txBody>
      </p:sp>
      <p:sp>
        <p:nvSpPr>
          <p:cNvPr id="3" name="Content Placeholder 2">
            <a:extLst>
              <a:ext uri="{FF2B5EF4-FFF2-40B4-BE49-F238E27FC236}">
                <a16:creationId xmlns:a16="http://schemas.microsoft.com/office/drawing/2014/main" id="{57F07D40-1F46-FF0B-6868-D5CF308E48FE}"/>
              </a:ext>
            </a:extLst>
          </p:cNvPr>
          <p:cNvSpPr>
            <a:spLocks noGrp="1"/>
          </p:cNvSpPr>
          <p:nvPr>
            <p:ph idx="1"/>
          </p:nvPr>
        </p:nvSpPr>
        <p:spPr>
          <a:xfrm>
            <a:off x="838200" y="1815115"/>
            <a:ext cx="10515600" cy="4667250"/>
          </a:xfrm>
        </p:spPr>
        <p:txBody>
          <a:bodyPr>
            <a:normAutofit lnSpcReduction="10000"/>
          </a:bodyPr>
          <a:lstStyle/>
          <a:p>
            <a:pPr marL="0" indent="0">
              <a:buNone/>
            </a:pPr>
            <a:r>
              <a:rPr lang="en-US" dirty="0"/>
              <a:t>describing the first part (</a:t>
            </a:r>
            <a:r>
              <a:rPr lang="en-US" b="1" dirty="0"/>
              <a:t>high-security-compliant</a:t>
            </a:r>
            <a:r>
              <a:rPr lang="en-US" dirty="0"/>
              <a:t>, </a:t>
            </a:r>
            <a:r>
              <a:rPr lang="en-US" b="1" dirty="0"/>
              <a:t>high-capacity informatics infrastructure </a:t>
            </a:r>
            <a:r>
              <a:rPr lang="en-US" dirty="0"/>
              <a:t>suitable for data </a:t>
            </a:r>
            <a:r>
              <a:rPr lang="en-US" b="1" dirty="0"/>
              <a:t>integration</a:t>
            </a:r>
            <a:r>
              <a:rPr lang="en-US" dirty="0"/>
              <a:t>, </a:t>
            </a:r>
            <a:r>
              <a:rPr lang="en-US" b="1" dirty="0"/>
              <a:t>storage</a:t>
            </a:r>
            <a:r>
              <a:rPr lang="en-US" dirty="0"/>
              <a:t>, </a:t>
            </a:r>
            <a:r>
              <a:rPr lang="en-US" b="1" dirty="0"/>
              <a:t>management</a:t>
            </a:r>
            <a:r>
              <a:rPr lang="en-US" dirty="0"/>
              <a:t>, and </a:t>
            </a:r>
            <a:r>
              <a:rPr lang="en-US" b="1" dirty="0"/>
              <a:t>sharing</a:t>
            </a:r>
            <a:r>
              <a:rPr lang="en-US" dirty="0"/>
              <a:t>)</a:t>
            </a:r>
          </a:p>
          <a:p>
            <a:pPr marL="0" indent="0">
              <a:buNone/>
            </a:pPr>
            <a:endParaRPr lang="en-US" dirty="0"/>
          </a:p>
          <a:p>
            <a:pPr marL="0" indent="0">
              <a:buNone/>
            </a:pPr>
            <a:r>
              <a:rPr lang="en-US" dirty="0"/>
              <a:t>Describe</a:t>
            </a:r>
            <a:r>
              <a:rPr lang="en-US" b="1" dirty="0"/>
              <a:t> high-capacity </a:t>
            </a:r>
            <a:r>
              <a:rPr lang="en-US" sz="3200" b="1" dirty="0"/>
              <a:t>informatics</a:t>
            </a:r>
            <a:r>
              <a:rPr lang="en-US" b="1" dirty="0"/>
              <a:t> infrastructure </a:t>
            </a:r>
            <a:r>
              <a:rPr lang="en-US" dirty="0"/>
              <a:t>with the following features:</a:t>
            </a:r>
          </a:p>
          <a:p>
            <a:pPr lvl="1"/>
            <a:r>
              <a:rPr lang="en-US" b="1" dirty="0"/>
              <a:t>high-security-compliant</a:t>
            </a:r>
          </a:p>
          <a:p>
            <a:pPr lvl="1"/>
            <a:r>
              <a:rPr lang="en-US" dirty="0"/>
              <a:t>data</a:t>
            </a:r>
            <a:r>
              <a:rPr lang="en-US" b="1" dirty="0"/>
              <a:t> integration</a:t>
            </a:r>
          </a:p>
          <a:p>
            <a:pPr lvl="1"/>
            <a:r>
              <a:rPr lang="en-US" dirty="0"/>
              <a:t>data</a:t>
            </a:r>
            <a:r>
              <a:rPr lang="en-US" b="1" dirty="0"/>
              <a:t> storage</a:t>
            </a:r>
          </a:p>
          <a:p>
            <a:pPr lvl="1"/>
            <a:r>
              <a:rPr lang="en-US" dirty="0"/>
              <a:t>data</a:t>
            </a:r>
            <a:r>
              <a:rPr lang="en-US" b="1" dirty="0"/>
              <a:t> management</a:t>
            </a:r>
          </a:p>
          <a:p>
            <a:pPr lvl="1"/>
            <a:r>
              <a:rPr lang="en-US" dirty="0"/>
              <a:t>data</a:t>
            </a:r>
            <a:r>
              <a:rPr lang="en-US" b="1" dirty="0"/>
              <a:t> sharing</a:t>
            </a:r>
          </a:p>
        </p:txBody>
      </p:sp>
      <p:sp>
        <p:nvSpPr>
          <p:cNvPr id="4" name="Rectangle 3">
            <a:extLst>
              <a:ext uri="{FF2B5EF4-FFF2-40B4-BE49-F238E27FC236}">
                <a16:creationId xmlns:a16="http://schemas.microsoft.com/office/drawing/2014/main" id="{E2AE0337-0C6D-FFA2-6A86-47244E2E9E99}"/>
              </a:ext>
            </a:extLst>
          </p:cNvPr>
          <p:cNvSpPr/>
          <p:nvPr/>
        </p:nvSpPr>
        <p:spPr>
          <a:xfrm>
            <a:off x="838200" y="3111062"/>
            <a:ext cx="10515600" cy="12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42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CE9-F3ED-B76B-57FC-CF5F0429CA9D}"/>
              </a:ext>
            </a:extLst>
          </p:cNvPr>
          <p:cNvSpPr>
            <a:spLocks noGrp="1"/>
          </p:cNvSpPr>
          <p:nvPr>
            <p:ph type="title"/>
          </p:nvPr>
        </p:nvSpPr>
        <p:spPr/>
        <p:txBody>
          <a:bodyPr/>
          <a:lstStyle/>
          <a:p>
            <a:r>
              <a:rPr lang="en-US" dirty="0"/>
              <a:t>Grant issues : break down</a:t>
            </a:r>
          </a:p>
        </p:txBody>
      </p:sp>
      <p:sp>
        <p:nvSpPr>
          <p:cNvPr id="3" name="Content Placeholder 2">
            <a:extLst>
              <a:ext uri="{FF2B5EF4-FFF2-40B4-BE49-F238E27FC236}">
                <a16:creationId xmlns:a16="http://schemas.microsoft.com/office/drawing/2014/main" id="{57F07D40-1F46-FF0B-6868-D5CF308E48FE}"/>
              </a:ext>
            </a:extLst>
          </p:cNvPr>
          <p:cNvSpPr>
            <a:spLocks noGrp="1"/>
          </p:cNvSpPr>
          <p:nvPr>
            <p:ph idx="1"/>
          </p:nvPr>
        </p:nvSpPr>
        <p:spPr>
          <a:xfrm>
            <a:off x="838200" y="1815115"/>
            <a:ext cx="10515600" cy="4667250"/>
          </a:xfrm>
        </p:spPr>
        <p:txBody>
          <a:bodyPr>
            <a:normAutofit lnSpcReduction="10000"/>
          </a:bodyPr>
          <a:lstStyle/>
          <a:p>
            <a:pPr marL="0" indent="0">
              <a:buNone/>
            </a:pPr>
            <a:r>
              <a:rPr lang="en-US" dirty="0"/>
              <a:t>describing the first part (</a:t>
            </a:r>
            <a:r>
              <a:rPr lang="en-US" b="1" dirty="0"/>
              <a:t>high-security-compliant</a:t>
            </a:r>
            <a:r>
              <a:rPr lang="en-US" dirty="0"/>
              <a:t>, </a:t>
            </a:r>
            <a:r>
              <a:rPr lang="en-US" b="1" dirty="0"/>
              <a:t>high-capacity informatics infrastructure </a:t>
            </a:r>
            <a:r>
              <a:rPr lang="en-US" dirty="0"/>
              <a:t>suitable for data </a:t>
            </a:r>
            <a:r>
              <a:rPr lang="en-US" b="1" dirty="0"/>
              <a:t>integration</a:t>
            </a:r>
            <a:r>
              <a:rPr lang="en-US" dirty="0"/>
              <a:t>, </a:t>
            </a:r>
            <a:r>
              <a:rPr lang="en-US" b="1" dirty="0"/>
              <a:t>storage</a:t>
            </a:r>
            <a:r>
              <a:rPr lang="en-US" dirty="0"/>
              <a:t>, </a:t>
            </a:r>
            <a:r>
              <a:rPr lang="en-US" b="1" dirty="0"/>
              <a:t>management</a:t>
            </a:r>
            <a:r>
              <a:rPr lang="en-US" dirty="0"/>
              <a:t>, and </a:t>
            </a:r>
            <a:r>
              <a:rPr lang="en-US" b="1" dirty="0"/>
              <a:t>sharing</a:t>
            </a:r>
            <a:r>
              <a:rPr lang="en-US" dirty="0"/>
              <a:t>)</a:t>
            </a:r>
          </a:p>
          <a:p>
            <a:pPr marL="0" indent="0">
              <a:buNone/>
            </a:pPr>
            <a:endParaRPr lang="en-US" dirty="0"/>
          </a:p>
          <a:p>
            <a:pPr marL="0" indent="0">
              <a:buNone/>
            </a:pPr>
            <a:r>
              <a:rPr lang="en-US" dirty="0"/>
              <a:t>Describe</a:t>
            </a:r>
            <a:r>
              <a:rPr lang="en-US" b="1" dirty="0"/>
              <a:t> high-capacity </a:t>
            </a:r>
            <a:r>
              <a:rPr lang="en-US" sz="3200" b="1" u="sng" dirty="0"/>
              <a:t>informatics</a:t>
            </a:r>
            <a:r>
              <a:rPr lang="en-US" b="1" dirty="0"/>
              <a:t> infrastructure </a:t>
            </a:r>
            <a:r>
              <a:rPr lang="en-US" dirty="0"/>
              <a:t>with the following features:</a:t>
            </a:r>
          </a:p>
          <a:p>
            <a:pPr lvl="1"/>
            <a:r>
              <a:rPr lang="en-US" b="1" dirty="0"/>
              <a:t>high-security-compliant </a:t>
            </a:r>
            <a:r>
              <a:rPr lang="en-US" dirty="0"/>
              <a:t>== securely/HIPAA compliance/careful with HPI</a:t>
            </a:r>
          </a:p>
          <a:p>
            <a:pPr lvl="1"/>
            <a:r>
              <a:rPr lang="en-US" dirty="0"/>
              <a:t>data</a:t>
            </a:r>
            <a:r>
              <a:rPr lang="en-US" b="1" dirty="0"/>
              <a:t> integration </a:t>
            </a:r>
            <a:r>
              <a:rPr lang="en-US" dirty="0"/>
              <a:t>== able to handle complex data inputs from various sources</a:t>
            </a:r>
          </a:p>
          <a:p>
            <a:pPr lvl="1"/>
            <a:r>
              <a:rPr lang="en-US" dirty="0"/>
              <a:t>data</a:t>
            </a:r>
            <a:r>
              <a:rPr lang="en-US" b="1" dirty="0"/>
              <a:t> storage </a:t>
            </a:r>
            <a:r>
              <a:rPr lang="en-US" dirty="0"/>
              <a:t>== has scalable/performance storage</a:t>
            </a:r>
          </a:p>
          <a:p>
            <a:pPr lvl="1"/>
            <a:r>
              <a:rPr lang="en-US" dirty="0"/>
              <a:t>data</a:t>
            </a:r>
            <a:r>
              <a:rPr lang="en-US" b="1" dirty="0"/>
              <a:t> management </a:t>
            </a:r>
            <a:r>
              <a:rPr lang="en-US" dirty="0"/>
              <a:t>== able to clean, transform and analyze</a:t>
            </a:r>
          </a:p>
          <a:p>
            <a:pPr lvl="1"/>
            <a:r>
              <a:rPr lang="en-US" dirty="0"/>
              <a:t>data</a:t>
            </a:r>
            <a:r>
              <a:rPr lang="en-US" b="1" dirty="0"/>
              <a:t> sharing </a:t>
            </a:r>
            <a:r>
              <a:rPr lang="en-US" dirty="0"/>
              <a:t>== easily distribution data or results</a:t>
            </a:r>
          </a:p>
        </p:txBody>
      </p:sp>
      <p:sp>
        <p:nvSpPr>
          <p:cNvPr id="4" name="Rectangle 3">
            <a:extLst>
              <a:ext uri="{FF2B5EF4-FFF2-40B4-BE49-F238E27FC236}">
                <a16:creationId xmlns:a16="http://schemas.microsoft.com/office/drawing/2014/main" id="{E2AE0337-0C6D-FFA2-6A86-47244E2E9E99}"/>
              </a:ext>
            </a:extLst>
          </p:cNvPr>
          <p:cNvSpPr/>
          <p:nvPr/>
        </p:nvSpPr>
        <p:spPr>
          <a:xfrm>
            <a:off x="838200" y="3111062"/>
            <a:ext cx="10515600" cy="12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77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DA7D-CBF0-D42A-93F7-0E4E74967D24}"/>
              </a:ext>
            </a:extLst>
          </p:cNvPr>
          <p:cNvSpPr>
            <a:spLocks noGrp="1"/>
          </p:cNvSpPr>
          <p:nvPr>
            <p:ph type="title"/>
          </p:nvPr>
        </p:nvSpPr>
        <p:spPr/>
        <p:txBody>
          <a:bodyPr/>
          <a:lstStyle/>
          <a:p>
            <a:r>
              <a:rPr lang="en-US" dirty="0"/>
              <a:t>Grant issues: informatics</a:t>
            </a:r>
          </a:p>
        </p:txBody>
      </p:sp>
      <p:sp>
        <p:nvSpPr>
          <p:cNvPr id="3" name="Content Placeholder 2">
            <a:extLst>
              <a:ext uri="{FF2B5EF4-FFF2-40B4-BE49-F238E27FC236}">
                <a16:creationId xmlns:a16="http://schemas.microsoft.com/office/drawing/2014/main" id="{A7BCD061-CC91-A404-7020-4B02C5CB5E7E}"/>
              </a:ext>
            </a:extLst>
          </p:cNvPr>
          <p:cNvSpPr>
            <a:spLocks noGrp="1"/>
          </p:cNvSpPr>
          <p:nvPr>
            <p:ph idx="1"/>
          </p:nvPr>
        </p:nvSpPr>
        <p:spPr/>
        <p:txBody>
          <a:bodyPr/>
          <a:lstStyle/>
          <a:p>
            <a:r>
              <a:rPr lang="en-US" dirty="0"/>
              <a:t>What is informatics?</a:t>
            </a:r>
          </a:p>
          <a:p>
            <a:r>
              <a:rPr lang="en-US" dirty="0"/>
              <a:t>An applied definition could be “</a:t>
            </a:r>
            <a:r>
              <a:rPr lang="en-US" b="1" dirty="0"/>
              <a:t>Informatics is a window into … the interplay of people and technology</a:t>
            </a:r>
            <a:r>
              <a:rPr lang="en-US" dirty="0"/>
              <a:t>” - </a:t>
            </a:r>
            <a:r>
              <a:rPr lang="en-US" sz="1600" dirty="0">
                <a:hlinkClick r:id="rId3"/>
              </a:rPr>
              <a:t>UCI's informatics home page</a:t>
            </a:r>
            <a:endParaRPr lang="en-US" sz="1600" dirty="0"/>
          </a:p>
          <a:p>
            <a:r>
              <a:rPr lang="en-US" dirty="0"/>
              <a:t>An applied example at Dornsife this could be the interplay between </a:t>
            </a:r>
            <a:r>
              <a:rPr lang="en-US" u="sng" dirty="0"/>
              <a:t>statisticians</a:t>
            </a:r>
            <a:r>
              <a:rPr lang="en-US" dirty="0"/>
              <a:t> and </a:t>
            </a:r>
            <a:r>
              <a:rPr lang="en-US" u="sng" dirty="0"/>
              <a:t>software/computers</a:t>
            </a:r>
            <a:r>
              <a:rPr lang="en-US" dirty="0"/>
              <a:t>. We use computers to make store/share data (as oppose to writing it down), to do computations (opposed to calculating by hand), to share findings (instead of draw plots). </a:t>
            </a:r>
            <a:r>
              <a:rPr lang="en-US" b="1" dirty="0"/>
              <a:t>Informatics is the study of how we use technology to do what we do!</a:t>
            </a:r>
          </a:p>
        </p:txBody>
      </p:sp>
    </p:spTree>
    <p:extLst>
      <p:ext uri="{BB962C8B-B14F-4D97-AF65-F5344CB8AC3E}">
        <p14:creationId xmlns:p14="http://schemas.microsoft.com/office/powerpoint/2010/main" val="231455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DA7D-CBF0-D42A-93F7-0E4E74967D24}"/>
              </a:ext>
            </a:extLst>
          </p:cNvPr>
          <p:cNvSpPr>
            <a:spLocks noGrp="1"/>
          </p:cNvSpPr>
          <p:nvPr>
            <p:ph type="title"/>
          </p:nvPr>
        </p:nvSpPr>
        <p:spPr/>
        <p:txBody>
          <a:bodyPr/>
          <a:lstStyle/>
          <a:p>
            <a:r>
              <a:rPr lang="en-US" dirty="0"/>
              <a:t>Grant issues: the big question</a:t>
            </a:r>
          </a:p>
        </p:txBody>
      </p:sp>
      <p:sp>
        <p:nvSpPr>
          <p:cNvPr id="3" name="Content Placeholder 2">
            <a:extLst>
              <a:ext uri="{FF2B5EF4-FFF2-40B4-BE49-F238E27FC236}">
                <a16:creationId xmlns:a16="http://schemas.microsoft.com/office/drawing/2014/main" id="{A7BCD061-CC91-A404-7020-4B02C5CB5E7E}"/>
              </a:ext>
            </a:extLst>
          </p:cNvPr>
          <p:cNvSpPr>
            <a:spLocks noGrp="1"/>
          </p:cNvSpPr>
          <p:nvPr>
            <p:ph idx="1"/>
          </p:nvPr>
        </p:nvSpPr>
        <p:spPr/>
        <p:txBody>
          <a:bodyPr>
            <a:normAutofit/>
          </a:bodyPr>
          <a:lstStyle/>
          <a:p>
            <a:pPr marL="0" indent="0">
              <a:buNone/>
            </a:pPr>
            <a:endParaRPr lang="en-US" sz="1800" dirty="0"/>
          </a:p>
          <a:p>
            <a:pPr marL="0" indent="0">
              <a:buNone/>
            </a:pPr>
            <a:r>
              <a:rPr lang="en-US" dirty="0"/>
              <a:t>Through asking us to describe </a:t>
            </a:r>
            <a:r>
              <a:rPr lang="en-US" b="1" dirty="0"/>
              <a:t>high-capacity informatics infrastructure </a:t>
            </a:r>
            <a:r>
              <a:rPr lang="en-US" dirty="0"/>
              <a:t>what funding committee really means is..</a:t>
            </a:r>
          </a:p>
          <a:p>
            <a:pPr marL="0" indent="0">
              <a:buNone/>
            </a:pPr>
            <a:endParaRPr lang="en-US" dirty="0"/>
          </a:p>
          <a:p>
            <a:pPr marL="0" indent="0">
              <a:buNone/>
            </a:pPr>
            <a:r>
              <a:rPr lang="en-US" b="1" dirty="0"/>
              <a:t>If this grant is funded, you will need to use computer technology to carry out your proposed grant objectives ... </a:t>
            </a:r>
            <a:r>
              <a:rPr lang="en-US" b="1" u="sng" dirty="0"/>
              <a:t>what is your plan to use computing safely, effectively and efficiently</a:t>
            </a:r>
            <a:r>
              <a:rPr lang="en-US" b="1" dirty="0"/>
              <a:t>? </a:t>
            </a:r>
          </a:p>
        </p:txBody>
      </p:sp>
    </p:spTree>
    <p:extLst>
      <p:ext uri="{BB962C8B-B14F-4D97-AF65-F5344CB8AC3E}">
        <p14:creationId xmlns:p14="http://schemas.microsoft.com/office/powerpoint/2010/main" val="69318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A141-0203-CFE2-765E-030F8F80A0C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90C5A94-F69D-5363-CD8B-750659AF6A06}"/>
              </a:ext>
            </a:extLst>
          </p:cNvPr>
          <p:cNvSpPr>
            <a:spLocks noGrp="1"/>
          </p:cNvSpPr>
          <p:nvPr>
            <p:ph idx="1"/>
          </p:nvPr>
        </p:nvSpPr>
        <p:spPr/>
        <p:txBody>
          <a:bodyPr/>
          <a:lstStyle/>
          <a:p>
            <a:r>
              <a:rPr lang="en-US" dirty="0"/>
              <a:t>Introduction to our infrastructure work at SALURBAL</a:t>
            </a:r>
          </a:p>
          <a:p>
            <a:r>
              <a:rPr lang="en-US" dirty="0"/>
              <a:t>Decode request for ‘informatics infrastructure’ language</a:t>
            </a:r>
          </a:p>
          <a:p>
            <a:r>
              <a:rPr lang="en-US" dirty="0"/>
              <a:t>Present proposal for ‘informatics infrastructure’ </a:t>
            </a:r>
          </a:p>
          <a:p>
            <a:endParaRPr lang="en-US" dirty="0"/>
          </a:p>
          <a:p>
            <a:endParaRPr lang="en-US" dirty="0"/>
          </a:p>
        </p:txBody>
      </p:sp>
    </p:spTree>
    <p:extLst>
      <p:ext uri="{BB962C8B-B14F-4D97-AF65-F5344CB8AC3E}">
        <p14:creationId xmlns:p14="http://schemas.microsoft.com/office/powerpoint/2010/main" val="427924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DA7D-CBF0-D42A-93F7-0E4E74967D24}"/>
              </a:ext>
            </a:extLst>
          </p:cNvPr>
          <p:cNvSpPr>
            <a:spLocks noGrp="1"/>
          </p:cNvSpPr>
          <p:nvPr>
            <p:ph type="title"/>
          </p:nvPr>
        </p:nvSpPr>
        <p:spPr/>
        <p:txBody>
          <a:bodyPr/>
          <a:lstStyle/>
          <a:p>
            <a:r>
              <a:rPr lang="en-US" dirty="0"/>
              <a:t>Grant issues: the big question</a:t>
            </a:r>
          </a:p>
        </p:txBody>
      </p:sp>
      <p:sp>
        <p:nvSpPr>
          <p:cNvPr id="3" name="Content Placeholder 2">
            <a:extLst>
              <a:ext uri="{FF2B5EF4-FFF2-40B4-BE49-F238E27FC236}">
                <a16:creationId xmlns:a16="http://schemas.microsoft.com/office/drawing/2014/main" id="{A7BCD061-CC91-A404-7020-4B02C5CB5E7E}"/>
              </a:ext>
            </a:extLst>
          </p:cNvPr>
          <p:cNvSpPr>
            <a:spLocks noGrp="1"/>
          </p:cNvSpPr>
          <p:nvPr>
            <p:ph idx="1"/>
          </p:nvPr>
        </p:nvSpPr>
        <p:spPr/>
        <p:txBody>
          <a:bodyPr>
            <a:normAutofit fontScale="92500" lnSpcReduction="10000"/>
          </a:bodyPr>
          <a:lstStyle/>
          <a:p>
            <a:pPr marL="0" indent="0">
              <a:buNone/>
            </a:pPr>
            <a:endParaRPr lang="en-US" sz="1800" dirty="0"/>
          </a:p>
          <a:p>
            <a:pPr marL="0" indent="0">
              <a:buNone/>
            </a:pPr>
            <a:r>
              <a:rPr lang="en-US" dirty="0"/>
              <a:t>Through asking us to describe </a:t>
            </a:r>
            <a:r>
              <a:rPr lang="en-US" b="1" dirty="0"/>
              <a:t>high-capacity informatics infrastructure </a:t>
            </a:r>
            <a:r>
              <a:rPr lang="en-US" dirty="0"/>
              <a:t>what funding committee really means is..</a:t>
            </a:r>
          </a:p>
          <a:p>
            <a:pPr marL="0" indent="0">
              <a:buNone/>
            </a:pPr>
            <a:endParaRPr lang="en-US" dirty="0"/>
          </a:p>
          <a:p>
            <a:pPr marL="0" indent="0">
              <a:buNone/>
            </a:pPr>
            <a:r>
              <a:rPr lang="en-US" b="1" dirty="0"/>
              <a:t>If this grant is funded, you will need to use computer technology to carry out your proposed grant objectives ... </a:t>
            </a:r>
            <a:r>
              <a:rPr lang="en-US" b="1" u="sng" dirty="0"/>
              <a:t>what is your plan to use computing safely, effectively and efficiently</a:t>
            </a:r>
            <a:r>
              <a:rPr lang="en-US" b="1" dirty="0"/>
              <a:t>? What </a:t>
            </a:r>
            <a:r>
              <a:rPr lang="en-US" b="1" u="sng" dirty="0"/>
              <a:t>best practices </a:t>
            </a:r>
            <a:r>
              <a:rPr lang="en-US" b="1" dirty="0"/>
              <a:t>will be your </a:t>
            </a:r>
            <a:r>
              <a:rPr lang="en-US" b="1" u="sng" dirty="0"/>
              <a:t>core values</a:t>
            </a:r>
            <a:r>
              <a:rPr lang="en-US" b="1" dirty="0"/>
              <a:t>? What modern </a:t>
            </a:r>
            <a:r>
              <a:rPr lang="en-US" b="1" u="sng" dirty="0"/>
              <a:t>technologies</a:t>
            </a:r>
            <a:r>
              <a:rPr lang="en-US" b="1" dirty="0"/>
              <a:t> will you leverage?</a:t>
            </a:r>
          </a:p>
          <a:p>
            <a:pPr marL="0" indent="0">
              <a:buNone/>
            </a:pPr>
            <a:endParaRPr lang="en-US" b="1" dirty="0"/>
          </a:p>
          <a:p>
            <a:pPr marL="0" indent="0">
              <a:buNone/>
            </a:pPr>
            <a:r>
              <a:rPr lang="en-US" dirty="0"/>
              <a:t>IMO: A thorough answer is not simple. Not just we will use Azure service X for this or AWS service for Y.  </a:t>
            </a:r>
          </a:p>
          <a:p>
            <a:pPr marL="0" indent="0">
              <a:buNone/>
            </a:pPr>
            <a:endParaRPr lang="en-US" b="1" dirty="0"/>
          </a:p>
        </p:txBody>
      </p:sp>
    </p:spTree>
    <p:extLst>
      <p:ext uri="{BB962C8B-B14F-4D97-AF65-F5344CB8AC3E}">
        <p14:creationId xmlns:p14="http://schemas.microsoft.com/office/powerpoint/2010/main" val="16992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28B1-207B-B0BF-ADEA-3F25886AE749}"/>
              </a:ext>
            </a:extLst>
          </p:cNvPr>
          <p:cNvSpPr>
            <a:spLocks noGrp="1"/>
          </p:cNvSpPr>
          <p:nvPr>
            <p:ph type="title"/>
          </p:nvPr>
        </p:nvSpPr>
        <p:spPr/>
        <p:txBody>
          <a:bodyPr/>
          <a:lstStyle/>
          <a:p>
            <a:r>
              <a:rPr lang="en-US" dirty="0"/>
              <a:t>Proposal: how have others answered it?</a:t>
            </a:r>
          </a:p>
        </p:txBody>
      </p:sp>
      <p:sp>
        <p:nvSpPr>
          <p:cNvPr id="4" name="Rectangle 1">
            <a:extLst>
              <a:ext uri="{FF2B5EF4-FFF2-40B4-BE49-F238E27FC236}">
                <a16:creationId xmlns:a16="http://schemas.microsoft.com/office/drawing/2014/main" id="{7B4EED48-795B-233F-3DD1-19297CEA4AD5}"/>
              </a:ext>
            </a:extLst>
          </p:cNvPr>
          <p:cNvSpPr>
            <a:spLocks noGrp="1" noChangeArrowheads="1"/>
          </p:cNvSpPr>
          <p:nvPr>
            <p:ph idx="1"/>
          </p:nvPr>
        </p:nvSpPr>
        <p:spPr bwMode="auto">
          <a:xfrm>
            <a:off x="838200" y="2038334"/>
            <a:ext cx="103251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erriweather" panose="020B0604020202020204" pitchFamily="2" charset="0"/>
              </a:rPr>
              <a:t>An informatics infrastructure for patient safety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erriweather" panose="020B0604020202020204" pitchFamily="2" charset="0"/>
              </a:rPr>
              <a:t>evidence-based practice in home healthcare</a:t>
            </a:r>
          </a:p>
          <a:p>
            <a:pPr marL="0" lvl="0" indent="0">
              <a:lnSpc>
                <a:spcPct val="100000"/>
              </a:lnSpc>
              <a:buNone/>
            </a:pPr>
            <a:r>
              <a:rPr lang="en-US" sz="1200" dirty="0"/>
              <a:t>Bakken S, </a:t>
            </a:r>
            <a:r>
              <a:rPr lang="en-US" sz="1200" dirty="0" err="1"/>
              <a:t>Hripcsak</a:t>
            </a:r>
            <a:r>
              <a:rPr lang="en-US" sz="1200" dirty="0"/>
              <a:t> G. An informatics infrastructure for patient safety and evidence-based </a:t>
            </a:r>
          </a:p>
          <a:p>
            <a:pPr marL="0" lvl="0" indent="0">
              <a:lnSpc>
                <a:spcPct val="100000"/>
              </a:lnSpc>
              <a:buNone/>
            </a:pPr>
            <a:r>
              <a:rPr lang="en-US" sz="1200" dirty="0"/>
              <a:t>practice in home healthcare. J </a:t>
            </a:r>
            <a:r>
              <a:rPr lang="en-US" sz="1200" dirty="0" err="1"/>
              <a:t>Healthc</a:t>
            </a:r>
            <a:r>
              <a:rPr lang="en-US" sz="1200" dirty="0"/>
              <a:t> Qual. 2004 May-Jun;26(3):24-30. </a:t>
            </a:r>
          </a:p>
          <a:p>
            <a:pPr marL="0" lvl="0" indent="0">
              <a:lnSpc>
                <a:spcPct val="100000"/>
              </a:lnSpc>
              <a:buNone/>
            </a:pPr>
            <a:r>
              <a:rPr lang="en-US" sz="1200" dirty="0" err="1"/>
              <a:t>doi</a:t>
            </a:r>
            <a:r>
              <a:rPr lang="en-US" sz="1200" dirty="0"/>
              <a:t>: 10.1111/j.1945-1474.2004.tb00492.x. PMID: 15162630.</a:t>
            </a:r>
          </a:p>
          <a:p>
            <a:pPr marL="0" lvl="0" indent="0">
              <a:lnSpc>
                <a:spcPct val="100000"/>
              </a:lnSpc>
              <a:buNone/>
            </a:pPr>
            <a:endParaRPr kumimoji="0" lang="en-US" altLang="en-US" sz="1200" b="1" i="0" u="none" strike="noStrike" cap="none" normalizeH="0" baseline="0" dirty="0">
              <a:ln>
                <a:noFill/>
              </a:ln>
              <a:solidFill>
                <a:srgbClr val="212121"/>
              </a:solidFill>
              <a:effectLst/>
              <a:latin typeface="Merriweather"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12121"/>
                </a:solidFill>
                <a:effectLst/>
                <a:latin typeface="Merriweather" panose="020B0604020202020204" pitchFamily="2" charset="0"/>
              </a:rPr>
              <a:t>Abstract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BlinkMacSystemFont"/>
              </a:rPr>
              <a:t>The </a:t>
            </a:r>
            <a:r>
              <a:rPr kumimoji="0" lang="en-US" altLang="en-US" sz="2000" b="1" i="0" u="none" strike="noStrike" cap="none" normalizeH="0" baseline="0" dirty="0">
                <a:ln>
                  <a:noFill/>
                </a:ln>
                <a:solidFill>
                  <a:srgbClr val="212121"/>
                </a:solidFill>
                <a:effectLst/>
                <a:latin typeface="BlinkMacSystemFont"/>
              </a:rPr>
              <a:t>informatics infrastructure </a:t>
            </a:r>
            <a:r>
              <a:rPr kumimoji="0" lang="en-US" altLang="en-US" sz="2000" b="0" i="0" u="none" strike="noStrike" cap="none" normalizeH="0" baseline="0" dirty="0">
                <a:ln>
                  <a:noFill/>
                </a:ln>
                <a:solidFill>
                  <a:srgbClr val="212121"/>
                </a:solidFill>
                <a:effectLst/>
                <a:latin typeface="BlinkMacSystemFont"/>
              </a:rPr>
              <a:t>for patient safety and evidence-based practice (EBP) in home healthcare </a:t>
            </a:r>
            <a:r>
              <a:rPr kumimoji="0" lang="en-US" altLang="en-US" sz="2000" b="1" i="0" u="none" strike="noStrike" cap="none" normalizeH="0" baseline="0" dirty="0">
                <a:ln>
                  <a:noFill/>
                </a:ln>
                <a:solidFill>
                  <a:srgbClr val="212121"/>
                </a:solidFill>
                <a:effectLst/>
                <a:latin typeface="BlinkMacSystemFont"/>
              </a:rPr>
              <a:t>comprises</a:t>
            </a:r>
            <a:r>
              <a:rPr kumimoji="0" lang="en-US" altLang="en-US" sz="2000" b="0" i="0" u="none" strike="noStrike" cap="none" normalizeH="0" baseline="0" dirty="0">
                <a:ln>
                  <a:noFill/>
                </a:ln>
                <a:solidFill>
                  <a:srgbClr val="212121"/>
                </a:solidFill>
                <a:effectLst/>
                <a:latin typeface="BlinkMacSystemFont"/>
              </a:rPr>
              <a:t> </a:t>
            </a:r>
            <a:r>
              <a:rPr kumimoji="0" lang="en-US" altLang="en-US" sz="2000" b="0" i="0" u="sng" strike="noStrike" cap="none" normalizeH="0" baseline="0" dirty="0">
                <a:ln>
                  <a:noFill/>
                </a:ln>
                <a:solidFill>
                  <a:srgbClr val="212121"/>
                </a:solidFill>
                <a:effectLst/>
                <a:latin typeface="BlinkMacSystemFont"/>
              </a:rPr>
              <a:t>data acquisition methods</a:t>
            </a:r>
            <a:r>
              <a:rPr kumimoji="0" lang="en-US" altLang="en-US" sz="2000" b="0" i="0" u="none" strike="noStrike" cap="none" normalizeH="0" baseline="0" dirty="0">
                <a:ln>
                  <a:noFill/>
                </a:ln>
                <a:solidFill>
                  <a:srgbClr val="212121"/>
                </a:solidFill>
                <a:effectLst/>
                <a:latin typeface="BlinkMacSystemFont"/>
              </a:rPr>
              <a:t>, </a:t>
            </a:r>
            <a:r>
              <a:rPr kumimoji="0" lang="en-US" altLang="en-US" sz="2000" b="0" i="0" u="sng" strike="noStrike" cap="none" normalizeH="0" baseline="0" dirty="0">
                <a:ln>
                  <a:noFill/>
                </a:ln>
                <a:solidFill>
                  <a:srgbClr val="212121"/>
                </a:solidFill>
                <a:effectLst/>
                <a:latin typeface="BlinkMacSystemFont"/>
              </a:rPr>
              <a:t>healthcare standards</a:t>
            </a:r>
            <a:r>
              <a:rPr kumimoji="0" lang="en-US" altLang="en-US" sz="2000" b="0" i="0" u="none" strike="noStrike" cap="none" normalizeH="0" baseline="0" dirty="0">
                <a:ln>
                  <a:noFill/>
                </a:ln>
                <a:solidFill>
                  <a:srgbClr val="212121"/>
                </a:solidFill>
                <a:effectLst/>
                <a:latin typeface="BlinkMacSystemFont"/>
              </a:rPr>
              <a:t> including </a:t>
            </a:r>
            <a:r>
              <a:rPr kumimoji="0" lang="en-US" altLang="en-US" sz="2000" b="0" i="0" u="sng" strike="noStrike" cap="none" normalizeH="0" baseline="0" dirty="0">
                <a:ln>
                  <a:noFill/>
                </a:ln>
                <a:solidFill>
                  <a:srgbClr val="212121"/>
                </a:solidFill>
                <a:effectLst/>
                <a:latin typeface="BlinkMacSystemFont"/>
              </a:rPr>
              <a:t>standardized terminologies</a:t>
            </a:r>
            <a:r>
              <a:rPr kumimoji="0" lang="en-US" altLang="en-US" sz="2000" b="0" i="0" u="none" strike="noStrike" cap="none" normalizeH="0" baseline="0" dirty="0">
                <a:ln>
                  <a:noFill/>
                </a:ln>
                <a:solidFill>
                  <a:srgbClr val="212121"/>
                </a:solidFill>
                <a:effectLst/>
                <a:latin typeface="BlinkMacSystemFont"/>
              </a:rPr>
              <a:t>, </a:t>
            </a:r>
            <a:r>
              <a:rPr kumimoji="0" lang="en-US" altLang="en-US" sz="2000" b="0" i="0" u="sng" strike="noStrike" cap="none" normalizeH="0" baseline="0" dirty="0">
                <a:ln>
                  <a:noFill/>
                </a:ln>
                <a:solidFill>
                  <a:srgbClr val="212121"/>
                </a:solidFill>
                <a:effectLst/>
                <a:latin typeface="BlinkMacSystemFont"/>
              </a:rPr>
              <a:t>data repositories </a:t>
            </a:r>
            <a:r>
              <a:rPr kumimoji="0" lang="en-US" altLang="en-US" sz="2000" b="0" i="0" u="none" strike="noStrike" cap="none" normalizeH="0" baseline="0" dirty="0">
                <a:ln>
                  <a:noFill/>
                </a:ln>
                <a:solidFill>
                  <a:srgbClr val="212121"/>
                </a:solidFill>
                <a:effectLst/>
                <a:latin typeface="BlinkMacSystemFont"/>
              </a:rPr>
              <a:t>and </a:t>
            </a:r>
            <a:r>
              <a:rPr kumimoji="0" lang="en-US" altLang="en-US" sz="2000" b="0" i="0" u="sng" strike="noStrike" cap="none" normalizeH="0" baseline="0" dirty="0">
                <a:ln>
                  <a:noFill/>
                </a:ln>
                <a:solidFill>
                  <a:srgbClr val="212121"/>
                </a:solidFill>
                <a:effectLst/>
                <a:latin typeface="BlinkMacSystemFont"/>
              </a:rPr>
              <a:t>clinical event monitors</a:t>
            </a:r>
            <a:r>
              <a:rPr kumimoji="0" lang="en-US" altLang="en-US" sz="2000" b="0" i="0" u="none" strike="noStrike" cap="none" normalizeH="0" baseline="0" dirty="0">
                <a:ln>
                  <a:noFill/>
                </a:ln>
                <a:solidFill>
                  <a:srgbClr val="212121"/>
                </a:solidFill>
                <a:effectLst/>
                <a:latin typeface="BlinkMacSystemFont"/>
              </a:rPr>
              <a:t>, </a:t>
            </a:r>
            <a:r>
              <a:rPr kumimoji="0" lang="en-US" altLang="en-US" sz="2000" b="0" i="0" u="sng" strike="noStrike" cap="none" normalizeH="0" baseline="0" dirty="0">
                <a:ln>
                  <a:noFill/>
                </a:ln>
                <a:solidFill>
                  <a:srgbClr val="212121"/>
                </a:solidFill>
                <a:effectLst/>
                <a:latin typeface="BlinkMacSystemFont"/>
              </a:rPr>
              <a:t>data-mining techniques</a:t>
            </a:r>
            <a:r>
              <a:rPr kumimoji="0" lang="en-US" altLang="en-US" sz="2000" b="0" i="0" u="none" strike="noStrike" cap="none" normalizeH="0" baseline="0" dirty="0">
                <a:ln>
                  <a:noFill/>
                </a:ln>
                <a:solidFill>
                  <a:srgbClr val="212121"/>
                </a:solidFill>
                <a:effectLst/>
                <a:latin typeface="BlinkMacSystemFont"/>
              </a:rPr>
              <a:t>, </a:t>
            </a:r>
            <a:r>
              <a:rPr kumimoji="0" lang="en-US" altLang="en-US" sz="2000" b="0" i="0" u="sng" strike="noStrike" cap="none" normalizeH="0" baseline="0" dirty="0">
                <a:ln>
                  <a:noFill/>
                </a:ln>
                <a:solidFill>
                  <a:srgbClr val="212121"/>
                </a:solidFill>
                <a:effectLst/>
                <a:latin typeface="BlinkMacSystemFont"/>
              </a:rPr>
              <a:t>digital sources of evidence</a:t>
            </a:r>
            <a:r>
              <a:rPr kumimoji="0" lang="en-US" altLang="en-US" sz="2000" b="0" i="0" u="none" strike="noStrike" cap="none" normalizeH="0" baseline="0" dirty="0">
                <a:ln>
                  <a:noFill/>
                </a:ln>
                <a:solidFill>
                  <a:srgbClr val="212121"/>
                </a:solidFill>
                <a:effectLst/>
                <a:latin typeface="BlinkMacSystemFont"/>
              </a:rPr>
              <a:t>, and </a:t>
            </a:r>
            <a:r>
              <a:rPr kumimoji="0" lang="en-US" altLang="en-US" sz="2000" b="0" i="0" u="sng" strike="noStrike" cap="none" normalizeH="0" baseline="0" dirty="0">
                <a:ln>
                  <a:noFill/>
                </a:ln>
                <a:solidFill>
                  <a:srgbClr val="212121"/>
                </a:solidFill>
                <a:effectLst/>
                <a:latin typeface="BlinkMacSystemFont"/>
              </a:rPr>
              <a:t>communication technologies</a:t>
            </a:r>
            <a:r>
              <a:rPr kumimoji="0" lang="en-US" altLang="en-US" sz="2000" b="0" i="0" u="none" strike="noStrike" cap="none" normalizeH="0" baseline="0" dirty="0">
                <a:ln>
                  <a:noFill/>
                </a:ln>
                <a:solidFill>
                  <a:srgbClr val="212121"/>
                </a:solidFill>
                <a:effectLst/>
                <a:latin typeface="BlinkMacSystemFont"/>
              </a:rPr>
              <a:t>. Although the components of an informatics infrastructure are available and applications that bring</a:t>
            </a:r>
            <a:r>
              <a:rPr kumimoji="0" lang="en-US" altLang="en-US" sz="2000" b="0" i="0" u="none" strike="noStrike" cap="none" normalizeH="0" dirty="0">
                <a:ln>
                  <a:noFill/>
                </a:ln>
                <a:solidFill>
                  <a:srgbClr val="212121"/>
                </a:solidFill>
                <a:effectLst/>
                <a:latin typeface="BlinkMacSystemFont"/>
              </a:rPr>
              <a:t> </a:t>
            </a:r>
            <a:r>
              <a:rPr kumimoji="0" lang="en-US" altLang="en-US" sz="2000" b="0" i="0" u="none" strike="noStrike" cap="none" normalizeH="0" baseline="0" dirty="0">
                <a:ln>
                  <a:noFill/>
                </a:ln>
                <a:solidFill>
                  <a:srgbClr val="212121"/>
                </a:solidFill>
                <a:effectLst/>
                <a:latin typeface="BlinkMacSystemFont"/>
              </a:rPr>
              <a:t>these components together to promote patient safety and enable EBP have demonstrated positive or promising results in the acute care setting, a number of challenges hinder implementation in home healthcare. </a:t>
            </a:r>
            <a:r>
              <a:rPr kumimoji="0" lang="en-US" altLang="en-US" sz="2000" b="1" i="0" u="sng" strike="noStrike" cap="none" normalizeH="0" baseline="0" dirty="0">
                <a:ln>
                  <a:noFill/>
                </a:ln>
                <a:solidFill>
                  <a:srgbClr val="212121"/>
                </a:solidFill>
                <a:effectLst/>
                <a:latin typeface="BlinkMacSystemFont"/>
              </a:rPr>
              <a:t>Resolution of these challenges requires commitment and collaboration among key stakeholders.</a:t>
            </a:r>
            <a:endParaRPr kumimoji="0" lang="en-US" altLang="en-US" sz="3200" b="1" i="0" u="sng" strike="noStrike" cap="none" normalizeH="0" baseline="0" dirty="0">
              <a:ln>
                <a:noFill/>
              </a:ln>
              <a:solidFill>
                <a:schemeClr val="tx1"/>
              </a:solidFill>
              <a:effectLst/>
            </a:endParaRPr>
          </a:p>
        </p:txBody>
      </p:sp>
    </p:spTree>
    <p:extLst>
      <p:ext uri="{BB962C8B-B14F-4D97-AF65-F5344CB8AC3E}">
        <p14:creationId xmlns:p14="http://schemas.microsoft.com/office/powerpoint/2010/main" val="175005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3C8-6181-F83E-899B-C0A6DC996C21}"/>
              </a:ext>
            </a:extLst>
          </p:cNvPr>
          <p:cNvSpPr>
            <a:spLocks noGrp="1"/>
          </p:cNvSpPr>
          <p:nvPr>
            <p:ph type="title"/>
          </p:nvPr>
        </p:nvSpPr>
        <p:spPr/>
        <p:txBody>
          <a:bodyPr/>
          <a:lstStyle/>
          <a:p>
            <a:r>
              <a:rPr lang="en-US" dirty="0"/>
              <a:t>Proposal: components</a:t>
            </a:r>
          </a:p>
        </p:txBody>
      </p:sp>
      <p:sp>
        <p:nvSpPr>
          <p:cNvPr id="3" name="Content Placeholder 2">
            <a:extLst>
              <a:ext uri="{FF2B5EF4-FFF2-40B4-BE49-F238E27FC236}">
                <a16:creationId xmlns:a16="http://schemas.microsoft.com/office/drawing/2014/main" id="{A72CA78C-67CE-456B-831C-90E570AB3746}"/>
              </a:ext>
            </a:extLst>
          </p:cNvPr>
          <p:cNvSpPr>
            <a:spLocks noGrp="1"/>
          </p:cNvSpPr>
          <p:nvPr>
            <p:ph idx="1"/>
          </p:nvPr>
        </p:nvSpPr>
        <p:spPr>
          <a:xfrm>
            <a:off x="1727200" y="2070099"/>
            <a:ext cx="8356600" cy="3140075"/>
          </a:xfrm>
        </p:spPr>
        <p:txBody>
          <a:bodyPr/>
          <a:lstStyle/>
          <a:p>
            <a:pPr marL="0" indent="0">
              <a:buNone/>
            </a:pPr>
            <a:r>
              <a:rPr lang="en-US" sz="2400" dirty="0"/>
              <a:t>In drafting a response, I am splitting things into three sections:</a:t>
            </a:r>
            <a:br>
              <a:rPr lang="en-US" dirty="0"/>
            </a:br>
            <a:endParaRPr lang="en-US" dirty="0"/>
          </a:p>
          <a:p>
            <a:pPr marL="1428750" lvl="2" indent="-514350">
              <a:buFont typeface="+mj-lt"/>
              <a:buAutoNum type="arabicPeriod"/>
            </a:pPr>
            <a:r>
              <a:rPr lang="en-US" sz="2800" b="1" dirty="0"/>
              <a:t>Core values and best practices</a:t>
            </a:r>
          </a:p>
          <a:p>
            <a:pPr marL="1428750" lvl="2" indent="-514350">
              <a:buFont typeface="+mj-lt"/>
              <a:buAutoNum type="arabicPeriod"/>
            </a:pPr>
            <a:r>
              <a:rPr lang="en-US" sz="2800" b="1" dirty="0"/>
              <a:t>Hardware recommendations</a:t>
            </a:r>
          </a:p>
          <a:p>
            <a:pPr marL="1428750" lvl="2" indent="-514350">
              <a:buFont typeface="+mj-lt"/>
              <a:buAutoNum type="arabicPeriod"/>
            </a:pPr>
            <a:r>
              <a:rPr lang="en-US" sz="2800" b="1" dirty="0"/>
              <a:t>Software recommendations</a:t>
            </a:r>
          </a:p>
        </p:txBody>
      </p:sp>
    </p:spTree>
    <p:extLst>
      <p:ext uri="{BB962C8B-B14F-4D97-AF65-F5344CB8AC3E}">
        <p14:creationId xmlns:p14="http://schemas.microsoft.com/office/powerpoint/2010/main" val="399084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9E93-605B-DAF2-DBB1-C78F54C69CE5}"/>
              </a:ext>
            </a:extLst>
          </p:cNvPr>
          <p:cNvSpPr>
            <a:spLocks noGrp="1"/>
          </p:cNvSpPr>
          <p:nvPr>
            <p:ph type="title"/>
          </p:nvPr>
        </p:nvSpPr>
        <p:spPr/>
        <p:txBody>
          <a:bodyPr/>
          <a:lstStyle/>
          <a:p>
            <a:r>
              <a:rPr lang="en-US" dirty="0"/>
              <a:t>Proposal: </a:t>
            </a:r>
            <a:r>
              <a:rPr lang="en-US" sz="4400" dirty="0"/>
              <a:t>Core values</a:t>
            </a:r>
            <a:endParaRPr lang="en-US" dirty="0"/>
          </a:p>
        </p:txBody>
      </p:sp>
      <p:sp>
        <p:nvSpPr>
          <p:cNvPr id="3" name="Content Placeholder 2">
            <a:extLst>
              <a:ext uri="{FF2B5EF4-FFF2-40B4-BE49-F238E27FC236}">
                <a16:creationId xmlns:a16="http://schemas.microsoft.com/office/drawing/2014/main" id="{E7C326A7-61E4-9D4B-5682-A327F40254E6}"/>
              </a:ext>
            </a:extLst>
          </p:cNvPr>
          <p:cNvSpPr>
            <a:spLocks noGrp="1"/>
          </p:cNvSpPr>
          <p:nvPr>
            <p:ph idx="1"/>
          </p:nvPr>
        </p:nvSpPr>
        <p:spPr/>
        <p:txBody>
          <a:bodyPr>
            <a:normAutofit fontScale="85000" lnSpcReduction="20000"/>
          </a:bodyPr>
          <a:lstStyle/>
          <a:p>
            <a:r>
              <a:rPr lang="en-US" b="1" dirty="0"/>
              <a:t>Informatics competencies</a:t>
            </a:r>
          </a:p>
          <a:p>
            <a:pPr lvl="1"/>
            <a:r>
              <a:rPr lang="en-US" dirty="0"/>
              <a:t>Version control + online Git platform to manage complex codebases across collaborators</a:t>
            </a:r>
          </a:p>
          <a:p>
            <a:pPr lvl="1"/>
            <a:r>
              <a:rPr lang="en-US" dirty="0"/>
              <a:t>Offer informatics training  for project on-boarding of collaborators.</a:t>
            </a:r>
          </a:p>
          <a:p>
            <a:r>
              <a:rPr lang="en-US" b="1" dirty="0"/>
              <a:t>Web-first thinking </a:t>
            </a:r>
          </a:p>
          <a:p>
            <a:pPr lvl="1"/>
            <a:r>
              <a:rPr lang="en-US" dirty="0"/>
              <a:t>Design a machine interface (web application) for data security, integration, storage, management and distribution</a:t>
            </a:r>
          </a:p>
          <a:p>
            <a:pPr lvl="1"/>
            <a:r>
              <a:rPr lang="en-US" dirty="0"/>
              <a:t>Web applications are logical they require FAIR data</a:t>
            </a:r>
          </a:p>
          <a:p>
            <a:pPr lvl="1"/>
            <a:r>
              <a:rPr lang="en-US" dirty="0"/>
              <a:t>Automate as many tasks as possible</a:t>
            </a:r>
          </a:p>
          <a:p>
            <a:pPr lvl="1"/>
            <a:r>
              <a:rPr lang="en-US" dirty="0"/>
              <a:t>Regression testing: translate data hiccups to unit tests </a:t>
            </a:r>
          </a:p>
          <a:p>
            <a:pPr lvl="1"/>
            <a:r>
              <a:rPr lang="en-US" dirty="0"/>
              <a:t>Efficient end-to-end pipelines (raw data to output) to allow staff to focus on the research and gives collaborators faster access to data</a:t>
            </a:r>
          </a:p>
          <a:p>
            <a:pPr lvl="1"/>
            <a:r>
              <a:rPr lang="en-US" dirty="0"/>
              <a:t>Can be easily translated to a public facing product at the end</a:t>
            </a:r>
          </a:p>
          <a:p>
            <a:r>
              <a:rPr lang="en-US" b="1" dirty="0"/>
              <a:t>Include engineers in high level talks</a:t>
            </a:r>
          </a:p>
          <a:p>
            <a:pPr lvl="1"/>
            <a:r>
              <a:rPr lang="en-US" dirty="0"/>
              <a:t>A successful project requires many hats. Empower informatics focused engineers to develop solutions that free up statisticians to focus on the research!</a:t>
            </a:r>
          </a:p>
          <a:p>
            <a:endParaRPr lang="en-US" dirty="0"/>
          </a:p>
          <a:p>
            <a:endParaRPr lang="en-US" b="1" dirty="0"/>
          </a:p>
        </p:txBody>
      </p:sp>
    </p:spTree>
    <p:extLst>
      <p:ext uri="{BB962C8B-B14F-4D97-AF65-F5344CB8AC3E}">
        <p14:creationId xmlns:p14="http://schemas.microsoft.com/office/powerpoint/2010/main" val="65861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E70-FEBE-1C0D-848F-175A7CD971DE}"/>
              </a:ext>
            </a:extLst>
          </p:cNvPr>
          <p:cNvSpPr>
            <a:spLocks noGrp="1"/>
          </p:cNvSpPr>
          <p:nvPr>
            <p:ph type="title"/>
          </p:nvPr>
        </p:nvSpPr>
        <p:spPr/>
        <p:txBody>
          <a:bodyPr/>
          <a:lstStyle/>
          <a:p>
            <a:r>
              <a:rPr lang="en-US" dirty="0"/>
              <a:t>Proposal: Hardware Context</a:t>
            </a:r>
          </a:p>
        </p:txBody>
      </p:sp>
      <p:sp>
        <p:nvSpPr>
          <p:cNvPr id="3" name="Content Placeholder 2">
            <a:extLst>
              <a:ext uri="{FF2B5EF4-FFF2-40B4-BE49-F238E27FC236}">
                <a16:creationId xmlns:a16="http://schemas.microsoft.com/office/drawing/2014/main" id="{4B7199C5-A0EF-BA50-F0A7-76AD66DEC28D}"/>
              </a:ext>
            </a:extLst>
          </p:cNvPr>
          <p:cNvSpPr>
            <a:spLocks noGrp="1"/>
          </p:cNvSpPr>
          <p:nvPr>
            <p:ph idx="1"/>
          </p:nvPr>
        </p:nvSpPr>
        <p:spPr/>
        <p:txBody>
          <a:bodyPr/>
          <a:lstStyle/>
          <a:p>
            <a:pPr marL="0" indent="0">
              <a:buNone/>
            </a:pPr>
            <a:r>
              <a:rPr lang="en-US" dirty="0"/>
              <a:t>The rise </a:t>
            </a:r>
            <a:r>
              <a:rPr lang="en-US" b="1" dirty="0"/>
              <a:t>of commercial cloud infrastructure platforms  </a:t>
            </a:r>
            <a:r>
              <a:rPr lang="en-US" dirty="0"/>
              <a:t>such as  Google Cloud Platform, Amazon Web Services (AWS) and Microsoft Azure has revolutionized how businesses are run. These platforms offer similar portfolio of services including storage, computing, web hosting, serverless computing. Here is how they became </a:t>
            </a:r>
            <a:r>
              <a:rPr lang="en-US" b="1" dirty="0"/>
              <a:t>commercially</a:t>
            </a:r>
            <a:r>
              <a:rPr lang="en-US" dirty="0"/>
              <a:t> </a:t>
            </a:r>
            <a:r>
              <a:rPr lang="en-US" b="1" dirty="0"/>
              <a:t>viable</a:t>
            </a:r>
          </a:p>
          <a:p>
            <a:pPr lvl="1"/>
            <a:r>
              <a:rPr lang="en-US" b="1" dirty="0"/>
              <a:t>Vertical integration: </a:t>
            </a:r>
            <a:r>
              <a:rPr lang="en-US" dirty="0"/>
              <a:t>before different services were at different companies. Now they are all in one platform</a:t>
            </a:r>
          </a:p>
          <a:p>
            <a:pPr lvl="1"/>
            <a:r>
              <a:rPr lang="en-US" b="1" dirty="0"/>
              <a:t>Massively scalable</a:t>
            </a:r>
            <a:r>
              <a:rPr lang="en-US" dirty="0"/>
              <a:t>: Designed for enterprise level data</a:t>
            </a:r>
          </a:p>
          <a:p>
            <a:pPr lvl="1"/>
            <a:r>
              <a:rPr lang="en-US" b="1" dirty="0"/>
              <a:t>Consumption-based costs:</a:t>
            </a:r>
            <a:r>
              <a:rPr lang="en-US" dirty="0"/>
              <a:t> pay as you go. No upfront investment needed. No infrastructure staff needed for maintenance. </a:t>
            </a:r>
            <a:endParaRPr lang="en-US" b="1" dirty="0"/>
          </a:p>
        </p:txBody>
      </p:sp>
    </p:spTree>
    <p:extLst>
      <p:ext uri="{BB962C8B-B14F-4D97-AF65-F5344CB8AC3E}">
        <p14:creationId xmlns:p14="http://schemas.microsoft.com/office/powerpoint/2010/main" val="1273606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E70-FEBE-1C0D-848F-175A7CD971DE}"/>
              </a:ext>
            </a:extLst>
          </p:cNvPr>
          <p:cNvSpPr>
            <a:spLocks noGrp="1"/>
          </p:cNvSpPr>
          <p:nvPr>
            <p:ph type="title"/>
          </p:nvPr>
        </p:nvSpPr>
        <p:spPr/>
        <p:txBody>
          <a:bodyPr/>
          <a:lstStyle/>
          <a:p>
            <a:r>
              <a:rPr lang="en-US" dirty="0"/>
              <a:t>Proposal: Hardware Context</a:t>
            </a:r>
          </a:p>
        </p:txBody>
      </p:sp>
      <p:sp>
        <p:nvSpPr>
          <p:cNvPr id="3" name="Content Placeholder 2">
            <a:extLst>
              <a:ext uri="{FF2B5EF4-FFF2-40B4-BE49-F238E27FC236}">
                <a16:creationId xmlns:a16="http://schemas.microsoft.com/office/drawing/2014/main" id="{4B7199C5-A0EF-BA50-F0A7-76AD66DEC28D}"/>
              </a:ext>
            </a:extLst>
          </p:cNvPr>
          <p:cNvSpPr>
            <a:spLocks noGrp="1"/>
          </p:cNvSpPr>
          <p:nvPr>
            <p:ph idx="1"/>
          </p:nvPr>
        </p:nvSpPr>
        <p:spPr/>
        <p:txBody>
          <a:bodyPr>
            <a:normAutofit/>
          </a:bodyPr>
          <a:lstStyle/>
          <a:p>
            <a:r>
              <a:rPr lang="en-US" sz="2000" b="1" dirty="0"/>
              <a:t>Vertical integration: </a:t>
            </a:r>
            <a:r>
              <a:rPr lang="en-US" sz="2000" dirty="0"/>
              <a:t>before different services were at different companies. Now they are all in one platform</a:t>
            </a:r>
          </a:p>
          <a:p>
            <a:r>
              <a:rPr lang="en-US" sz="2000" b="1" dirty="0"/>
              <a:t>Massively scalable</a:t>
            </a:r>
            <a:r>
              <a:rPr lang="en-US" sz="2000" dirty="0"/>
              <a:t>: Designed for enterprise level data</a:t>
            </a:r>
          </a:p>
          <a:p>
            <a:r>
              <a:rPr lang="en-US" sz="2000" b="1" dirty="0"/>
              <a:t>Consumption-based costs:</a:t>
            </a:r>
            <a:r>
              <a:rPr lang="en-US" sz="2000" dirty="0"/>
              <a:t> pay as you go. No upfront investment needed. No infrastructure staff needed for maintenance. </a:t>
            </a:r>
            <a:endParaRPr lang="en-US" sz="2000" b="1" dirty="0"/>
          </a:p>
        </p:txBody>
      </p:sp>
      <p:sp>
        <p:nvSpPr>
          <p:cNvPr id="4" name="Rectangle 3">
            <a:extLst>
              <a:ext uri="{FF2B5EF4-FFF2-40B4-BE49-F238E27FC236}">
                <a16:creationId xmlns:a16="http://schemas.microsoft.com/office/drawing/2014/main" id="{57412CDF-4CF0-5D29-00F8-D047CE143D36}"/>
              </a:ext>
            </a:extLst>
          </p:cNvPr>
          <p:cNvSpPr/>
          <p:nvPr/>
        </p:nvSpPr>
        <p:spPr>
          <a:xfrm>
            <a:off x="838200" y="3580962"/>
            <a:ext cx="10515600" cy="12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9A28E0A-5950-8137-A431-7906B166D4B2}"/>
              </a:ext>
            </a:extLst>
          </p:cNvPr>
          <p:cNvSpPr txBox="1">
            <a:spLocks/>
          </p:cNvSpPr>
          <p:nvPr/>
        </p:nvSpPr>
        <p:spPr>
          <a:xfrm>
            <a:off x="990600" y="3707085"/>
            <a:ext cx="10515600" cy="2622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are a start up… not sure of the scale of the data requirements we will face in 6 months… in 5 years.</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But cloud infrastructure is designed so that we can feel safe to build our informatics there and trust that it will scale as the project develops.</a:t>
            </a:r>
          </a:p>
        </p:txBody>
      </p:sp>
    </p:spTree>
    <p:extLst>
      <p:ext uri="{BB962C8B-B14F-4D97-AF65-F5344CB8AC3E}">
        <p14:creationId xmlns:p14="http://schemas.microsoft.com/office/powerpoint/2010/main" val="3498115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5D20-E778-B179-EB62-18C2144C20B8}"/>
              </a:ext>
            </a:extLst>
          </p:cNvPr>
          <p:cNvSpPr>
            <a:spLocks noGrp="1"/>
          </p:cNvSpPr>
          <p:nvPr>
            <p:ph type="title"/>
          </p:nvPr>
        </p:nvSpPr>
        <p:spPr/>
        <p:txBody>
          <a:bodyPr/>
          <a:lstStyle/>
          <a:p>
            <a:r>
              <a:rPr lang="en-US" dirty="0"/>
              <a:t>Proposal: Hardware Context</a:t>
            </a:r>
          </a:p>
        </p:txBody>
      </p:sp>
      <p:sp>
        <p:nvSpPr>
          <p:cNvPr id="3" name="Content Placeholder 2">
            <a:extLst>
              <a:ext uri="{FF2B5EF4-FFF2-40B4-BE49-F238E27FC236}">
                <a16:creationId xmlns:a16="http://schemas.microsoft.com/office/drawing/2014/main" id="{7D4E4677-CA4B-6567-C525-733C90ED6F3F}"/>
              </a:ext>
            </a:extLst>
          </p:cNvPr>
          <p:cNvSpPr>
            <a:spLocks noGrp="1"/>
          </p:cNvSpPr>
          <p:nvPr>
            <p:ph idx="1"/>
          </p:nvPr>
        </p:nvSpPr>
        <p:spPr/>
        <p:txBody>
          <a:bodyPr>
            <a:normAutofit/>
          </a:bodyPr>
          <a:lstStyle/>
          <a:p>
            <a:r>
              <a:rPr lang="en-US" b="1" i="0" dirty="0">
                <a:solidFill>
                  <a:srgbClr val="24292F"/>
                </a:solidFill>
                <a:effectLst/>
                <a:latin typeface="-apple-system"/>
              </a:rPr>
              <a:t>AWS vs Azure</a:t>
            </a:r>
            <a:r>
              <a:rPr lang="en-US" b="0" i="0" dirty="0">
                <a:solidFill>
                  <a:srgbClr val="24292F"/>
                </a:solidFill>
                <a:effectLst/>
                <a:latin typeface="-apple-system"/>
              </a:rPr>
              <a:t> </a:t>
            </a:r>
            <a:r>
              <a:rPr lang="en-US" i="0" dirty="0">
                <a:solidFill>
                  <a:srgbClr val="24292F"/>
                </a:solidFill>
                <a:effectLst/>
                <a:latin typeface="-apple-system"/>
              </a:rPr>
              <a:t>is like Kellogg's vs General Mills.  </a:t>
            </a:r>
          </a:p>
          <a:p>
            <a:r>
              <a:rPr lang="en-US" b="1" i="0" dirty="0">
                <a:solidFill>
                  <a:srgbClr val="24292F"/>
                </a:solidFill>
                <a:effectLst/>
                <a:latin typeface="-apple-system"/>
              </a:rPr>
              <a:t>Azure vs Amazon S3</a:t>
            </a:r>
            <a:r>
              <a:rPr lang="en-US" b="1" dirty="0">
                <a:solidFill>
                  <a:srgbClr val="24292F"/>
                </a:solidFill>
                <a:latin typeface="-apple-system"/>
              </a:rPr>
              <a:t> </a:t>
            </a:r>
            <a:r>
              <a:rPr lang="en-US" b="0" i="0" dirty="0">
                <a:solidFill>
                  <a:srgbClr val="24292F"/>
                </a:solidFill>
                <a:effectLst/>
                <a:latin typeface="-apple-system"/>
              </a:rPr>
              <a:t>this is not a valid comparison is like comparing </a:t>
            </a:r>
            <a:r>
              <a:rPr lang="en-US" b="0" i="0" dirty="0" err="1">
                <a:solidFill>
                  <a:srgbClr val="24292F"/>
                </a:solidFill>
                <a:effectLst/>
                <a:latin typeface="-apple-system"/>
              </a:rPr>
              <a:t>Kellogs</a:t>
            </a:r>
            <a:r>
              <a:rPr lang="en-US" b="0" i="0" dirty="0">
                <a:solidFill>
                  <a:srgbClr val="24292F"/>
                </a:solidFill>
                <a:effectLst/>
                <a:latin typeface="-apple-system"/>
              </a:rPr>
              <a:t> to a particular oatmeal made from General Mills. Proper comparison Azure block storage is comparable to Amazon S3.</a:t>
            </a:r>
          </a:p>
          <a:p>
            <a:r>
              <a:rPr lang="en-US" b="1" i="0" dirty="0">
                <a:solidFill>
                  <a:srgbClr val="24292F"/>
                </a:solidFill>
                <a:effectLst/>
                <a:latin typeface="-apple-system"/>
              </a:rPr>
              <a:t>My intuition for making a recommendation without knowing specific data requirements.</a:t>
            </a:r>
            <a:r>
              <a:rPr lang="en-US" b="0" i="0" dirty="0">
                <a:solidFill>
                  <a:srgbClr val="24292F"/>
                </a:solidFill>
                <a:effectLst/>
                <a:latin typeface="-apple-system"/>
              </a:rPr>
              <a:t> As Nora pointed out we have no idea how much data, how much or what access will look like. Assuming the AWS and Azure are price </a:t>
            </a:r>
            <a:r>
              <a:rPr lang="en-US" b="0" i="0" u="none" strike="noStrike" dirty="0">
                <a:solidFill>
                  <a:srgbClr val="24292F"/>
                </a:solidFill>
                <a:effectLst/>
                <a:latin typeface="-apple-system"/>
                <a:hlinkClick r:id="rId2"/>
              </a:rPr>
              <a:t>comparable </a:t>
            </a:r>
            <a:r>
              <a:rPr lang="en-US" b="0" i="0" dirty="0">
                <a:solidFill>
                  <a:srgbClr val="24292F"/>
                </a:solidFill>
                <a:effectLst/>
                <a:latin typeface="-apple-system"/>
              </a:rPr>
              <a:t>and both able to configured to be HIPAA compliant (</a:t>
            </a:r>
            <a:r>
              <a:rPr lang="en-US" b="0" i="0" u="none" strike="noStrike" dirty="0">
                <a:solidFill>
                  <a:srgbClr val="24292F"/>
                </a:solidFill>
                <a:effectLst/>
                <a:latin typeface="-apple-system"/>
                <a:hlinkClick r:id="rId3"/>
              </a:rPr>
              <a:t>Azure doc</a:t>
            </a:r>
            <a:r>
              <a:rPr lang="en-US" b="0" i="0" dirty="0">
                <a:solidFill>
                  <a:srgbClr val="24292F"/>
                </a:solidFill>
                <a:effectLst/>
                <a:latin typeface="-apple-system"/>
              </a:rPr>
              <a:t>, </a:t>
            </a:r>
            <a:r>
              <a:rPr lang="en-US" b="0" i="0" u="none" strike="noStrike" dirty="0">
                <a:solidFill>
                  <a:srgbClr val="24292F"/>
                </a:solidFill>
                <a:effectLst/>
                <a:latin typeface="-apple-system"/>
                <a:hlinkClick r:id="rId4"/>
              </a:rPr>
              <a:t>AWS docs</a:t>
            </a:r>
            <a:r>
              <a:rPr lang="en-US" b="0" i="0" dirty="0">
                <a:solidFill>
                  <a:srgbClr val="24292F"/>
                </a:solidFill>
                <a:effectLst/>
                <a:latin typeface="-apple-system"/>
              </a:rPr>
              <a:t>). I think the decision really comes down to experience.</a:t>
            </a:r>
          </a:p>
        </p:txBody>
      </p:sp>
    </p:spTree>
    <p:extLst>
      <p:ext uri="{BB962C8B-B14F-4D97-AF65-F5344CB8AC3E}">
        <p14:creationId xmlns:p14="http://schemas.microsoft.com/office/powerpoint/2010/main" val="2777509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5F45B465-09A5-C193-ADEA-4B1E83C80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22617"/>
            <a:ext cx="10045700" cy="3521083"/>
          </a:xfrm>
          <a:prstGeom prst="rect">
            <a:avLst/>
          </a:prstGeom>
        </p:spPr>
      </p:pic>
      <p:pic>
        <p:nvPicPr>
          <p:cNvPr id="11" name="Content Placeholder 10">
            <a:extLst>
              <a:ext uri="{FF2B5EF4-FFF2-40B4-BE49-F238E27FC236}">
                <a16:creationId xmlns:a16="http://schemas.microsoft.com/office/drawing/2014/main" id="{0D95EEC9-D6A5-C092-4652-2DE87AC2F592}"/>
              </a:ext>
            </a:extLst>
          </p:cNvPr>
          <p:cNvPicPr>
            <a:picLocks noGrp="1" noChangeAspect="1"/>
          </p:cNvPicPr>
          <p:nvPr>
            <p:ph idx="1"/>
          </p:nvPr>
        </p:nvPicPr>
        <p:blipFill>
          <a:blip r:embed="rId3"/>
          <a:stretch>
            <a:fillRect/>
          </a:stretch>
        </p:blipFill>
        <p:spPr>
          <a:xfrm>
            <a:off x="838200" y="857407"/>
            <a:ext cx="10515600" cy="2365210"/>
          </a:xfrm>
        </p:spPr>
      </p:pic>
    </p:spTree>
    <p:extLst>
      <p:ext uri="{BB962C8B-B14F-4D97-AF65-F5344CB8AC3E}">
        <p14:creationId xmlns:p14="http://schemas.microsoft.com/office/powerpoint/2010/main" val="188652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EEB0-89F0-5521-9C3C-83E2F30B4C59}"/>
              </a:ext>
            </a:extLst>
          </p:cNvPr>
          <p:cNvSpPr>
            <a:spLocks noGrp="1"/>
          </p:cNvSpPr>
          <p:nvPr>
            <p:ph type="title"/>
          </p:nvPr>
        </p:nvSpPr>
        <p:spPr/>
        <p:txBody>
          <a:bodyPr/>
          <a:lstStyle/>
          <a:p>
            <a:r>
              <a:rPr lang="en-US" dirty="0"/>
              <a:t>Proposal: Hardware</a:t>
            </a:r>
          </a:p>
        </p:txBody>
      </p:sp>
      <p:sp>
        <p:nvSpPr>
          <p:cNvPr id="3" name="Content Placeholder 2">
            <a:extLst>
              <a:ext uri="{FF2B5EF4-FFF2-40B4-BE49-F238E27FC236}">
                <a16:creationId xmlns:a16="http://schemas.microsoft.com/office/drawing/2014/main" id="{B2E886D6-8BC0-014A-AFA1-2E81F17BD222}"/>
              </a:ext>
            </a:extLst>
          </p:cNvPr>
          <p:cNvSpPr>
            <a:spLocks noGrp="1"/>
          </p:cNvSpPr>
          <p:nvPr>
            <p:ph idx="1"/>
          </p:nvPr>
        </p:nvSpPr>
        <p:spPr/>
        <p:txBody>
          <a:bodyPr/>
          <a:lstStyle/>
          <a:p>
            <a:r>
              <a:rPr lang="en-US" b="1" dirty="0"/>
              <a:t>Platform</a:t>
            </a:r>
            <a:r>
              <a:rPr lang="en-US" dirty="0"/>
              <a:t>: Azure</a:t>
            </a:r>
          </a:p>
          <a:p>
            <a:r>
              <a:rPr lang="en-US" b="1" dirty="0"/>
              <a:t>Take away: Specific services and cost depend on data requirements but we could trust that it will be competitive, performant and scalable.</a:t>
            </a:r>
          </a:p>
        </p:txBody>
      </p:sp>
    </p:spTree>
    <p:extLst>
      <p:ext uri="{BB962C8B-B14F-4D97-AF65-F5344CB8AC3E}">
        <p14:creationId xmlns:p14="http://schemas.microsoft.com/office/powerpoint/2010/main" val="385976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7E04-AE81-603C-BFF7-122025268B09}"/>
              </a:ext>
            </a:extLst>
          </p:cNvPr>
          <p:cNvSpPr>
            <a:spLocks noGrp="1"/>
          </p:cNvSpPr>
          <p:nvPr>
            <p:ph type="title"/>
          </p:nvPr>
        </p:nvSpPr>
        <p:spPr/>
        <p:txBody>
          <a:bodyPr/>
          <a:lstStyle/>
          <a:p>
            <a:r>
              <a:rPr lang="en-US" dirty="0"/>
              <a:t>Proposal: Software</a:t>
            </a:r>
          </a:p>
        </p:txBody>
      </p:sp>
      <p:sp>
        <p:nvSpPr>
          <p:cNvPr id="3" name="Content Placeholder 2">
            <a:extLst>
              <a:ext uri="{FF2B5EF4-FFF2-40B4-BE49-F238E27FC236}">
                <a16:creationId xmlns:a16="http://schemas.microsoft.com/office/drawing/2014/main" id="{909CB904-D9ED-C623-EC54-2C68F72DFDA7}"/>
              </a:ext>
            </a:extLst>
          </p:cNvPr>
          <p:cNvSpPr>
            <a:spLocks noGrp="1"/>
          </p:cNvSpPr>
          <p:nvPr>
            <p:ph idx="1"/>
          </p:nvPr>
        </p:nvSpPr>
        <p:spPr/>
        <p:txBody>
          <a:bodyPr>
            <a:normAutofit fontScale="92500"/>
          </a:bodyPr>
          <a:lstStyle/>
          <a:p>
            <a:r>
              <a:rPr lang="en-US" b="1" dirty="0"/>
              <a:t>Scientific and technical publishing</a:t>
            </a:r>
            <a:r>
              <a:rPr lang="en-US" dirty="0"/>
              <a:t>: Quarto</a:t>
            </a:r>
          </a:p>
          <a:p>
            <a:r>
              <a:rPr lang="en-US" b="1" dirty="0"/>
              <a:t>Data science tools: </a:t>
            </a:r>
            <a:r>
              <a:rPr lang="en-US" dirty="0"/>
              <a:t>such as the Tidyverse are well maintained open source tools that are not only easy to learn but also extremely powerful. </a:t>
            </a:r>
          </a:p>
          <a:p>
            <a:r>
              <a:rPr lang="en-US" b="1" dirty="0"/>
              <a:t>Web development</a:t>
            </a:r>
            <a:r>
              <a:rPr lang="en-US" dirty="0"/>
              <a:t>: </a:t>
            </a:r>
          </a:p>
          <a:p>
            <a:pPr lvl="1"/>
            <a:r>
              <a:rPr lang="en-US" dirty="0"/>
              <a:t>Take advantage of user friendly and scalable front end frame works opens sourced  by tech companies such as React.js and Next.js</a:t>
            </a:r>
          </a:p>
          <a:p>
            <a:pPr lvl="1"/>
            <a:r>
              <a:rPr lang="en-US" dirty="0"/>
              <a:t>Light weight tech stacks through serverless technologies (AWS lambda or Azure functions).</a:t>
            </a:r>
          </a:p>
          <a:p>
            <a:r>
              <a:rPr lang="en-US" b="1" dirty="0"/>
              <a:t>Codebase management: </a:t>
            </a:r>
            <a:r>
              <a:rPr lang="en-US" dirty="0"/>
              <a:t>research is code lets organize it well and have infrastructure in place for remote collaboration. Git for version control and GitHub as a online git platform</a:t>
            </a:r>
          </a:p>
          <a:p>
            <a:pPr lvl="1"/>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1612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76AB-8D52-1F83-D75E-45F126ABB5FE}"/>
              </a:ext>
            </a:extLst>
          </p:cNvPr>
          <p:cNvSpPr>
            <a:spLocks noGrp="1"/>
          </p:cNvSpPr>
          <p:nvPr>
            <p:ph type="title"/>
          </p:nvPr>
        </p:nvSpPr>
        <p:spPr/>
        <p:txBody>
          <a:bodyPr/>
          <a:lstStyle/>
          <a:p>
            <a:r>
              <a:rPr lang="en-US" dirty="0"/>
              <a:t>SALURBAL: what we wanted to do</a:t>
            </a:r>
          </a:p>
        </p:txBody>
      </p:sp>
      <p:sp>
        <p:nvSpPr>
          <p:cNvPr id="3" name="Content Placeholder 2">
            <a:extLst>
              <a:ext uri="{FF2B5EF4-FFF2-40B4-BE49-F238E27FC236}">
                <a16:creationId xmlns:a16="http://schemas.microsoft.com/office/drawing/2014/main" id="{12ED8105-C47E-DAB2-6249-D9C7B8E144BB}"/>
              </a:ext>
            </a:extLst>
          </p:cNvPr>
          <p:cNvSpPr>
            <a:spLocks noGrp="1"/>
          </p:cNvSpPr>
          <p:nvPr>
            <p:ph idx="1"/>
          </p:nvPr>
        </p:nvSpPr>
        <p:spPr>
          <a:xfrm>
            <a:off x="730044" y="4769055"/>
            <a:ext cx="4882479" cy="1148269"/>
          </a:xfrm>
          <a:ln>
            <a:solidFill>
              <a:schemeClr val="accent1">
                <a:shade val="50000"/>
              </a:schemeClr>
            </a:solidFill>
          </a:ln>
        </p:spPr>
        <p:txBody>
          <a:bodyPr>
            <a:normAutofit/>
          </a:bodyPr>
          <a:lstStyle/>
          <a:p>
            <a:pPr marL="0" indent="0">
              <a:buNone/>
            </a:pPr>
            <a:r>
              <a:rPr lang="en-US" sz="2000" b="1" dirty="0"/>
              <a:t>Input</a:t>
            </a:r>
            <a:r>
              <a:rPr lang="en-US" sz="2000" dirty="0"/>
              <a:t>: </a:t>
            </a:r>
          </a:p>
          <a:p>
            <a:pPr marL="0" indent="0">
              <a:buNone/>
            </a:pPr>
            <a:r>
              <a:rPr lang="en-US" sz="2000" dirty="0"/>
              <a:t>raw data (census/survey…ETC) from 11 countries in Latin-America</a:t>
            </a:r>
          </a:p>
        </p:txBody>
      </p:sp>
      <p:sp>
        <p:nvSpPr>
          <p:cNvPr id="10" name="TextBox 9">
            <a:extLst>
              <a:ext uri="{FF2B5EF4-FFF2-40B4-BE49-F238E27FC236}">
                <a16:creationId xmlns:a16="http://schemas.microsoft.com/office/drawing/2014/main" id="{5910405D-619C-0877-2B03-CC8B0308264B}"/>
              </a:ext>
            </a:extLst>
          </p:cNvPr>
          <p:cNvSpPr txBox="1"/>
          <p:nvPr/>
        </p:nvSpPr>
        <p:spPr>
          <a:xfrm>
            <a:off x="6096000" y="4767062"/>
            <a:ext cx="4656083" cy="1015663"/>
          </a:xfrm>
          <a:prstGeom prst="rect">
            <a:avLst/>
          </a:prstGeom>
          <a:noFill/>
          <a:ln>
            <a:solidFill>
              <a:schemeClr val="accent1">
                <a:shade val="50000"/>
              </a:schemeClr>
            </a:solidFill>
          </a:ln>
        </p:spPr>
        <p:txBody>
          <a:bodyPr wrap="square">
            <a:spAutoFit/>
          </a:bodyPr>
          <a:lstStyle/>
          <a:p>
            <a:pPr marL="0" indent="0">
              <a:buNone/>
            </a:pPr>
            <a:r>
              <a:rPr lang="en-US" sz="2000" b="1" dirty="0"/>
              <a:t>Output: </a:t>
            </a:r>
          </a:p>
          <a:p>
            <a:pPr marL="0" indent="0">
              <a:buNone/>
            </a:pPr>
            <a:r>
              <a:rPr lang="en-US" sz="2000" dirty="0"/>
              <a:t>Harmonized datasets from which we can do analysis that spans across countries</a:t>
            </a:r>
            <a:endParaRPr lang="en-US" sz="2000" b="1" dirty="0"/>
          </a:p>
        </p:txBody>
      </p:sp>
      <p:cxnSp>
        <p:nvCxnSpPr>
          <p:cNvPr id="12" name="Straight Arrow Connector 11">
            <a:extLst>
              <a:ext uri="{FF2B5EF4-FFF2-40B4-BE49-F238E27FC236}">
                <a16:creationId xmlns:a16="http://schemas.microsoft.com/office/drawing/2014/main" id="{433056F0-CD7A-680D-4387-4F5F6EFD441A}"/>
              </a:ext>
            </a:extLst>
          </p:cNvPr>
          <p:cNvCxnSpPr>
            <a:cxnSpLocks/>
          </p:cNvCxnSpPr>
          <p:nvPr/>
        </p:nvCxnSpPr>
        <p:spPr>
          <a:xfrm>
            <a:off x="4799371" y="3075714"/>
            <a:ext cx="1407157" cy="0"/>
          </a:xfrm>
          <a:prstGeom prst="straightConnector1">
            <a:avLst/>
          </a:prstGeom>
          <a:ln w="1270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CCC3E77-C860-AC87-42F1-E381BEE12735}"/>
              </a:ext>
            </a:extLst>
          </p:cNvPr>
          <p:cNvSpPr/>
          <p:nvPr/>
        </p:nvSpPr>
        <p:spPr>
          <a:xfrm>
            <a:off x="2496249" y="2490285"/>
            <a:ext cx="639098" cy="585429"/>
          </a:xfrm>
          <a:custGeom>
            <a:avLst/>
            <a:gdLst>
              <a:gd name="connsiteX0" fmla="*/ 0 w 639098"/>
              <a:gd name="connsiteY0" fmla="*/ 292715 h 585429"/>
              <a:gd name="connsiteX1" fmla="*/ 319549 w 639098"/>
              <a:gd name="connsiteY1" fmla="*/ 0 h 585429"/>
              <a:gd name="connsiteX2" fmla="*/ 639098 w 639098"/>
              <a:gd name="connsiteY2" fmla="*/ 292715 h 585429"/>
              <a:gd name="connsiteX3" fmla="*/ 319549 w 639098"/>
              <a:gd name="connsiteY3" fmla="*/ 585430 h 585429"/>
              <a:gd name="connsiteX4" fmla="*/ 0 w 639098"/>
              <a:gd name="connsiteY4" fmla="*/ 292715 h 58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098" h="585429" fill="none" extrusionOk="0">
                <a:moveTo>
                  <a:pt x="0" y="292715"/>
                </a:moveTo>
                <a:cubicBezTo>
                  <a:pt x="7986" y="132000"/>
                  <a:pt x="158468" y="-31696"/>
                  <a:pt x="319549" y="0"/>
                </a:cubicBezTo>
                <a:cubicBezTo>
                  <a:pt x="482664" y="-2047"/>
                  <a:pt x="619460" y="149542"/>
                  <a:pt x="639098" y="292715"/>
                </a:cubicBezTo>
                <a:cubicBezTo>
                  <a:pt x="637927" y="443206"/>
                  <a:pt x="491054" y="592347"/>
                  <a:pt x="319549" y="585430"/>
                </a:cubicBezTo>
                <a:cubicBezTo>
                  <a:pt x="166481" y="598538"/>
                  <a:pt x="26348" y="460712"/>
                  <a:pt x="0" y="292715"/>
                </a:cubicBezTo>
                <a:close/>
              </a:path>
              <a:path w="639098" h="585429" stroke="0" extrusionOk="0">
                <a:moveTo>
                  <a:pt x="0" y="292715"/>
                </a:moveTo>
                <a:cubicBezTo>
                  <a:pt x="-22023" y="117469"/>
                  <a:pt x="127607" y="5802"/>
                  <a:pt x="319549" y="0"/>
                </a:cubicBezTo>
                <a:cubicBezTo>
                  <a:pt x="516255" y="4258"/>
                  <a:pt x="622095" y="131594"/>
                  <a:pt x="639098" y="292715"/>
                </a:cubicBezTo>
                <a:cubicBezTo>
                  <a:pt x="616731" y="476219"/>
                  <a:pt x="495065" y="590768"/>
                  <a:pt x="319549" y="585430"/>
                </a:cubicBezTo>
                <a:cubicBezTo>
                  <a:pt x="137727" y="582508"/>
                  <a:pt x="24835" y="466243"/>
                  <a:pt x="0" y="292715"/>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MX</a:t>
            </a:r>
          </a:p>
        </p:txBody>
      </p:sp>
      <p:sp>
        <p:nvSpPr>
          <p:cNvPr id="30" name="Rectangle 29">
            <a:extLst>
              <a:ext uri="{FF2B5EF4-FFF2-40B4-BE49-F238E27FC236}">
                <a16:creationId xmlns:a16="http://schemas.microsoft.com/office/drawing/2014/main" id="{0864D513-5F3B-4CC2-B861-FE5D30E15401}"/>
              </a:ext>
            </a:extLst>
          </p:cNvPr>
          <p:cNvSpPr/>
          <p:nvPr/>
        </p:nvSpPr>
        <p:spPr>
          <a:xfrm>
            <a:off x="2496249" y="1856583"/>
            <a:ext cx="639098" cy="565309"/>
          </a:xfrm>
          <a:custGeom>
            <a:avLst/>
            <a:gdLst>
              <a:gd name="connsiteX0" fmla="*/ 0 w 639098"/>
              <a:gd name="connsiteY0" fmla="*/ 0 h 565309"/>
              <a:gd name="connsiteX1" fmla="*/ 332331 w 639098"/>
              <a:gd name="connsiteY1" fmla="*/ 0 h 565309"/>
              <a:gd name="connsiteX2" fmla="*/ 639098 w 639098"/>
              <a:gd name="connsiteY2" fmla="*/ 0 h 565309"/>
              <a:gd name="connsiteX3" fmla="*/ 639098 w 639098"/>
              <a:gd name="connsiteY3" fmla="*/ 565309 h 565309"/>
              <a:gd name="connsiteX4" fmla="*/ 325940 w 639098"/>
              <a:gd name="connsiteY4" fmla="*/ 565309 h 565309"/>
              <a:gd name="connsiteX5" fmla="*/ 0 w 639098"/>
              <a:gd name="connsiteY5" fmla="*/ 565309 h 565309"/>
              <a:gd name="connsiteX6" fmla="*/ 0 w 639098"/>
              <a:gd name="connsiteY6" fmla="*/ 0 h 5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98" h="565309" fill="none" extrusionOk="0">
                <a:moveTo>
                  <a:pt x="0" y="0"/>
                </a:moveTo>
                <a:cubicBezTo>
                  <a:pt x="66553" y="-38486"/>
                  <a:pt x="175663" y="28499"/>
                  <a:pt x="332331" y="0"/>
                </a:cubicBezTo>
                <a:cubicBezTo>
                  <a:pt x="488999" y="-28499"/>
                  <a:pt x="555678" y="28584"/>
                  <a:pt x="639098" y="0"/>
                </a:cubicBezTo>
                <a:cubicBezTo>
                  <a:pt x="645621" y="160022"/>
                  <a:pt x="578962" y="403743"/>
                  <a:pt x="639098" y="565309"/>
                </a:cubicBezTo>
                <a:cubicBezTo>
                  <a:pt x="482532" y="591734"/>
                  <a:pt x="462133" y="546831"/>
                  <a:pt x="325940" y="565309"/>
                </a:cubicBezTo>
                <a:cubicBezTo>
                  <a:pt x="189747" y="583787"/>
                  <a:pt x="115118" y="532529"/>
                  <a:pt x="0" y="565309"/>
                </a:cubicBezTo>
                <a:cubicBezTo>
                  <a:pt x="-35405" y="309414"/>
                  <a:pt x="29369" y="191434"/>
                  <a:pt x="0" y="0"/>
                </a:cubicBezTo>
                <a:close/>
              </a:path>
              <a:path w="639098" h="565309" stroke="0" extrusionOk="0">
                <a:moveTo>
                  <a:pt x="0" y="0"/>
                </a:moveTo>
                <a:cubicBezTo>
                  <a:pt x="82576" y="-13205"/>
                  <a:pt x="241401" y="7453"/>
                  <a:pt x="313158" y="0"/>
                </a:cubicBezTo>
                <a:cubicBezTo>
                  <a:pt x="384915" y="-7453"/>
                  <a:pt x="510949" y="23122"/>
                  <a:pt x="639098" y="0"/>
                </a:cubicBezTo>
                <a:cubicBezTo>
                  <a:pt x="653183" y="245319"/>
                  <a:pt x="592221" y="433861"/>
                  <a:pt x="639098" y="565309"/>
                </a:cubicBezTo>
                <a:cubicBezTo>
                  <a:pt x="498985" y="568649"/>
                  <a:pt x="469607" y="560318"/>
                  <a:pt x="319549" y="565309"/>
                </a:cubicBezTo>
                <a:cubicBezTo>
                  <a:pt x="169491" y="570300"/>
                  <a:pt x="151330" y="544734"/>
                  <a:pt x="0" y="565309"/>
                </a:cubicBezTo>
                <a:cubicBezTo>
                  <a:pt x="-7295" y="290038"/>
                  <a:pt x="35674" y="157000"/>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t>
            </a:r>
          </a:p>
        </p:txBody>
      </p:sp>
      <p:sp>
        <p:nvSpPr>
          <p:cNvPr id="31" name="Isosceles Triangle 30">
            <a:extLst>
              <a:ext uri="{FF2B5EF4-FFF2-40B4-BE49-F238E27FC236}">
                <a16:creationId xmlns:a16="http://schemas.microsoft.com/office/drawing/2014/main" id="{25F8AB21-6C61-4965-3C03-CAB3D4E39C92}"/>
              </a:ext>
            </a:extLst>
          </p:cNvPr>
          <p:cNvSpPr/>
          <p:nvPr/>
        </p:nvSpPr>
        <p:spPr>
          <a:xfrm>
            <a:off x="2496249" y="3147618"/>
            <a:ext cx="698876" cy="631506"/>
          </a:xfrm>
          <a:custGeom>
            <a:avLst/>
            <a:gdLst>
              <a:gd name="connsiteX0" fmla="*/ 0 w 698876"/>
              <a:gd name="connsiteY0" fmla="*/ 631506 h 631506"/>
              <a:gd name="connsiteX1" fmla="*/ 171225 w 698876"/>
              <a:gd name="connsiteY1" fmla="*/ 322068 h 631506"/>
              <a:gd name="connsiteX2" fmla="*/ 349438 w 698876"/>
              <a:gd name="connsiteY2" fmla="*/ 0 h 631506"/>
              <a:gd name="connsiteX3" fmla="*/ 527651 w 698876"/>
              <a:gd name="connsiteY3" fmla="*/ 322068 h 631506"/>
              <a:gd name="connsiteX4" fmla="*/ 698876 w 698876"/>
              <a:gd name="connsiteY4" fmla="*/ 631506 h 631506"/>
              <a:gd name="connsiteX5" fmla="*/ 349438 w 698876"/>
              <a:gd name="connsiteY5" fmla="*/ 631506 h 631506"/>
              <a:gd name="connsiteX6" fmla="*/ 0 w 698876"/>
              <a:gd name="connsiteY6" fmla="*/ 631506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631506"/>
                </a:moveTo>
                <a:cubicBezTo>
                  <a:pt x="53816" y="502189"/>
                  <a:pt x="115530" y="482555"/>
                  <a:pt x="171225" y="322068"/>
                </a:cubicBezTo>
                <a:cubicBezTo>
                  <a:pt x="226919" y="161581"/>
                  <a:pt x="271749" y="164427"/>
                  <a:pt x="349438" y="0"/>
                </a:cubicBezTo>
                <a:cubicBezTo>
                  <a:pt x="409709" y="66076"/>
                  <a:pt x="421849" y="220714"/>
                  <a:pt x="527651" y="322068"/>
                </a:cubicBezTo>
                <a:cubicBezTo>
                  <a:pt x="633454" y="423422"/>
                  <a:pt x="608214" y="514538"/>
                  <a:pt x="698876" y="631506"/>
                </a:cubicBezTo>
                <a:cubicBezTo>
                  <a:pt x="546233" y="659115"/>
                  <a:pt x="426709" y="611353"/>
                  <a:pt x="349438" y="631506"/>
                </a:cubicBezTo>
                <a:cubicBezTo>
                  <a:pt x="272167" y="651659"/>
                  <a:pt x="128044" y="607003"/>
                  <a:pt x="0" y="631506"/>
                </a:cubicBezTo>
                <a:close/>
              </a:path>
              <a:path w="698876" h="631506" stroke="0" extrusionOk="0">
                <a:moveTo>
                  <a:pt x="0" y="631506"/>
                </a:moveTo>
                <a:cubicBezTo>
                  <a:pt x="24034" y="562569"/>
                  <a:pt x="135152" y="426131"/>
                  <a:pt x="167730" y="328383"/>
                </a:cubicBezTo>
                <a:cubicBezTo>
                  <a:pt x="200308" y="230635"/>
                  <a:pt x="320942" y="106643"/>
                  <a:pt x="349438" y="0"/>
                </a:cubicBezTo>
                <a:cubicBezTo>
                  <a:pt x="427472" y="137167"/>
                  <a:pt x="411497" y="196723"/>
                  <a:pt x="520663" y="309438"/>
                </a:cubicBezTo>
                <a:cubicBezTo>
                  <a:pt x="629829" y="422153"/>
                  <a:pt x="593166" y="481816"/>
                  <a:pt x="698876" y="631506"/>
                </a:cubicBezTo>
                <a:cubicBezTo>
                  <a:pt x="546657" y="649826"/>
                  <a:pt x="515517" y="611391"/>
                  <a:pt x="370404" y="631506"/>
                </a:cubicBezTo>
                <a:cubicBezTo>
                  <a:pt x="225291" y="651621"/>
                  <a:pt x="91733" y="627149"/>
                  <a:pt x="0" y="631506"/>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a:t>
            </a:r>
          </a:p>
        </p:txBody>
      </p:sp>
      <p:sp>
        <p:nvSpPr>
          <p:cNvPr id="32" name="Hexagon 31">
            <a:extLst>
              <a:ext uri="{FF2B5EF4-FFF2-40B4-BE49-F238E27FC236}">
                <a16:creationId xmlns:a16="http://schemas.microsoft.com/office/drawing/2014/main" id="{671D2164-F455-9321-3661-3B434976785F}"/>
              </a:ext>
            </a:extLst>
          </p:cNvPr>
          <p:cNvSpPr/>
          <p:nvPr/>
        </p:nvSpPr>
        <p:spPr>
          <a:xfrm>
            <a:off x="2471266" y="3910065"/>
            <a:ext cx="698876" cy="631506"/>
          </a:xfrm>
          <a:custGeom>
            <a:avLst/>
            <a:gdLst>
              <a:gd name="connsiteX0" fmla="*/ 0 w 698876"/>
              <a:gd name="connsiteY0" fmla="*/ 315753 h 631506"/>
              <a:gd name="connsiteX1" fmla="*/ 157877 w 698876"/>
              <a:gd name="connsiteY1" fmla="*/ 0 h 631506"/>
              <a:gd name="connsiteX2" fmla="*/ 541000 w 698876"/>
              <a:gd name="connsiteY2" fmla="*/ 0 h 631506"/>
              <a:gd name="connsiteX3" fmla="*/ 698876 w 698876"/>
              <a:gd name="connsiteY3" fmla="*/ 315753 h 631506"/>
              <a:gd name="connsiteX4" fmla="*/ 541000 w 698876"/>
              <a:gd name="connsiteY4" fmla="*/ 631506 h 631506"/>
              <a:gd name="connsiteX5" fmla="*/ 157877 w 698876"/>
              <a:gd name="connsiteY5" fmla="*/ 631506 h 631506"/>
              <a:gd name="connsiteX6" fmla="*/ 0 w 698876"/>
              <a:gd name="connsiteY6" fmla="*/ 315753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315753"/>
                </a:moveTo>
                <a:cubicBezTo>
                  <a:pt x="53157" y="162412"/>
                  <a:pt x="139649" y="101341"/>
                  <a:pt x="157877" y="0"/>
                </a:cubicBezTo>
                <a:cubicBezTo>
                  <a:pt x="345078" y="-19837"/>
                  <a:pt x="379402" y="29387"/>
                  <a:pt x="541000" y="0"/>
                </a:cubicBezTo>
                <a:cubicBezTo>
                  <a:pt x="637499" y="106050"/>
                  <a:pt x="618223" y="164559"/>
                  <a:pt x="698876" y="315753"/>
                </a:cubicBezTo>
                <a:cubicBezTo>
                  <a:pt x="701577" y="399404"/>
                  <a:pt x="587863" y="508935"/>
                  <a:pt x="541000" y="631506"/>
                </a:cubicBezTo>
                <a:cubicBezTo>
                  <a:pt x="385726" y="638199"/>
                  <a:pt x="262541" y="589414"/>
                  <a:pt x="157877" y="631506"/>
                </a:cubicBezTo>
                <a:cubicBezTo>
                  <a:pt x="94284" y="535148"/>
                  <a:pt x="64697" y="409058"/>
                  <a:pt x="0" y="315753"/>
                </a:cubicBezTo>
                <a:close/>
              </a:path>
              <a:path w="698876" h="631506" stroke="0" extrusionOk="0">
                <a:moveTo>
                  <a:pt x="0" y="315753"/>
                </a:moveTo>
                <a:cubicBezTo>
                  <a:pt x="50507" y="186177"/>
                  <a:pt x="147656" y="100874"/>
                  <a:pt x="157877" y="0"/>
                </a:cubicBezTo>
                <a:cubicBezTo>
                  <a:pt x="237246" y="-26882"/>
                  <a:pt x="424771" y="557"/>
                  <a:pt x="541000" y="0"/>
                </a:cubicBezTo>
                <a:cubicBezTo>
                  <a:pt x="610401" y="44659"/>
                  <a:pt x="647415" y="227859"/>
                  <a:pt x="698876" y="315753"/>
                </a:cubicBezTo>
                <a:cubicBezTo>
                  <a:pt x="642530" y="483957"/>
                  <a:pt x="546715" y="528776"/>
                  <a:pt x="541000" y="631506"/>
                </a:cubicBezTo>
                <a:cubicBezTo>
                  <a:pt x="416823" y="660711"/>
                  <a:pt x="293061" y="626368"/>
                  <a:pt x="157877" y="631506"/>
                </a:cubicBezTo>
                <a:cubicBezTo>
                  <a:pt x="79525" y="505289"/>
                  <a:pt x="91442" y="411240"/>
                  <a:pt x="0" y="315753"/>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a:t>
            </a:r>
          </a:p>
        </p:txBody>
      </p:sp>
      <p:sp>
        <p:nvSpPr>
          <p:cNvPr id="34" name="Cube 33">
            <a:extLst>
              <a:ext uri="{FF2B5EF4-FFF2-40B4-BE49-F238E27FC236}">
                <a16:creationId xmlns:a16="http://schemas.microsoft.com/office/drawing/2014/main" id="{FC2AB0FC-1A7C-DEE1-318F-53AF71904F75}"/>
              </a:ext>
            </a:extLst>
          </p:cNvPr>
          <p:cNvSpPr/>
          <p:nvPr/>
        </p:nvSpPr>
        <p:spPr>
          <a:xfrm>
            <a:off x="7208742" y="2001050"/>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t>
            </a:r>
            <a:r>
              <a:rPr lang="en-US" dirty="0"/>
              <a:t>R</a:t>
            </a:r>
          </a:p>
        </p:txBody>
      </p:sp>
      <p:sp>
        <p:nvSpPr>
          <p:cNvPr id="37" name="Cube 36">
            <a:extLst>
              <a:ext uri="{FF2B5EF4-FFF2-40B4-BE49-F238E27FC236}">
                <a16:creationId xmlns:a16="http://schemas.microsoft.com/office/drawing/2014/main" id="{F4746AF6-7917-9CF6-4AEF-623F202D5236}"/>
              </a:ext>
            </a:extLst>
          </p:cNvPr>
          <p:cNvSpPr/>
          <p:nvPr/>
        </p:nvSpPr>
        <p:spPr>
          <a:xfrm>
            <a:off x="8951719" y="203249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MX</a:t>
            </a:r>
            <a:endParaRPr lang="en-US" dirty="0"/>
          </a:p>
        </p:txBody>
      </p:sp>
      <p:sp>
        <p:nvSpPr>
          <p:cNvPr id="38" name="Cube 37">
            <a:extLst>
              <a:ext uri="{FF2B5EF4-FFF2-40B4-BE49-F238E27FC236}">
                <a16:creationId xmlns:a16="http://schemas.microsoft.com/office/drawing/2014/main" id="{82FD4A8D-A91C-DC2A-57D6-8B2309C5858C}"/>
              </a:ext>
            </a:extLst>
          </p:cNvPr>
          <p:cNvSpPr/>
          <p:nvPr/>
        </p:nvSpPr>
        <p:spPr>
          <a:xfrm>
            <a:off x="7183439" y="3178522"/>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t>
            </a:r>
            <a:endParaRPr lang="en-US" dirty="0"/>
          </a:p>
        </p:txBody>
      </p:sp>
      <p:sp>
        <p:nvSpPr>
          <p:cNvPr id="39" name="Cube 38">
            <a:extLst>
              <a:ext uri="{FF2B5EF4-FFF2-40B4-BE49-F238E27FC236}">
                <a16:creationId xmlns:a16="http://schemas.microsoft.com/office/drawing/2014/main" id="{83F41302-0F61-CA6E-0853-C440219A3C19}"/>
              </a:ext>
            </a:extLst>
          </p:cNvPr>
          <p:cNvSpPr/>
          <p:nvPr/>
        </p:nvSpPr>
        <p:spPr>
          <a:xfrm>
            <a:off x="8951719" y="311266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t>
            </a:r>
            <a:endParaRPr lang="en-US" dirty="0"/>
          </a:p>
        </p:txBody>
      </p:sp>
      <p:sp>
        <p:nvSpPr>
          <p:cNvPr id="41" name="Rectangle 40">
            <a:extLst>
              <a:ext uri="{FF2B5EF4-FFF2-40B4-BE49-F238E27FC236}">
                <a16:creationId xmlns:a16="http://schemas.microsoft.com/office/drawing/2014/main" id="{CCF91CEC-59CE-3F20-3369-F8B79D46668D}"/>
              </a:ext>
            </a:extLst>
          </p:cNvPr>
          <p:cNvSpPr/>
          <p:nvPr/>
        </p:nvSpPr>
        <p:spPr>
          <a:xfrm>
            <a:off x="6774426" y="1690688"/>
            <a:ext cx="3785419" cy="259617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511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81BE-204C-8E0E-D59A-04855A8312E5}"/>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26B18B72-9374-1CCB-4EF8-F7AD6942A7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739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BF93-B8F7-4517-AD1B-74D6E26E19ED}"/>
              </a:ext>
            </a:extLst>
          </p:cNvPr>
          <p:cNvSpPr>
            <a:spLocks noGrp="1"/>
          </p:cNvSpPr>
          <p:nvPr>
            <p:ph idx="1"/>
          </p:nvPr>
        </p:nvSpPr>
        <p:spPr>
          <a:xfrm>
            <a:off x="7263009" y="1857660"/>
            <a:ext cx="4680755" cy="3455945"/>
          </a:xfrm>
        </p:spPr>
        <p:txBody>
          <a:bodyPr>
            <a:normAutofit/>
          </a:bodyPr>
          <a:lstStyle/>
          <a:p>
            <a:r>
              <a:rPr lang="en-US" sz="2000" b="1" dirty="0"/>
              <a:t>Methodology was excellent across working groups</a:t>
            </a:r>
          </a:p>
          <a:p>
            <a:r>
              <a:rPr lang="en-US" sz="2000" b="1" dirty="0"/>
              <a:t>Lack of infrastructure standards across working groups: </a:t>
            </a:r>
            <a:r>
              <a:rPr lang="en-US" sz="2000" dirty="0"/>
              <a:t>data format, variable naming conventions, codebook format, codebook content, file structures…</a:t>
            </a:r>
          </a:p>
        </p:txBody>
      </p:sp>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we did</a:t>
            </a:r>
          </a:p>
        </p:txBody>
      </p:sp>
    </p:spTree>
    <p:extLst>
      <p:ext uri="{BB962C8B-B14F-4D97-AF65-F5344CB8AC3E}">
        <p14:creationId xmlns:p14="http://schemas.microsoft.com/office/powerpoint/2010/main" val="30731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BF93-B8F7-4517-AD1B-74D6E26E19ED}"/>
              </a:ext>
            </a:extLst>
          </p:cNvPr>
          <p:cNvSpPr>
            <a:spLocks noGrp="1"/>
          </p:cNvSpPr>
          <p:nvPr>
            <p:ph idx="1"/>
          </p:nvPr>
        </p:nvSpPr>
        <p:spPr>
          <a:xfrm>
            <a:off x="7263009" y="1857660"/>
            <a:ext cx="4680755" cy="3455945"/>
          </a:xfrm>
        </p:spPr>
        <p:txBody>
          <a:bodyPr>
            <a:normAutofit fontScale="92500" lnSpcReduction="10000"/>
          </a:bodyPr>
          <a:lstStyle/>
          <a:p>
            <a:r>
              <a:rPr lang="en-US" sz="2000" b="1" dirty="0"/>
              <a:t>Methodology was excellent across working groups</a:t>
            </a:r>
          </a:p>
          <a:p>
            <a:r>
              <a:rPr lang="en-US" sz="2000" b="1" dirty="0"/>
              <a:t>Lack of infrastructure standards across working groups: </a:t>
            </a:r>
            <a:r>
              <a:rPr lang="en-US" sz="2000" dirty="0"/>
              <a:t>data format, variable naming conventions, codebook format, codebook content, file structures…</a:t>
            </a:r>
          </a:p>
          <a:p>
            <a:r>
              <a:rPr lang="en-US" sz="2000" b="1" dirty="0"/>
              <a:t>The final output was stored in separate folders created by each working group </a:t>
            </a:r>
          </a:p>
          <a:p>
            <a:r>
              <a:rPr lang="en-US" sz="2000" b="1" dirty="0"/>
              <a:t>This was the informatics infrastructure Years 1-4.</a:t>
            </a:r>
          </a:p>
          <a:p>
            <a:r>
              <a:rPr lang="en-US" sz="2000" b="1" dirty="0"/>
              <a:t>Lack of structure and accessibility created bottlenecks</a:t>
            </a:r>
          </a:p>
        </p:txBody>
      </p:sp>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we did</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0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#1 </a:t>
            </a:r>
            <a:r>
              <a:rPr lang="en-US" b="1" dirty="0"/>
              <a:t>Lack of transparency to data available</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116" y="4224851"/>
            <a:ext cx="1122774" cy="1122774"/>
          </a:xfrm>
          <a:prstGeom prst="rect">
            <a:avLst/>
          </a:prstGeom>
        </p:spPr>
      </p:pic>
      <p:sp>
        <p:nvSpPr>
          <p:cNvPr id="58" name="Speech Bubble: Oval 57">
            <a:extLst>
              <a:ext uri="{FF2B5EF4-FFF2-40B4-BE49-F238E27FC236}">
                <a16:creationId xmlns:a16="http://schemas.microsoft.com/office/drawing/2014/main" id="{816F0BE3-4A21-DCED-98E5-BF76AFF4C374}"/>
              </a:ext>
            </a:extLst>
          </p:cNvPr>
          <p:cNvSpPr/>
          <p:nvPr/>
        </p:nvSpPr>
        <p:spPr>
          <a:xfrm flipH="1">
            <a:off x="6214332" y="1898331"/>
            <a:ext cx="5444267" cy="2118877"/>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data is available? </a:t>
            </a:r>
          </a:p>
          <a:p>
            <a:pPr algn="ctr"/>
            <a:endParaRPr lang="en-US" dirty="0">
              <a:solidFill>
                <a:schemeClr val="tx1"/>
              </a:solidFill>
            </a:endParaRPr>
          </a:p>
          <a:p>
            <a:pPr algn="ctr"/>
            <a:r>
              <a:rPr lang="en-US" dirty="0">
                <a:solidFill>
                  <a:schemeClr val="tx1"/>
                </a:solidFill>
              </a:rPr>
              <a:t>Do I have to click every folder individually and check every data file?</a:t>
            </a:r>
          </a:p>
          <a:p>
            <a:pPr algn="ctr"/>
            <a:endParaRPr lang="en-US" dirty="0">
              <a:solidFill>
                <a:schemeClr val="tx1"/>
              </a:solidFill>
            </a:endParaRP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24402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#2 </a:t>
            </a:r>
            <a:r>
              <a:rPr lang="en-US" b="1" dirty="0"/>
              <a:t>Data access is inefficient</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58" name="Speech Bubble: Oval 57">
            <a:extLst>
              <a:ext uri="{FF2B5EF4-FFF2-40B4-BE49-F238E27FC236}">
                <a16:creationId xmlns:a16="http://schemas.microsoft.com/office/drawing/2014/main" id="{816F0BE3-4A21-DCED-98E5-BF76AFF4C374}"/>
              </a:ext>
            </a:extLst>
          </p:cNvPr>
          <p:cNvSpPr/>
          <p:nvPr/>
        </p:nvSpPr>
        <p:spPr>
          <a:xfrm>
            <a:off x="9066919" y="1612471"/>
            <a:ext cx="2595713" cy="2201570"/>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I have income and mortality data?</a:t>
            </a: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378174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#2 </a:t>
            </a:r>
            <a:r>
              <a:rPr lang="en-US" b="1" dirty="0"/>
              <a:t>Data access is inefficient</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
        <p:nvSpPr>
          <p:cNvPr id="75" name="Flowchart: Off-page Connector 74">
            <a:extLst>
              <a:ext uri="{FF2B5EF4-FFF2-40B4-BE49-F238E27FC236}">
                <a16:creationId xmlns:a16="http://schemas.microsoft.com/office/drawing/2014/main" id="{ED9D6F1C-37E2-D3B9-6125-CDE336C24E72}"/>
              </a:ext>
            </a:extLst>
          </p:cNvPr>
          <p:cNvSpPr/>
          <p:nvPr/>
        </p:nvSpPr>
        <p:spPr>
          <a:xfrm>
            <a:off x="5994831" y="1458493"/>
            <a:ext cx="3168751" cy="2610826"/>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b="1" dirty="0">
                <a:solidFill>
                  <a:schemeClr val="tx1"/>
                </a:solidFill>
              </a:rPr>
              <a:t>Manually</a:t>
            </a:r>
            <a:r>
              <a:rPr lang="en-US" sz="1400" dirty="0">
                <a:solidFill>
                  <a:schemeClr val="tx1"/>
                </a:solidFill>
              </a:rPr>
              <a:t> pull income data</a:t>
            </a:r>
          </a:p>
          <a:p>
            <a:pPr marL="342900" indent="-342900">
              <a:buFontTx/>
              <a:buAutoNum type="arabicPeriod"/>
            </a:pPr>
            <a:r>
              <a:rPr lang="en-US" sz="1400" b="1" dirty="0">
                <a:solidFill>
                  <a:schemeClr val="tx1"/>
                </a:solidFill>
              </a:rPr>
              <a:t>Manually</a:t>
            </a:r>
            <a:r>
              <a:rPr lang="en-US" sz="1400" dirty="0">
                <a:solidFill>
                  <a:schemeClr val="tx1"/>
                </a:solidFill>
              </a:rPr>
              <a:t> pull mortality data</a:t>
            </a:r>
          </a:p>
          <a:p>
            <a:pPr marL="342900" indent="-342900">
              <a:buFontTx/>
              <a:buAutoNum type="arabicPeriod"/>
            </a:pPr>
            <a:r>
              <a:rPr lang="en-US" sz="1400" b="1" dirty="0">
                <a:solidFill>
                  <a:schemeClr val="tx1"/>
                </a:solidFill>
              </a:rPr>
              <a:t>Manually</a:t>
            </a:r>
            <a:r>
              <a:rPr lang="en-US" sz="1400" dirty="0">
                <a:solidFill>
                  <a:schemeClr val="tx1"/>
                </a:solidFill>
              </a:rPr>
              <a:t> pull income metadata</a:t>
            </a:r>
          </a:p>
          <a:p>
            <a:pPr marL="342900" indent="-342900">
              <a:buFontTx/>
              <a:buAutoNum type="arabicPeriod"/>
            </a:pPr>
            <a:r>
              <a:rPr lang="en-US" sz="1400" b="1" dirty="0">
                <a:solidFill>
                  <a:schemeClr val="tx1"/>
                </a:solidFill>
              </a:rPr>
              <a:t>Manually</a:t>
            </a:r>
            <a:r>
              <a:rPr lang="en-US" sz="1400" dirty="0">
                <a:solidFill>
                  <a:schemeClr val="tx1"/>
                </a:solidFill>
              </a:rPr>
              <a:t> pull mortality metadata</a:t>
            </a:r>
          </a:p>
          <a:p>
            <a:pPr marL="342900" indent="-342900">
              <a:buFontTx/>
              <a:buAutoNum type="arabicPeriod"/>
            </a:pPr>
            <a:r>
              <a:rPr lang="en-US" sz="1400" b="1" dirty="0">
                <a:solidFill>
                  <a:schemeClr val="tx1"/>
                </a:solidFill>
              </a:rPr>
              <a:t>Manually </a:t>
            </a:r>
            <a:r>
              <a:rPr lang="en-US" sz="1400" dirty="0">
                <a:solidFill>
                  <a:schemeClr val="tx1"/>
                </a:solidFill>
              </a:rPr>
              <a:t>wrangle and merge data</a:t>
            </a:r>
          </a:p>
          <a:p>
            <a:pPr marL="342900" indent="-342900">
              <a:buFontTx/>
              <a:buAutoNum type="arabicPeriod"/>
            </a:pPr>
            <a:r>
              <a:rPr lang="en-US" sz="1400" b="1" dirty="0">
                <a:solidFill>
                  <a:schemeClr val="tx1"/>
                </a:solidFill>
              </a:rPr>
              <a:t>Manually </a:t>
            </a:r>
            <a:r>
              <a:rPr lang="en-US" sz="1400" dirty="0">
                <a:solidFill>
                  <a:schemeClr val="tx1"/>
                </a:solidFill>
              </a:rPr>
              <a:t>wrangle and metadata</a:t>
            </a:r>
          </a:p>
          <a:p>
            <a:pPr marL="342900" indent="-342900">
              <a:buFontTx/>
              <a:buAutoNum type="arabicPeriod"/>
            </a:pPr>
            <a:r>
              <a:rPr lang="en-US" sz="1400" b="1" dirty="0">
                <a:solidFill>
                  <a:schemeClr val="tx1"/>
                </a:solidFill>
              </a:rPr>
              <a:t>Manually</a:t>
            </a:r>
            <a:r>
              <a:rPr lang="en-US" sz="1400" dirty="0">
                <a:solidFill>
                  <a:schemeClr val="tx1"/>
                </a:solidFill>
              </a:rPr>
              <a:t> QC</a:t>
            </a:r>
          </a:p>
          <a:p>
            <a:pPr marL="342900" indent="-342900">
              <a:buFontTx/>
              <a:buAutoNum type="arabicPeriod"/>
            </a:pPr>
            <a:r>
              <a:rPr lang="en-US" sz="1400" b="1" dirty="0">
                <a:solidFill>
                  <a:schemeClr val="tx1"/>
                </a:solidFill>
              </a:rPr>
              <a:t>Manually</a:t>
            </a:r>
            <a:r>
              <a:rPr lang="en-US" sz="1400" dirty="0">
                <a:solidFill>
                  <a:schemeClr val="tx1"/>
                </a:solidFill>
              </a:rPr>
              <a:t> send merged data to user</a:t>
            </a:r>
          </a:p>
        </p:txBody>
      </p:sp>
      <p:cxnSp>
        <p:nvCxnSpPr>
          <p:cNvPr id="78" name="Straight Arrow Connector 77">
            <a:extLst>
              <a:ext uri="{FF2B5EF4-FFF2-40B4-BE49-F238E27FC236}">
                <a16:creationId xmlns:a16="http://schemas.microsoft.com/office/drawing/2014/main" id="{B91624DB-A5B0-EE38-B4DE-8B511B28EB85}"/>
              </a:ext>
            </a:extLst>
          </p:cNvPr>
          <p:cNvCxnSpPr>
            <a:cxnSpLocks/>
          </p:cNvCxnSpPr>
          <p:nvPr/>
        </p:nvCxnSpPr>
        <p:spPr>
          <a:xfrm>
            <a:off x="6096000" y="4752849"/>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50745C5-6A10-299E-1C64-A354858B0532}"/>
              </a:ext>
            </a:extLst>
          </p:cNvPr>
          <p:cNvCxnSpPr>
            <a:cxnSpLocks/>
          </p:cNvCxnSpPr>
          <p:nvPr/>
        </p:nvCxnSpPr>
        <p:spPr>
          <a:xfrm>
            <a:off x="8620125" y="4775510"/>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#3 </a:t>
            </a:r>
            <a:r>
              <a:rPr lang="en-US" b="1" dirty="0"/>
              <a:t>No big picture</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3" name="Thought Bubble: Cloud 2">
            <a:extLst>
              <a:ext uri="{FF2B5EF4-FFF2-40B4-BE49-F238E27FC236}">
                <a16:creationId xmlns:a16="http://schemas.microsoft.com/office/drawing/2014/main" id="{8A471C6B-0EDC-696B-3258-6A68BADBA315}"/>
              </a:ext>
            </a:extLst>
          </p:cNvPr>
          <p:cNvSpPr/>
          <p:nvPr/>
        </p:nvSpPr>
        <p:spPr>
          <a:xfrm>
            <a:off x="5784156" y="46471"/>
            <a:ext cx="6363078" cy="3695684"/>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If data was in one data structure… I could:</a:t>
            </a:r>
          </a:p>
          <a:p>
            <a:pPr marL="285750" indent="-285750">
              <a:buFont typeface="Arial" panose="020B0604020202020204" pitchFamily="34" charset="0"/>
              <a:buChar char="•"/>
            </a:pPr>
            <a:r>
              <a:rPr lang="en-US" dirty="0"/>
              <a:t>Do a </a:t>
            </a:r>
            <a:r>
              <a:rPr lang="en-US" b="1" dirty="0"/>
              <a:t>systematic</a:t>
            </a:r>
            <a:r>
              <a:rPr lang="en-US" dirty="0"/>
              <a:t> EDA </a:t>
            </a:r>
          </a:p>
          <a:p>
            <a:pPr marL="285750" indent="-285750">
              <a:buFont typeface="Arial" panose="020B0604020202020204" pitchFamily="34" charset="0"/>
              <a:buChar char="•"/>
            </a:pPr>
            <a:r>
              <a:rPr lang="en-US" dirty="0"/>
              <a:t>Reuse unit testing across all the data to </a:t>
            </a:r>
            <a:r>
              <a:rPr lang="en-US" b="1" dirty="0"/>
              <a:t>standardize QC</a:t>
            </a:r>
            <a:r>
              <a:rPr lang="en-US" dirty="0"/>
              <a:t>! </a:t>
            </a:r>
          </a:p>
          <a:p>
            <a:pPr marL="285750" indent="-285750">
              <a:buFont typeface="Arial" panose="020B0604020202020204" pitchFamily="34" charset="0"/>
              <a:buChar char="•"/>
            </a:pPr>
            <a:r>
              <a:rPr lang="en-US" dirty="0"/>
              <a:t>Write a script </a:t>
            </a:r>
            <a:r>
              <a:rPr lang="en-US" b="1" dirty="0"/>
              <a:t>to automate with data transfer</a:t>
            </a:r>
            <a:r>
              <a:rPr lang="en-US" dirty="0"/>
              <a:t> to researchers!’</a:t>
            </a:r>
          </a:p>
          <a:p>
            <a:pPr marL="285750" indent="-285750">
              <a:buFont typeface="Arial" panose="020B0604020202020204" pitchFamily="34" charset="0"/>
              <a:buChar char="•"/>
            </a:pPr>
            <a:r>
              <a:rPr lang="en-US" dirty="0"/>
              <a:t>Make </a:t>
            </a:r>
            <a:r>
              <a:rPr lang="en-US" b="1" dirty="0"/>
              <a:t>parameterized reports</a:t>
            </a:r>
            <a:r>
              <a:rPr lang="en-US" dirty="0"/>
              <a:t> for each city…</a:t>
            </a:r>
          </a:p>
          <a:p>
            <a:pPr marL="285750" indent="-285750">
              <a:buFont typeface="Arial" panose="020B0604020202020204" pitchFamily="34" charset="0"/>
              <a:buChar char="•"/>
            </a:pPr>
            <a:r>
              <a:rPr lang="en-US" dirty="0"/>
              <a:t>ETC</a:t>
            </a:r>
          </a:p>
        </p:txBody>
      </p:sp>
    </p:spTree>
    <p:extLst>
      <p:ext uri="{BB962C8B-B14F-4D97-AF65-F5344CB8AC3E}">
        <p14:creationId xmlns:p14="http://schemas.microsoft.com/office/powerpoint/2010/main" val="392935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2781</Words>
  <Application>Microsoft Office PowerPoint</Application>
  <PresentationFormat>Widescreen</PresentationFormat>
  <Paragraphs>251</Paragraphs>
  <Slides>30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 Color Emoji</vt:lpstr>
      <vt:lpstr>-apple-system</vt:lpstr>
      <vt:lpstr>Arial</vt:lpstr>
      <vt:lpstr>BlinkMacSystemFont</vt:lpstr>
      <vt:lpstr>Calibri</vt:lpstr>
      <vt:lpstr>Calibri Light</vt:lpstr>
      <vt:lpstr>Merriweather</vt:lpstr>
      <vt:lpstr>Office Theme</vt:lpstr>
      <vt:lpstr>Grant Issues: Informatics </vt:lpstr>
      <vt:lpstr>Overview</vt:lpstr>
      <vt:lpstr>SALURBAL: what we wanted to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SALURBAL: Insights gained</vt:lpstr>
      <vt:lpstr>SALURBAL: Lessons learned</vt:lpstr>
      <vt:lpstr>Grant issues</vt:lpstr>
      <vt:lpstr>Grant issues: break down</vt:lpstr>
      <vt:lpstr>Grant issues : break down</vt:lpstr>
      <vt:lpstr>Grant issues: informatics</vt:lpstr>
      <vt:lpstr>Grant issues: the big question</vt:lpstr>
      <vt:lpstr>Grant issues: the big question</vt:lpstr>
      <vt:lpstr>Proposal: how have others answered it?</vt:lpstr>
      <vt:lpstr>Proposal: components</vt:lpstr>
      <vt:lpstr>Proposal: Core values</vt:lpstr>
      <vt:lpstr>Proposal: Hardware Context</vt:lpstr>
      <vt:lpstr>Proposal: Hardware Context</vt:lpstr>
      <vt:lpstr>Proposal: Hardware Context</vt:lpstr>
      <vt:lpstr>PowerPoint Presentation</vt:lpstr>
      <vt:lpstr>Proposal: Hardware</vt:lpstr>
      <vt:lpstr>Proposal: Software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Infrastructure Help </dc:title>
  <dc:creator>ranli627@outlook.com</dc:creator>
  <cp:lastModifiedBy>ranli627@outlook.com</cp:lastModifiedBy>
  <cp:revision>63</cp:revision>
  <dcterms:created xsi:type="dcterms:W3CDTF">2022-08-04T20:11:19Z</dcterms:created>
  <dcterms:modified xsi:type="dcterms:W3CDTF">2022-08-05T12:59:08Z</dcterms:modified>
</cp:coreProperties>
</file>