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96" r:id="rId1"/>
  </p:sldMasterIdLst>
  <p:notesMasterIdLst>
    <p:notesMasterId r:id="rId7"/>
  </p:notesMasterIdLst>
  <p:handoutMasterIdLst>
    <p:handoutMasterId r:id="rId8"/>
  </p:handoutMasterIdLst>
  <p:sldIdLst>
    <p:sldId id="271" r:id="rId2"/>
    <p:sldId id="573" r:id="rId3"/>
    <p:sldId id="574" r:id="rId4"/>
    <p:sldId id="582" r:id="rId5"/>
    <p:sldId id="583" r:id="rId6"/>
  </p:sldIdLst>
  <p:sldSz cx="9144000" cy="6858000" type="screen4x3"/>
  <p:notesSz cx="6858000" cy="9144000"/>
  <p:embeddedFontLst>
    <p:embeddedFont>
      <p:font typeface="Arial Unicode MS" pitchFamily="34" charset="-122"/>
      <p:regular r:id="rId9"/>
    </p:embeddedFont>
    <p:embeddedFont>
      <p:font typeface="Wingdings 2" pitchFamily="18" charset="2"/>
      <p:regular r:id="rId10"/>
    </p:embeddedFont>
    <p:embeddedFont>
      <p:font typeface="Franklin Gothic Medium" pitchFamily="34" charset="0"/>
      <p:regular r:id="rId11"/>
      <p:italic r:id="rId12"/>
    </p:embeddedFont>
    <p:embeddedFont>
      <p:font typeface="Perpetua" pitchFamily="18" charset="0"/>
      <p:regular r:id="rId13"/>
      <p:bold r:id="rId14"/>
      <p:italic r:id="rId15"/>
      <p:boldItalic r:id="rId16"/>
    </p:embeddedFont>
    <p:embeddedFont>
      <p:font typeface="微软雅黑" pitchFamily="34" charset="-122"/>
      <p:regular r:id="rId17"/>
      <p:bold r:id="rId18"/>
    </p:embeddedFont>
    <p:embeddedFont>
      <p:font typeface="黑体" pitchFamily="49" charset="-122"/>
      <p:regular r:id="rId19"/>
    </p:embeddedFont>
    <p:embeddedFont>
      <p:font typeface="Franklin Gothic Book" pitchFamily="34" charset="0"/>
      <p:regular r:id="rId20"/>
      <p:italic r:id="rId21"/>
    </p:embeddedFont>
    <p:embeddedFont>
      <p:font typeface="幼圆" pitchFamily="49" charset="-122"/>
      <p:regular r:id="rId22"/>
    </p:embeddedFont>
    <p:embeddedFont>
      <p:font typeface="Calibri" pitchFamily="34" charset="0"/>
      <p:regular r:id="rId23"/>
      <p:bold r:id="rId24"/>
      <p:italic r:id="rId25"/>
      <p:boldItalic r:id="rId26"/>
    </p:embeddedFont>
  </p:embeddedFont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FFCC"/>
    <a:srgbClr val="A50021"/>
    <a:srgbClr val="FFFF66"/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77"/>
      </p:cViewPr>
      <p:guideLst>
        <p:guide orient="horz" pos="220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1926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font" Target="fonts/font18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640E39A8-06C5-4CEA-9EA9-B037DDCBC3BB}" type="datetimeFigureOut">
              <a:rPr lang="zh-CN" altLang="en-US"/>
              <a:pPr>
                <a:defRPr/>
              </a:pPr>
              <a:t>2014/3/12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2F3BBF23-56B7-4BFF-9D21-AB919FCC776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75B28EE2-D595-4915-BCD2-BC0663B3D20C}" type="datetimeFigureOut">
              <a:rPr lang="zh-CN" altLang="en-US"/>
              <a:pPr>
                <a:defRPr/>
              </a:pPr>
              <a:t>2014/3/12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140723BB-0A9C-4B17-867E-FD74933DE4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圆角矩形 4"/>
          <p:cNvSpPr/>
          <p:nvPr/>
        </p:nvSpPr>
        <p:spPr>
          <a:xfrm>
            <a:off x="130175" y="153988"/>
            <a:ext cx="9013825" cy="6691312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灯片编号占位符 2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1752EE6F-C35A-4FD4-AE4F-F776FF9DB578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224" y="214290"/>
            <a:ext cx="7772400" cy="65403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214282" y="928670"/>
            <a:ext cx="8715436" cy="5429288"/>
          </a:xfrm>
        </p:spPr>
        <p:txBody>
          <a:bodyPr/>
          <a:lstStyle>
            <a:lvl1pPr>
              <a:defRPr sz="3200" baseline="0">
                <a:latin typeface="Times New Roman" pitchFamily="18" charset="0"/>
              </a:defRPr>
            </a:lvl1pPr>
            <a:lvl2pPr>
              <a:defRPr sz="3200" baseline="0">
                <a:latin typeface="Times New Roman" pitchFamily="18" charset="0"/>
              </a:defRPr>
            </a:lvl2pPr>
            <a:lvl3pPr>
              <a:defRPr sz="2800" baseline="0">
                <a:latin typeface="Times New Roman" pitchFamily="18" charset="0"/>
              </a:defRPr>
            </a:lvl3pPr>
            <a:lvl4pPr>
              <a:defRPr sz="2800" baseline="0">
                <a:latin typeface="Times New Roman" pitchFamily="18" charset="0"/>
              </a:defRPr>
            </a:lvl4pPr>
            <a:lvl5pPr>
              <a:defRPr sz="2800" baseline="0">
                <a:latin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灯片编号占位符 2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8F1314-6527-4DCD-8F2B-8C2E77267764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0"/>
          </p:nvPr>
        </p:nvSpPr>
        <p:spPr>
          <a:xfrm>
            <a:off x="6156325" y="6165850"/>
            <a:ext cx="2476500" cy="476250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EF8DA14B-C02C-4DA3-922B-F216033BDBF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2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70F4A1-DADE-4A81-8F33-C4346FD61E58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540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AD31D2-1BB5-431C-9261-A2C7F53255CD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6E7D8E-9CF8-4D9F-BB9E-BF912A6757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标题占位符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029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285750" y="1000125"/>
            <a:ext cx="8572500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572500" y="6215063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>
              <a:defRPr sz="1400">
                <a:solidFill>
                  <a:srgbClr val="FFFFFF"/>
                </a:solidFill>
                <a:latin typeface="Franklin Gothic Medium" pitchFamily="34" charset="0"/>
                <a:ea typeface="微软雅黑" pitchFamily="34" charset="-122"/>
              </a:defRPr>
            </a:lvl1pPr>
          </a:lstStyle>
          <a:p>
            <a:pPr>
              <a:defRPr/>
            </a:pPr>
            <a:fld id="{FE750ABC-65AD-426F-AD40-B469FCD8AECA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2" r:id="rId2"/>
    <p:sldLayoutId id="2147483704" r:id="rId3"/>
    <p:sldLayoutId id="2147483701" r:id="rId4"/>
    <p:sldLayoutId id="2147483700" r:id="rId5"/>
    <p:sldLayoutId id="2147483705" r:id="rId6"/>
  </p:sldLayoutIdLst>
  <p:transition spd="slow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Medium" pitchFamily="34" charset="0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Medium" pitchFamily="34" charset="0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Medium" pitchFamily="34" charset="0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Medium" pitchFamily="34" charset="0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3600" kern="120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3600" kern="1200">
          <a:solidFill>
            <a:schemeClr val="tx1"/>
          </a:solidFill>
          <a:latin typeface="Times New Roman" pitchFamily="18" charset="0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3200" kern="1200">
          <a:solidFill>
            <a:schemeClr val="tx1"/>
          </a:solidFill>
          <a:latin typeface="Times New Roman" pitchFamily="18" charset="0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Times New Roman" pitchFamily="18" charset="0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3200" kern="1200">
          <a:solidFill>
            <a:schemeClr val="tx1"/>
          </a:solidFill>
          <a:latin typeface="Times New Roman" pitchFamily="18" charset="0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x-feng@tsinghua.edu.c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副标题 1"/>
          <p:cNvSpPr>
            <a:spLocks noGrp="1"/>
          </p:cNvSpPr>
          <p:nvPr>
            <p:ph type="subTitle" idx="1"/>
          </p:nvPr>
        </p:nvSpPr>
        <p:spPr>
          <a:xfrm>
            <a:off x="5143500" y="5072063"/>
            <a:ext cx="3714750" cy="142875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zh-CN" altLang="en-US" sz="2400" b="1" smtClean="0">
                <a:solidFill>
                  <a:schemeClr val="tx1"/>
                </a:solidFill>
                <a:ea typeface="Arial Unicode MS" pitchFamily="34" charset="-122"/>
                <a:cs typeface="Arial Unicode MS" pitchFamily="34" charset="-122"/>
              </a:rPr>
              <a:t>冯 雪</a:t>
            </a:r>
            <a:endParaRPr lang="en-US" altLang="zh-CN" sz="2400" b="1" smtClean="0">
              <a:solidFill>
                <a:schemeClr val="tx1"/>
              </a:solidFill>
              <a:ea typeface="Arial Unicode MS" pitchFamily="34" charset="-122"/>
              <a:cs typeface="Arial Unicode MS" pitchFamily="34" charset="-122"/>
            </a:endParaRPr>
          </a:p>
          <a:p>
            <a:pPr eaLnBrk="1" hangingPunct="1"/>
            <a:r>
              <a:rPr lang="en-US" altLang="zh-CN" sz="2400" b="1" smtClean="0">
                <a:solidFill>
                  <a:schemeClr val="tx1"/>
                </a:solidFill>
                <a:ea typeface="Arial Unicode MS" pitchFamily="34" charset="-122"/>
                <a:cs typeface="Arial Unicode MS" pitchFamily="34" charset="-122"/>
                <a:hlinkClick r:id="rId2"/>
              </a:rPr>
              <a:t>x-feng@tsinghua.edu.cn</a:t>
            </a:r>
            <a:endParaRPr lang="en-US" altLang="zh-CN" sz="2400" b="1" smtClean="0">
              <a:solidFill>
                <a:schemeClr val="tx1"/>
              </a:solidFill>
              <a:ea typeface="Arial Unicode MS" pitchFamily="34" charset="-122"/>
              <a:cs typeface="Arial Unicode MS" pitchFamily="34" charset="-122"/>
            </a:endParaRPr>
          </a:p>
          <a:p>
            <a:pPr eaLnBrk="1" hangingPunct="1"/>
            <a:r>
              <a:rPr lang="zh-CN" altLang="en-US" sz="2400" b="1" smtClean="0">
                <a:solidFill>
                  <a:schemeClr val="tx1"/>
                </a:solidFill>
                <a:ea typeface="Arial Unicode MS" pitchFamily="34" charset="-122"/>
                <a:cs typeface="Arial Unicode MS" pitchFamily="34" charset="-122"/>
              </a:rPr>
              <a:t>罗姆楼</a:t>
            </a:r>
            <a:r>
              <a:rPr lang="en-US" altLang="zh-CN" sz="2400" b="1" smtClean="0">
                <a:solidFill>
                  <a:schemeClr val="tx1"/>
                </a:solidFill>
                <a:ea typeface="Arial Unicode MS" pitchFamily="34" charset="-122"/>
                <a:cs typeface="Arial Unicode MS" pitchFamily="34" charset="-122"/>
              </a:rPr>
              <a:t>2-101B</a:t>
            </a:r>
            <a:endParaRPr lang="zh-CN" altLang="en-US" sz="2400" b="1" smtClean="0">
              <a:solidFill>
                <a:schemeClr val="tx1"/>
              </a:solidFill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242" name="标题 2"/>
          <p:cNvSpPr>
            <a:spLocks noGrp="1"/>
          </p:cNvSpPr>
          <p:nvPr>
            <p:ph type="ctrTitle"/>
          </p:nvPr>
        </p:nvSpPr>
        <p:spPr>
          <a:xfrm>
            <a:off x="0" y="1530350"/>
            <a:ext cx="9144000" cy="147002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zh-CN" altLang="en-US" sz="4800" smtClean="0">
                <a:solidFill>
                  <a:schemeClr val="tx1"/>
                </a:solidFill>
                <a:ea typeface="Arial Unicode MS" pitchFamily="34" charset="-122"/>
                <a:cs typeface="Arial Unicode MS" pitchFamily="34" charset="-122"/>
              </a:rPr>
              <a:t>固 体 物 理</a:t>
            </a:r>
            <a:r>
              <a:rPr altLang="zh-CN" sz="4800" smtClean="0">
                <a:solidFill>
                  <a:schemeClr val="tx1"/>
                </a:solidFill>
                <a:ea typeface="Arial Unicode MS" pitchFamily="34" charset="-122"/>
                <a:cs typeface="Arial Unicode MS" pitchFamily="34" charset="-122"/>
              </a:rPr>
              <a:t/>
            </a:r>
            <a:br>
              <a:rPr altLang="zh-CN" sz="4800" smtClean="0">
                <a:solidFill>
                  <a:schemeClr val="tx1"/>
                </a:solidFill>
                <a:ea typeface="Arial Unicode MS" pitchFamily="34" charset="-122"/>
                <a:cs typeface="Arial Unicode MS" pitchFamily="34" charset="-122"/>
              </a:rPr>
            </a:br>
            <a:r>
              <a:rPr altLang="zh-CN" smtClean="0">
                <a:solidFill>
                  <a:schemeClr val="tx1"/>
                </a:solidFill>
                <a:ea typeface="Arial Unicode MS" pitchFamily="34" charset="-122"/>
                <a:cs typeface="Arial Unicode MS" pitchFamily="34" charset="-122"/>
              </a:rPr>
              <a:t>Solid State Physics</a:t>
            </a:r>
            <a:r>
              <a:rPr lang="zh-CN" altLang="en-US" smtClean="0">
                <a:solidFill>
                  <a:schemeClr val="tx1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10243" name="TextBox 3"/>
          <p:cNvSpPr txBox="1">
            <a:spLocks noChangeArrowheads="1"/>
          </p:cNvSpPr>
          <p:nvPr/>
        </p:nvSpPr>
        <p:spPr bwMode="auto">
          <a:xfrm>
            <a:off x="571500" y="558800"/>
            <a:ext cx="11144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latin typeface="Perpetua"/>
              </a:rPr>
              <a:t>固体物理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标题 1"/>
          <p:cNvSpPr>
            <a:spLocks noGrp="1"/>
          </p:cNvSpPr>
          <p:nvPr>
            <p:ph type="title"/>
          </p:nvPr>
        </p:nvSpPr>
        <p:spPr>
          <a:xfrm>
            <a:off x="857250" y="214313"/>
            <a:ext cx="7772400" cy="654050"/>
          </a:xfrm>
        </p:spPr>
        <p:txBody>
          <a:bodyPr/>
          <a:lstStyle/>
          <a:p>
            <a:r>
              <a:rPr lang="zh-CN" altLang="en-US" smtClean="0"/>
              <a:t>第三次课作业 </a:t>
            </a:r>
            <a:r>
              <a:rPr lang="en-US" altLang="zh-CN" smtClean="0"/>
              <a:t>1</a:t>
            </a:r>
            <a:endParaRPr lang="zh-CN" altLang="en-US" smtClean="0"/>
          </a:p>
        </p:txBody>
      </p:sp>
      <p:sp>
        <p:nvSpPr>
          <p:cNvPr id="41986" name="内容占位符 2"/>
          <p:cNvSpPr>
            <a:spLocks noGrp="1"/>
          </p:cNvSpPr>
          <p:nvPr>
            <p:ph sz="quarter" idx="1"/>
          </p:nvPr>
        </p:nvSpPr>
        <p:spPr>
          <a:xfrm>
            <a:off x="285750" y="1000125"/>
            <a:ext cx="8715375" cy="5429250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1.</a:t>
            </a:r>
            <a:r>
              <a:rPr lang="zh-CN" altLang="en-US" sz="2800" dirty="0" smtClean="0"/>
              <a:t>在以惯用晶胞（单胞）边矢量</a:t>
            </a:r>
            <a:r>
              <a:rPr lang="pt-BR" sz="2800" b="1" i="1" dirty="0" smtClean="0"/>
              <a:t>i</a:t>
            </a:r>
            <a:r>
              <a:rPr lang="pt-BR" sz="2800" dirty="0" smtClean="0"/>
              <a:t>, </a:t>
            </a:r>
            <a:r>
              <a:rPr lang="pt-BR" sz="2800" b="1" i="1" dirty="0" smtClean="0"/>
              <a:t>j</a:t>
            </a:r>
            <a:r>
              <a:rPr lang="pt-BR" sz="2800" dirty="0" smtClean="0"/>
              <a:t>, </a:t>
            </a:r>
            <a:r>
              <a:rPr lang="pt-BR" sz="2800" b="1" i="1" dirty="0" smtClean="0"/>
              <a:t>k</a:t>
            </a:r>
            <a:r>
              <a:rPr lang="zh-CN" altLang="en-US" sz="2800" dirty="0" smtClean="0"/>
              <a:t>为单位矢量的坐标系中，写出简单立方、体心立方、面心立方晶格习惯选取的原胞的边矢量（晶格基矢），并尝试写出另一组不同的晶格基矢，比较两套晶格基矢的异同。</a:t>
            </a:r>
            <a:endParaRPr lang="en-US" altLang="zh-CN" dirty="0" smtClean="0"/>
          </a:p>
          <a:p>
            <a:pPr>
              <a:buNone/>
            </a:pPr>
            <a:r>
              <a:rPr lang="pt-BR" altLang="zh-CN" dirty="0" smtClean="0"/>
              <a:t> </a:t>
            </a:r>
            <a:endParaRPr lang="zh-CN" altLang="en-US" dirty="0" smtClean="0"/>
          </a:p>
          <a:p>
            <a:pPr lvl="0">
              <a:buNone/>
            </a:pPr>
            <a:r>
              <a:rPr lang="en-US" altLang="zh-CN" dirty="0" smtClean="0"/>
              <a:t>2.</a:t>
            </a:r>
            <a:r>
              <a:rPr lang="zh-CN" altLang="en-US" sz="2800" dirty="0" smtClean="0"/>
              <a:t>有一晶格，每个格点上有一个原子，基矢（以</a:t>
            </a:r>
            <a:r>
              <a:rPr lang="pt-BR" sz="2800" dirty="0" smtClean="0"/>
              <a:t>nm</a:t>
            </a:r>
            <a:r>
              <a:rPr lang="zh-CN" altLang="en-US" sz="2800" dirty="0" smtClean="0"/>
              <a:t>为单位）</a:t>
            </a:r>
            <a:r>
              <a:rPr lang="pt-BR" sz="2800" i="1" dirty="0" smtClean="0"/>
              <a:t>a</a:t>
            </a:r>
            <a:r>
              <a:rPr lang="pt-BR" sz="2800" i="1" baseline="-25000" dirty="0" smtClean="0"/>
              <a:t>1</a:t>
            </a:r>
            <a:r>
              <a:rPr lang="pt-BR" sz="2800" dirty="0" smtClean="0"/>
              <a:t>=3</a:t>
            </a:r>
            <a:r>
              <a:rPr lang="pt-BR" sz="2800" b="1" i="1" dirty="0" smtClean="0"/>
              <a:t>i</a:t>
            </a:r>
            <a:r>
              <a:rPr lang="zh-CN" altLang="en-US" sz="2800" dirty="0" smtClean="0"/>
              <a:t>，</a:t>
            </a:r>
            <a:r>
              <a:rPr lang="pt-BR" sz="2800" i="1" dirty="0" smtClean="0"/>
              <a:t>a</a:t>
            </a:r>
            <a:r>
              <a:rPr lang="pt-BR" sz="2800" i="1" baseline="-25000" dirty="0" smtClean="0"/>
              <a:t>2</a:t>
            </a:r>
            <a:r>
              <a:rPr lang="pt-BR" sz="2800" dirty="0" smtClean="0"/>
              <a:t>=3</a:t>
            </a:r>
            <a:r>
              <a:rPr lang="pt-BR" sz="2800" b="1" i="1" dirty="0" smtClean="0"/>
              <a:t>j</a:t>
            </a:r>
            <a:r>
              <a:rPr lang="zh-CN" altLang="en-US" sz="2800" dirty="0" smtClean="0"/>
              <a:t>，</a:t>
            </a:r>
            <a:r>
              <a:rPr lang="pt-BR" sz="2800" i="1" dirty="0" smtClean="0"/>
              <a:t>a</a:t>
            </a:r>
            <a:r>
              <a:rPr lang="pt-BR" sz="2800" i="1" baseline="-25000" dirty="0" smtClean="0"/>
              <a:t>3</a:t>
            </a:r>
            <a:r>
              <a:rPr lang="pt-BR" sz="2800" dirty="0" smtClean="0"/>
              <a:t>=1.5</a:t>
            </a:r>
            <a:r>
              <a:rPr lang="zh-CN" altLang="en-US" sz="2800" dirty="0" smtClean="0"/>
              <a:t>（</a:t>
            </a:r>
            <a:r>
              <a:rPr lang="pt-BR" sz="2800" b="1" i="1" dirty="0" smtClean="0"/>
              <a:t>i</a:t>
            </a:r>
            <a:r>
              <a:rPr lang="pt-BR" sz="2800" dirty="0" smtClean="0"/>
              <a:t>+</a:t>
            </a:r>
            <a:r>
              <a:rPr lang="pt-BR" sz="2800" b="1" i="1" dirty="0" smtClean="0"/>
              <a:t>j</a:t>
            </a:r>
            <a:r>
              <a:rPr lang="pt-BR" sz="2800" dirty="0" smtClean="0"/>
              <a:t>+</a:t>
            </a:r>
            <a:r>
              <a:rPr lang="pt-BR" sz="2800" b="1" i="1" dirty="0" smtClean="0"/>
              <a:t>k</a:t>
            </a:r>
            <a:r>
              <a:rPr lang="zh-CN" altLang="en-US" sz="2800" dirty="0" smtClean="0"/>
              <a:t>），</a:t>
            </a:r>
            <a:r>
              <a:rPr lang="pt-BR" sz="2800" b="1" i="1" dirty="0" smtClean="0"/>
              <a:t>i</a:t>
            </a:r>
            <a:r>
              <a:rPr lang="pt-BR" sz="2800" dirty="0" smtClean="0"/>
              <a:t>, </a:t>
            </a:r>
            <a:r>
              <a:rPr lang="pt-BR" sz="2800" b="1" i="1" dirty="0" smtClean="0"/>
              <a:t>j</a:t>
            </a:r>
            <a:r>
              <a:rPr lang="pt-BR" sz="2800" dirty="0" smtClean="0"/>
              <a:t>, </a:t>
            </a:r>
            <a:r>
              <a:rPr lang="pt-BR" sz="2800" b="1" i="1" dirty="0" smtClean="0"/>
              <a:t>k</a:t>
            </a:r>
            <a:r>
              <a:rPr lang="zh-CN" altLang="en-US" sz="2800" dirty="0" smtClean="0"/>
              <a:t>为惯用晶胞（单胞）边矢量，问：</a:t>
            </a:r>
          </a:p>
          <a:p>
            <a:pPr lvl="0">
              <a:buNone/>
            </a:pPr>
            <a:r>
              <a:rPr lang="zh-CN" altLang="en-US" sz="2800" dirty="0" smtClean="0"/>
              <a:t>    这种晶格属于哪种布拉菲格子？</a:t>
            </a:r>
          </a:p>
          <a:p>
            <a:pPr>
              <a:buNone/>
            </a:pPr>
            <a:r>
              <a:rPr lang="zh-CN" altLang="en-US" sz="2800" dirty="0" smtClean="0"/>
              <a:t>    原胞的体积和晶胞的体积各等于多少？</a:t>
            </a:r>
            <a:endParaRPr lang="zh-CN" altLang="en-US" dirty="0" smtClean="0"/>
          </a:p>
        </p:txBody>
      </p:sp>
      <p:sp>
        <p:nvSpPr>
          <p:cNvPr id="41987" name="灯片编号占位符 3"/>
          <p:cNvSpPr>
            <a:spLocks noGrp="1"/>
          </p:cNvSpPr>
          <p:nvPr>
            <p:ph type="sldNum" sz="quarter" idx="10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13903091-AF03-4044-8517-9B6E605FFA23}" type="slidenum">
              <a:rPr lang="zh-CN" altLang="en-US" smtClean="0"/>
              <a:pPr/>
              <a:t>2</a:t>
            </a:fld>
            <a:endParaRPr lang="en-US" altLang="zh-CN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>
          <a:xfrm>
            <a:off x="857250" y="214313"/>
            <a:ext cx="7772400" cy="654050"/>
          </a:xfrm>
        </p:spPr>
        <p:txBody>
          <a:bodyPr/>
          <a:lstStyle/>
          <a:p>
            <a:r>
              <a:rPr lang="zh-CN" altLang="en-US" smtClean="0"/>
              <a:t>第三次课作业</a:t>
            </a:r>
            <a:r>
              <a:rPr lang="en-US" altLang="zh-CN" smtClean="0"/>
              <a:t>2</a:t>
            </a:r>
            <a:endParaRPr lang="zh-CN" altLang="en-US" smtClean="0"/>
          </a:p>
        </p:txBody>
      </p:sp>
      <p:sp>
        <p:nvSpPr>
          <p:cNvPr id="55299" name="内容占位符 2"/>
          <p:cNvSpPr>
            <a:spLocks noGrp="1"/>
          </p:cNvSpPr>
          <p:nvPr>
            <p:ph sz="quarter" idx="1"/>
          </p:nvPr>
        </p:nvSpPr>
        <p:spPr>
          <a:xfrm>
            <a:off x="285751" y="928688"/>
            <a:ext cx="8643967" cy="5429250"/>
          </a:xfrm>
        </p:spPr>
        <p:txBody>
          <a:bodyPr/>
          <a:lstStyle/>
          <a:p>
            <a:pPr>
              <a:buNone/>
            </a:pPr>
            <a:r>
              <a:rPr lang="pt-BR" altLang="zh-CN" dirty="0" smtClean="0"/>
              <a:t>3.</a:t>
            </a:r>
            <a:r>
              <a:rPr lang="pt-BR" altLang="zh-CN" sz="2800" dirty="0" smtClean="0"/>
              <a:t>GaAs</a:t>
            </a:r>
            <a:r>
              <a:rPr lang="zh-CN" altLang="en-US" sz="2800" dirty="0" smtClean="0"/>
              <a:t>晶体的晶格常数为</a:t>
            </a:r>
            <a:r>
              <a:rPr lang="pt-BR" altLang="zh-CN" sz="2800" dirty="0" smtClean="0"/>
              <a:t>5.65</a:t>
            </a:r>
            <a:r>
              <a:rPr lang="zh-CN" altLang="en-US" sz="2800" dirty="0" smtClean="0"/>
              <a:t>埃。计算最近临</a:t>
            </a:r>
            <a:r>
              <a:rPr lang="pt-BR" altLang="zh-CN" sz="2800" dirty="0" smtClean="0"/>
              <a:t>Ga</a:t>
            </a:r>
            <a:r>
              <a:rPr lang="zh-CN" altLang="en-US" sz="2800" dirty="0" smtClean="0"/>
              <a:t>原子和</a:t>
            </a:r>
            <a:r>
              <a:rPr lang="pt-BR" altLang="zh-CN" sz="2800" dirty="0" smtClean="0"/>
              <a:t>As</a:t>
            </a:r>
            <a:r>
              <a:rPr lang="zh-CN" altLang="en-US" sz="2800" dirty="0" smtClean="0"/>
              <a:t>原子的间距；计算两个最近临</a:t>
            </a:r>
            <a:r>
              <a:rPr lang="pt-BR" altLang="zh-CN" sz="2800" dirty="0" smtClean="0"/>
              <a:t>As</a:t>
            </a:r>
            <a:r>
              <a:rPr lang="zh-CN" altLang="en-US" sz="2800" dirty="0" smtClean="0"/>
              <a:t>原子的间距</a:t>
            </a:r>
            <a:r>
              <a:rPr lang="en-US" altLang="zh-CN" sz="2800" dirty="0" smtClean="0"/>
              <a:t>.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sz="2800" dirty="0" smtClean="0"/>
              <a:t>4. </a:t>
            </a:r>
            <a:r>
              <a:rPr lang="zh-CN" altLang="en-US" sz="2800" dirty="0" smtClean="0"/>
              <a:t>将单胞中原子球所占的体积与单胞体积之比定义为堆积比。若格点上放置以相同的球，试求简单立方、体心立方、面心立方晶格的最大堆积比。</a:t>
            </a:r>
            <a:endParaRPr lang="en-US" altLang="zh-CN" sz="2800" dirty="0" smtClean="0"/>
          </a:p>
          <a:p>
            <a:pPr>
              <a:buNone/>
            </a:pP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5.</a:t>
            </a:r>
            <a:r>
              <a:rPr lang="zh-CN" altLang="en-US" sz="2800" dirty="0" smtClean="0"/>
              <a:t>计算硅单晶</a:t>
            </a:r>
            <a:r>
              <a:rPr lang="zh-CN" altLang="en-US" sz="2800" dirty="0" smtClean="0"/>
              <a:t>的</a:t>
            </a:r>
            <a:r>
              <a:rPr lang="en-US" sz="2800" dirty="0" smtClean="0"/>
              <a:t>(110)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(111) </a:t>
            </a:r>
            <a:r>
              <a:rPr lang="zh-CN" altLang="en-US" sz="2800" dirty="0" smtClean="0"/>
              <a:t>的</a:t>
            </a:r>
            <a:r>
              <a:rPr lang="zh-CN" altLang="en-US" sz="2800" dirty="0" smtClean="0">
                <a:solidFill>
                  <a:srgbClr val="0000FF"/>
                </a:solidFill>
              </a:rPr>
              <a:t>原子层面间距</a:t>
            </a:r>
            <a:r>
              <a:rPr lang="en-US" sz="2800" baseline="-25000" dirty="0" smtClean="0"/>
              <a:t> </a:t>
            </a:r>
          </a:p>
          <a:p>
            <a:pPr>
              <a:buNone/>
            </a:pPr>
            <a:r>
              <a:rPr lang="zh-CN" altLang="en-US" sz="2800" dirty="0" smtClean="0"/>
              <a:t>（</a:t>
            </a:r>
            <a:r>
              <a:rPr lang="zh-CN" altLang="en-US" sz="2800" dirty="0" smtClean="0"/>
              <a:t>晶格常数</a:t>
            </a:r>
            <a:r>
              <a:rPr lang="en-US" altLang="zh-CN" sz="2800" i="1" dirty="0" smtClean="0"/>
              <a:t>a</a:t>
            </a:r>
            <a:r>
              <a:rPr lang="en-US" sz="2800" dirty="0" smtClean="0"/>
              <a:t>=5.43 </a:t>
            </a:r>
            <a:r>
              <a:rPr lang="zh-CN" altLang="en-US" sz="2800" dirty="0" smtClean="0"/>
              <a:t>埃</a:t>
            </a:r>
            <a:r>
              <a:rPr lang="zh-CN" altLang="en-US" sz="2800" dirty="0" smtClean="0"/>
              <a:t>），（注意</a:t>
            </a:r>
            <a:r>
              <a:rPr lang="zh-CN" altLang="en-US" sz="2800" dirty="0" smtClean="0"/>
              <a:t>硅材料的</a:t>
            </a:r>
            <a:r>
              <a:rPr lang="zh-CN" altLang="en-US" sz="2800" dirty="0" smtClean="0"/>
              <a:t>晶体结构）</a:t>
            </a:r>
            <a:endParaRPr lang="en-US" altLang="zh-CN" sz="2800" dirty="0" smtClean="0"/>
          </a:p>
          <a:p>
            <a:endParaRPr lang="zh-CN" altLang="en-US" sz="800" dirty="0" smtClean="0"/>
          </a:p>
        </p:txBody>
      </p:sp>
      <p:sp>
        <p:nvSpPr>
          <p:cNvPr id="55300" name="灯片编号占位符 3"/>
          <p:cNvSpPr>
            <a:spLocks noGrp="1"/>
          </p:cNvSpPr>
          <p:nvPr>
            <p:ph type="sldNum" sz="quarter" idx="10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7A9848B6-7D40-4FC7-B2D1-0545A1296F27}" type="slidenum">
              <a:rPr lang="zh-CN" altLang="en-US" smtClean="0"/>
              <a:pPr/>
              <a:t>3</a:t>
            </a:fld>
            <a:endParaRPr lang="en-US" altLang="zh-CN" smtClean="0"/>
          </a:p>
        </p:txBody>
      </p:sp>
      <p:sp>
        <p:nvSpPr>
          <p:cNvPr id="5530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标题 1"/>
          <p:cNvSpPr>
            <a:spLocks noGrp="1"/>
          </p:cNvSpPr>
          <p:nvPr>
            <p:ph type="title"/>
          </p:nvPr>
        </p:nvSpPr>
        <p:spPr>
          <a:xfrm>
            <a:off x="857250" y="214313"/>
            <a:ext cx="7772400" cy="654050"/>
          </a:xfrm>
        </p:spPr>
        <p:txBody>
          <a:bodyPr/>
          <a:lstStyle/>
          <a:p>
            <a:r>
              <a:rPr lang="zh-CN" altLang="en-US" dirty="0" smtClean="0"/>
              <a:t>第三次课作业</a:t>
            </a:r>
            <a:r>
              <a:rPr lang="en-US" altLang="zh-CN" dirty="0" smtClean="0"/>
              <a:t>3</a:t>
            </a:r>
            <a:endParaRPr lang="zh-CN" altLang="en-US" dirty="0" smtClean="0"/>
          </a:p>
        </p:txBody>
      </p:sp>
      <p:sp>
        <p:nvSpPr>
          <p:cNvPr id="56322" name="内容占位符 2"/>
          <p:cNvSpPr>
            <a:spLocks noGrp="1"/>
          </p:cNvSpPr>
          <p:nvPr>
            <p:ph sz="quarter" idx="1"/>
          </p:nvPr>
        </p:nvSpPr>
        <p:spPr>
          <a:xfrm>
            <a:off x="214313" y="928688"/>
            <a:ext cx="8715375" cy="2357436"/>
          </a:xfrm>
        </p:spPr>
        <p:txBody>
          <a:bodyPr/>
          <a:lstStyle/>
          <a:p>
            <a:pPr lvl="0">
              <a:buNone/>
            </a:pPr>
            <a:r>
              <a:rPr lang="en-US" altLang="zh-CN" dirty="0" smtClean="0"/>
              <a:t>6.</a:t>
            </a:r>
            <a:r>
              <a:rPr lang="zh-CN" altLang="en-US" sz="2800" dirty="0" smtClean="0"/>
              <a:t>在图中，试求：</a:t>
            </a:r>
          </a:p>
          <a:p>
            <a:pPr>
              <a:buNone/>
            </a:pPr>
            <a:r>
              <a:rPr lang="pt-BR" sz="2800" dirty="0" smtClean="0"/>
              <a:t>(1) </a:t>
            </a:r>
            <a:r>
              <a:rPr lang="zh-CN" altLang="en-US" sz="2800" dirty="0" smtClean="0"/>
              <a:t>晶列</a:t>
            </a:r>
            <a:r>
              <a:rPr lang="pt-BR" sz="2800" dirty="0" smtClean="0"/>
              <a:t>ED</a:t>
            </a:r>
            <a:r>
              <a:rPr lang="zh-CN" altLang="en-US" sz="2800" dirty="0" smtClean="0"/>
              <a:t>、</a:t>
            </a:r>
            <a:r>
              <a:rPr lang="pt-BR" sz="2800" dirty="0" smtClean="0"/>
              <a:t>FD</a:t>
            </a:r>
            <a:r>
              <a:rPr lang="zh-CN" altLang="en-US" sz="2800" dirty="0" smtClean="0"/>
              <a:t>和</a:t>
            </a:r>
            <a:r>
              <a:rPr lang="pt-BR" sz="2800" dirty="0" smtClean="0"/>
              <a:t>OF</a:t>
            </a:r>
            <a:r>
              <a:rPr lang="zh-CN" altLang="en-US" sz="2800" dirty="0" smtClean="0"/>
              <a:t>的晶列指数；</a:t>
            </a:r>
          </a:p>
          <a:p>
            <a:pPr>
              <a:buNone/>
            </a:pPr>
            <a:r>
              <a:rPr lang="pt-BR" sz="2800" dirty="0" smtClean="0"/>
              <a:t>(2) </a:t>
            </a:r>
            <a:r>
              <a:rPr lang="zh-CN" altLang="en-US" sz="2800" dirty="0" smtClean="0"/>
              <a:t>晶面</a:t>
            </a:r>
            <a:r>
              <a:rPr lang="pt-BR" sz="2800" dirty="0" smtClean="0"/>
              <a:t>FGIH</a:t>
            </a:r>
            <a:r>
              <a:rPr lang="zh-CN" altLang="en-US" sz="2800" dirty="0" smtClean="0"/>
              <a:t>、</a:t>
            </a:r>
            <a:r>
              <a:rPr lang="pt-BR" sz="2800" dirty="0" smtClean="0"/>
              <a:t>AGK</a:t>
            </a:r>
            <a:r>
              <a:rPr lang="zh-CN" altLang="en-US" sz="2800" dirty="0" smtClean="0"/>
              <a:t>和</a:t>
            </a:r>
            <a:r>
              <a:rPr lang="pt-BR" sz="2800" dirty="0" smtClean="0"/>
              <a:t>MNLK</a:t>
            </a:r>
            <a:r>
              <a:rPr lang="zh-CN" altLang="en-US" sz="2800" dirty="0" smtClean="0"/>
              <a:t>的密勒指数；</a:t>
            </a:r>
          </a:p>
          <a:p>
            <a:pPr>
              <a:buNone/>
            </a:pPr>
            <a:r>
              <a:rPr lang="pt-BR" sz="2800" dirty="0" smtClean="0"/>
              <a:t>(3) </a:t>
            </a:r>
            <a:r>
              <a:rPr lang="zh-CN" altLang="en-US" sz="2800" dirty="0" smtClean="0"/>
              <a:t>画出晶面</a:t>
            </a:r>
            <a:r>
              <a:rPr lang="pt-BR" sz="2800" dirty="0" smtClean="0"/>
              <a:t>         </a:t>
            </a:r>
            <a:r>
              <a:rPr lang="zh-CN" altLang="en-US" sz="2800" dirty="0" smtClean="0"/>
              <a:t>、     </a:t>
            </a:r>
            <a:r>
              <a:rPr lang="pt-BR" sz="2800" dirty="0" smtClean="0"/>
              <a:t>  </a:t>
            </a:r>
            <a:r>
              <a:rPr lang="zh-CN" altLang="en-US" sz="2800" dirty="0" smtClean="0"/>
              <a:t>。</a:t>
            </a:r>
          </a:p>
          <a:p>
            <a:endParaRPr lang="zh-CN" altLang="en-US" dirty="0" smtClean="0"/>
          </a:p>
        </p:txBody>
      </p:sp>
      <p:sp>
        <p:nvSpPr>
          <p:cNvPr id="56323" name="灯片编号占位符 3"/>
          <p:cNvSpPr>
            <a:spLocks noGrp="1"/>
          </p:cNvSpPr>
          <p:nvPr>
            <p:ph type="sldNum" sz="quarter" idx="10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7573A6AE-E350-4D2D-8E0D-C5B3073BF7B8}" type="slidenum">
              <a:rPr lang="zh-CN" altLang="en-US" smtClean="0"/>
              <a:pPr/>
              <a:t>4</a:t>
            </a:fld>
            <a:endParaRPr lang="en-US" altLang="zh-CN" smtClean="0"/>
          </a:p>
        </p:txBody>
      </p:sp>
      <p:pic>
        <p:nvPicPr>
          <p:cNvPr id="65537" name="图片 6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2571744"/>
            <a:ext cx="714380" cy="465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538" name="图片 6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4678" y="2571744"/>
            <a:ext cx="714380" cy="437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2" y="3000372"/>
            <a:ext cx="7257343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对于金刚石结构，选择什么样的基元，可以简化为面心立方格子或者简单立方格子？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8F1314-6527-4DCD-8F2B-8C2E77267764}" type="slidenum">
              <a:rPr lang="zh-CN" altLang="en-US" smtClean="0"/>
              <a:pPr>
                <a:defRPr/>
              </a:pPr>
              <a:t>5</a:t>
            </a:fld>
            <a:endParaRPr lang="en-US" altLang="zh-C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txDef>
      <a:spPr>
        <a:noFill/>
        <a:ln w="25400" cmpd="sng">
          <a:solidFill>
            <a:schemeClr val="tx1"/>
          </a:solidFill>
        </a:ln>
      </a:spPr>
      <a:bodyPr wrap="square" rtlCol="0">
        <a:spAutoFit/>
      </a:bodyPr>
      <a:lstStyle>
        <a:defPPr>
          <a:defRPr sz="2400" dirty="0" smtClean="0">
            <a:latin typeface="Times New Roman" pitchFamily="18" charset="0"/>
            <a:ea typeface="黑体" pitchFamily="49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3373</TotalTime>
  <Words>277</Words>
  <Application>Microsoft Office PowerPoint</Application>
  <PresentationFormat>全屏显示(4:3)</PresentationFormat>
  <Paragraphs>29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8" baseType="lpstr">
      <vt:lpstr>Arial</vt:lpstr>
      <vt:lpstr>宋体</vt:lpstr>
      <vt:lpstr>Times New Roman</vt:lpstr>
      <vt:lpstr>Arial Unicode MS</vt:lpstr>
      <vt:lpstr>Wingdings 2</vt:lpstr>
      <vt:lpstr>Franklin Gothic Medium</vt:lpstr>
      <vt:lpstr>Perpetua</vt:lpstr>
      <vt:lpstr>微软雅黑</vt:lpstr>
      <vt:lpstr>黑体</vt:lpstr>
      <vt:lpstr>Franklin Gothic Book</vt:lpstr>
      <vt:lpstr>幼圆</vt:lpstr>
      <vt:lpstr>Calibri</vt:lpstr>
      <vt:lpstr>平衡</vt:lpstr>
      <vt:lpstr>固 体 物 理 Solid State Physics </vt:lpstr>
      <vt:lpstr>第三次课作业 1</vt:lpstr>
      <vt:lpstr>第三次课作业2</vt:lpstr>
      <vt:lpstr>第三次课作业3</vt:lpstr>
      <vt:lpstr>思考题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Biocompatible Luminescent Silicon Quantum Dots for Imaging of Cancer Cells</dc:title>
  <dc:creator>Jane</dc:creator>
  <cp:lastModifiedBy>user</cp:lastModifiedBy>
  <cp:revision>191</cp:revision>
  <dcterms:created xsi:type="dcterms:W3CDTF">2010-06-24T18:27:53Z</dcterms:created>
  <dcterms:modified xsi:type="dcterms:W3CDTF">2014-03-12T12:26:51Z</dcterms:modified>
</cp:coreProperties>
</file>