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2"/>
  </p:notesMasterIdLst>
  <p:handoutMasterIdLst>
    <p:handoutMasterId r:id="rId13"/>
  </p:handoutMasterIdLst>
  <p:sldIdLst>
    <p:sldId id="306" r:id="rId5"/>
    <p:sldId id="313" r:id="rId6"/>
    <p:sldId id="308" r:id="rId7"/>
    <p:sldId id="294" r:id="rId8"/>
    <p:sldId id="295" r:id="rId9"/>
    <p:sldId id="314" r:id="rId10"/>
    <p:sldId id="312" r:id="rId1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67" autoAdjust="0"/>
  </p:normalViewPr>
  <p:slideViewPr>
    <p:cSldViewPr snapToGrid="0">
      <p:cViewPr varScale="1">
        <p:scale>
          <a:sx n="70" d="100"/>
          <a:sy n="70" d="100"/>
        </p:scale>
        <p:origin x="442" y="4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Sensor</c:v>
                </c:pt>
              </c:strCache>
            </c:strRef>
          </c:tx>
          <c:spPr>
            <a:solidFill>
              <a:schemeClr val="accent1"/>
            </a:solidFill>
            <a:ln>
              <a:noFill/>
            </a:ln>
            <a:effectLst/>
          </c:spPr>
          <c:invertIfNegative val="0"/>
          <c:cat>
            <c:strRef>
              <c:f>Sheet1!$A$2:$A$5</c:f>
              <c:strCache>
                <c:ptCount val="2"/>
                <c:pt idx="0">
                  <c:v>Room Temperature</c:v>
                </c:pt>
                <c:pt idx="1">
                  <c:v>Next to the Candle</c:v>
                </c:pt>
              </c:strCache>
            </c:strRef>
          </c:cat>
          <c:val>
            <c:numRef>
              <c:f>Sheet1!$B$2:$B$5</c:f>
              <c:numCache>
                <c:formatCode>General</c:formatCode>
                <c:ptCount val="4"/>
                <c:pt idx="0">
                  <c:v>23.8</c:v>
                </c:pt>
                <c:pt idx="1">
                  <c:v>48.7</c:v>
                </c:pt>
              </c:numCache>
            </c:numRef>
          </c:val>
          <c:extLst>
            <c:ext xmlns:c16="http://schemas.microsoft.com/office/drawing/2014/chart" uri="{C3380CC4-5D6E-409C-BE32-E72D297353CC}">
              <c16:uniqueId val="{00000000-A974-4FBB-8267-A07818BB3818}"/>
            </c:ext>
          </c:extLst>
        </c:ser>
        <c:ser>
          <c:idx val="1"/>
          <c:order val="1"/>
          <c:tx>
            <c:strRef>
              <c:f>Sheet1!$C$1</c:f>
              <c:strCache>
                <c:ptCount val="1"/>
                <c:pt idx="0">
                  <c:v>Original</c:v>
                </c:pt>
              </c:strCache>
            </c:strRef>
          </c:tx>
          <c:spPr>
            <a:solidFill>
              <a:schemeClr val="accent3"/>
            </a:solidFill>
            <a:ln>
              <a:noFill/>
            </a:ln>
            <a:effectLst/>
          </c:spPr>
          <c:invertIfNegative val="0"/>
          <c:cat>
            <c:strRef>
              <c:f>Sheet1!$A$2:$A$5</c:f>
              <c:strCache>
                <c:ptCount val="2"/>
                <c:pt idx="0">
                  <c:v>Room Temperature</c:v>
                </c:pt>
                <c:pt idx="1">
                  <c:v>Next to the Candle</c:v>
                </c:pt>
              </c:strCache>
            </c:strRef>
          </c:cat>
          <c:val>
            <c:numRef>
              <c:f>Sheet1!$C$2:$C$5</c:f>
              <c:numCache>
                <c:formatCode>General</c:formatCode>
                <c:ptCount val="4"/>
                <c:pt idx="0">
                  <c:v>24</c:v>
                </c:pt>
                <c:pt idx="1">
                  <c:v>48</c:v>
                </c:pt>
              </c:numCache>
            </c:numRef>
          </c:val>
          <c:extLst>
            <c:ext xmlns:c16="http://schemas.microsoft.com/office/drawing/2014/chart" uri="{C3380CC4-5D6E-409C-BE32-E72D297353CC}">
              <c16:uniqueId val="{00000001-A974-4FBB-8267-A07818BB3818}"/>
            </c:ext>
          </c:extLst>
        </c:ser>
        <c:dLbls>
          <c:showLegendKey val="0"/>
          <c:showVal val="0"/>
          <c:showCatName val="0"/>
          <c:showSerName val="0"/>
          <c:showPercent val="0"/>
          <c:showBubbleSize val="0"/>
        </c:dLbls>
        <c:gapWidth val="219"/>
        <c:overlap val="-27"/>
        <c:axId val="1228544223"/>
        <c:axId val="1196036207"/>
      </c:barChart>
      <c:catAx>
        <c:axId val="122854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tr-TR" sz="1197" b="0" i="0" u="none" strike="noStrike" kern="1200" baseline="0" noProof="0">
                <a:solidFill>
                  <a:schemeClr val="tx1">
                    <a:lumMod val="65000"/>
                    <a:lumOff val="35000"/>
                  </a:schemeClr>
                </a:solidFill>
                <a:latin typeface="+mn-lt"/>
                <a:ea typeface="+mn-ea"/>
                <a:cs typeface="+mn-cs"/>
              </a:defRPr>
            </a:pPr>
            <a:endParaRPr lang="en-US"/>
          </a:p>
        </c:txPr>
        <c:crossAx val="1196036207"/>
        <c:crosses val="autoZero"/>
        <c:auto val="1"/>
        <c:lblAlgn val="ctr"/>
        <c:lblOffset val="100"/>
        <c:noMultiLvlLbl val="0"/>
      </c:catAx>
      <c:valAx>
        <c:axId val="1196036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tr-TR" sz="1197" b="0" i="0" u="none" strike="noStrike" kern="1200" baseline="0" noProof="0">
                <a:solidFill>
                  <a:schemeClr val="tx1">
                    <a:lumMod val="65000"/>
                    <a:lumOff val="35000"/>
                  </a:schemeClr>
                </a:solidFill>
                <a:latin typeface="+mn-lt"/>
                <a:ea typeface="+mn-ea"/>
                <a:cs typeface="+mn-cs"/>
              </a:defRPr>
            </a:pPr>
            <a:endParaRPr lang="en-US"/>
          </a:p>
        </c:txPr>
        <c:crossAx val="1228544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tr-TR"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tr-TR"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3D540216-9055-4C93-87A4-D0531F063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8AA5119-4B0E-448B-AC3C-D056BBBC97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36ADF-3EC2-4D6F-9F7F-1F88E3288139}" type="datetime1">
              <a:rPr lang="tr-TR" smtClean="0"/>
              <a:t>17.01.2023</a:t>
            </a:fld>
            <a:endParaRPr lang="tr-TR"/>
          </a:p>
        </p:txBody>
      </p:sp>
      <p:sp>
        <p:nvSpPr>
          <p:cNvPr id="4" name="Alt Bilgi Yer Tutucusu 3">
            <a:extLst>
              <a:ext uri="{FF2B5EF4-FFF2-40B4-BE49-F238E27FC236}">
                <a16:creationId xmlns:a16="http://schemas.microsoft.com/office/drawing/2014/main" id="{3487CF48-2790-4843-BDF8-2D1DCCB4B3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A8CE5D44-D9F9-426F-84AB-A62A927CA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90FA1-7FBD-4C37-BCAF-01F3D049D1A2}" type="slidenum">
              <a:rPr lang="tr-TR" smtClean="0"/>
              <a:t>‹#›</a:t>
            </a:fld>
            <a:endParaRPr lang="tr-TR"/>
          </a:p>
        </p:txBody>
      </p:sp>
    </p:spTree>
    <p:extLst>
      <p:ext uri="{BB962C8B-B14F-4D97-AF65-F5344CB8AC3E}">
        <p14:creationId xmlns:p14="http://schemas.microsoft.com/office/powerpoint/2010/main" val="835662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214D3A-912A-4866-90B4-0232CEDB2416}" type="datetime1">
              <a:rPr lang="tr-TR" noProof="0" smtClean="0"/>
              <a:t>17.01.2023</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tr-TR" noProof="0" smtClean="0"/>
              <a:t>‹#›</a:t>
            </a:fld>
            <a:endParaRPr lang="tr-T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a:t>
            </a:fld>
            <a:endParaRPr lang="tr-TR"/>
          </a:p>
        </p:txBody>
      </p:sp>
    </p:spTree>
    <p:extLst>
      <p:ext uri="{BB962C8B-B14F-4D97-AF65-F5344CB8AC3E}">
        <p14:creationId xmlns:p14="http://schemas.microsoft.com/office/powerpoint/2010/main" val="44326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There</a:t>
            </a:r>
            <a:r>
              <a:rPr lang="tr-TR" dirty="0"/>
              <a:t> </a:t>
            </a:r>
            <a:r>
              <a:rPr lang="tr-TR" dirty="0" err="1"/>
              <a:t>are</a:t>
            </a:r>
            <a:r>
              <a:rPr lang="tr-TR" dirty="0"/>
              <a:t> hardware </a:t>
            </a:r>
            <a:r>
              <a:rPr lang="tr-TR" dirty="0" err="1"/>
              <a:t>exist</a:t>
            </a:r>
            <a:r>
              <a:rPr lang="tr-TR" dirty="0"/>
              <a:t> </a:t>
            </a:r>
            <a:r>
              <a:rPr lang="tr-TR" dirty="0" err="1"/>
              <a:t>that</a:t>
            </a:r>
            <a:r>
              <a:rPr lang="tr-TR" dirty="0"/>
              <a:t> </a:t>
            </a:r>
            <a:r>
              <a:rPr lang="tr-TR" dirty="0" err="1"/>
              <a:t>measures</a:t>
            </a:r>
            <a:r>
              <a:rPr lang="tr-TR" dirty="0"/>
              <a:t> </a:t>
            </a:r>
            <a:r>
              <a:rPr lang="tr-TR" dirty="0" err="1"/>
              <a:t>temperature</a:t>
            </a:r>
            <a:r>
              <a:rPr lang="tr-TR" dirty="0"/>
              <a:t> but they </a:t>
            </a:r>
            <a:r>
              <a:rPr lang="tr-TR" dirty="0" err="1"/>
              <a:t>are</a:t>
            </a:r>
            <a:r>
              <a:rPr lang="tr-TR" dirty="0"/>
              <a:t> </a:t>
            </a:r>
            <a:r>
              <a:rPr lang="tr-TR" dirty="0" err="1"/>
              <a:t>expensive</a:t>
            </a:r>
            <a:r>
              <a:rPr lang="tr-TR" dirty="0"/>
              <a:t>. </a:t>
            </a:r>
            <a:r>
              <a:rPr lang="en-US" dirty="0"/>
              <a:t>we have developed an app that can do this cheaper</a:t>
            </a:r>
          </a:p>
        </p:txBody>
      </p:sp>
      <p:sp>
        <p:nvSpPr>
          <p:cNvPr id="4" name="Slayt Numarası Yer Tutucusu 3"/>
          <p:cNvSpPr>
            <a:spLocks noGrp="1"/>
          </p:cNvSpPr>
          <p:nvPr>
            <p:ph type="sldNum" sz="quarter" idx="5"/>
          </p:nvPr>
        </p:nvSpPr>
        <p:spPr/>
        <p:txBody>
          <a:bodyPr/>
          <a:lstStyle/>
          <a:p>
            <a:pPr rtl="0"/>
            <a:fld id="{D5939589-3E79-4C82-AA4A-FE78234FAA59}" type="slidenum">
              <a:rPr lang="tr-TR" noProof="0" smtClean="0"/>
              <a:t>2</a:t>
            </a:fld>
            <a:endParaRPr lang="tr-TR" noProof="0"/>
          </a:p>
        </p:txBody>
      </p:sp>
    </p:spTree>
    <p:extLst>
      <p:ext uri="{BB962C8B-B14F-4D97-AF65-F5344CB8AC3E}">
        <p14:creationId xmlns:p14="http://schemas.microsoft.com/office/powerpoint/2010/main" val="293147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3</a:t>
            </a:fld>
            <a:endParaRPr lang="tr-TR"/>
          </a:p>
        </p:txBody>
      </p:sp>
    </p:spTree>
    <p:extLst>
      <p:ext uri="{BB962C8B-B14F-4D97-AF65-F5344CB8AC3E}">
        <p14:creationId xmlns:p14="http://schemas.microsoft.com/office/powerpoint/2010/main" val="136295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4</a:t>
            </a:fld>
            <a:endParaRPr lang="tr-TR"/>
          </a:p>
        </p:txBody>
      </p:sp>
    </p:spTree>
    <p:extLst>
      <p:ext uri="{BB962C8B-B14F-4D97-AF65-F5344CB8AC3E}">
        <p14:creationId xmlns:p14="http://schemas.microsoft.com/office/powerpoint/2010/main" val="82625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5</a:t>
            </a:fld>
            <a:endParaRPr lang="tr-TR"/>
          </a:p>
        </p:txBody>
      </p:sp>
    </p:spTree>
    <p:extLst>
      <p:ext uri="{BB962C8B-B14F-4D97-AF65-F5344CB8AC3E}">
        <p14:creationId xmlns:p14="http://schemas.microsoft.com/office/powerpoint/2010/main" val="206140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7</a:t>
            </a:fld>
            <a:endParaRPr lang="tr-TR"/>
          </a:p>
        </p:txBody>
      </p:sp>
    </p:spTree>
    <p:extLst>
      <p:ext uri="{BB962C8B-B14F-4D97-AF65-F5344CB8AC3E}">
        <p14:creationId xmlns:p14="http://schemas.microsoft.com/office/powerpoint/2010/main" val="401718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11" name="Düz Bağlayıcı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
        <p:nvSpPr>
          <p:cNvPr id="5" name="Metin Yer Tutucusu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cxnSp>
        <p:nvCxnSpPr>
          <p:cNvPr id="10" name="Düz Bağlayıcı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fik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4" name="Grafik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6" name="Grafik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5" name="Metin Yer Tutucusu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7" name="İçerik Yer Tutucusu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tr-TR" noProof="0"/>
              <a:t>Başlık</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tr-TR" noProof="0"/>
              <a:t>Resim eklemek için simgeye tıklayın</a:t>
            </a:r>
          </a:p>
        </p:txBody>
      </p:sp>
      <p:sp>
        <p:nvSpPr>
          <p:cNvPr id="10" name="Resim Yer Tutucusu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
        <p:nvSpPr>
          <p:cNvPr id="11" name="Resim Yer Tutucusu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Resim Yer Tutucusu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2" name="Resim Yer Tutucusu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1" name="Resim Yer Tutucusu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30" name="Resim Yer Tutucusu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8" name="Grafik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0" name="Grafik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12" name="Grafik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tr-TR" noProof="0"/>
              <a:t>Asıl başlık stilini düzenlemek için tıklayın</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6" name="Düz Bağlayıcı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tr-TR" noProof="0"/>
              <a:t>03.09.20XX</a:t>
            </a:r>
          </a:p>
        </p:txBody>
      </p:sp>
      <p:sp>
        <p:nvSpPr>
          <p:cNvPr id="3" name="Alt Bilgi Yer Tutucusu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5" name="Düz Bağlayıcı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p>
        </p:txBody>
      </p:sp>
      <p:sp>
        <p:nvSpPr>
          <p:cNvPr id="3" name="Resim Yer Tutucusu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tr-TR" noProof="0"/>
              <a:t>03.09.20XX</a:t>
            </a:r>
          </a:p>
        </p:txBody>
      </p:sp>
      <p:sp>
        <p:nvSpPr>
          <p:cNvPr id="6" name="Alt Bilgi Yer Tutucusu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8" name="Düz Bağlayıcı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aşlık 2 Slayt">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cxnSp>
        <p:nvCxnSpPr>
          <p:cNvPr id="9" name="Düz Bağlayıcı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fik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21" name="Grafik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tr-TR" noProof="0"/>
          </a:p>
        </p:txBody>
      </p:sp>
      <p:sp>
        <p:nvSpPr>
          <p:cNvPr id="23" name="Grafik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Yalnızca Başlık">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Resim Yer Tutucusu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tr-TR" noProof="0"/>
              <a:t>Başlık</a:t>
            </a:r>
          </a:p>
        </p:txBody>
      </p:sp>
      <p:sp>
        <p:nvSpPr>
          <p:cNvPr id="3" name="Tarih Yer Tutucusu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tr-TR" noProof="0"/>
              <a:t>03.09.20XX</a:t>
            </a:r>
          </a:p>
        </p:txBody>
      </p:sp>
      <p:sp>
        <p:nvSpPr>
          <p:cNvPr id="4" name="Alt Bilgi Yer Tutucusu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tr-TR" noProof="0"/>
              <a:t>Sunu Başlığı</a:t>
            </a:r>
          </a:p>
        </p:txBody>
      </p:sp>
      <p:sp>
        <p:nvSpPr>
          <p:cNvPr id="5" name="Slayt Numarası Yer Tutucusu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cxnSp>
        <p:nvCxnSpPr>
          <p:cNvPr id="14" name="Düz Bağlayıcı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etin Yer Tutucusu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tr-TR" noProof="0"/>
              <a:t>Asıl metin stillerini düzenlemek için tıklayın</a:t>
            </a:r>
          </a:p>
        </p:txBody>
      </p:sp>
      <p:sp>
        <p:nvSpPr>
          <p:cNvPr id="11" name="Grafik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13" name="Grafik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17" name="Grafik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ölüm Üst Bilgisi">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Grafik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tr-TR" noProof="0"/>
          </a:p>
        </p:txBody>
      </p:sp>
      <p:sp>
        <p:nvSpPr>
          <p:cNvPr id="5" name="Grafik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tr-TR" noProof="0"/>
          </a:p>
        </p:txBody>
      </p:sp>
      <p:sp>
        <p:nvSpPr>
          <p:cNvPr id="6" name="Grafik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tr-TR" noProof="0"/>
          </a:p>
        </p:txBody>
      </p:sp>
      <p:sp>
        <p:nvSpPr>
          <p:cNvPr id="7" name="Grafik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tr-TR" noProof="0"/>
          </a:p>
        </p:txBody>
      </p:sp>
      <p:sp>
        <p:nvSpPr>
          <p:cNvPr id="13" name="Grafik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tr-TR" noProof="0" smtClean="0"/>
              <a:t>‹#›</a:t>
            </a:fld>
            <a:endParaRPr lang="tr-TR" noProof="0"/>
          </a:p>
        </p:txBody>
      </p:sp>
      <p:cxnSp>
        <p:nvCxnSpPr>
          <p:cNvPr id="7" name="Düz Bağlayıcı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tr-TR" noProof="0"/>
              <a:t>Asıl başlık stilini düzenlemek için tıklayın</a:t>
            </a:r>
          </a:p>
        </p:txBody>
      </p:sp>
      <p:sp>
        <p:nvSpPr>
          <p:cNvPr id="3" name="Alt Başlık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5" name="Alt Bilgi Yer Tutucusu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7" name="Düz Bağlayıcı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3" name="Resim Yer Tutucusu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tr-TR" noProof="0"/>
              <a:t>Resim eklemek için simgeye tıklayın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aşlık ve İçeri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tr-TR" noProof="0"/>
              <a:t>Başlık</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tr-TR" noProof="0" smtClean="0"/>
              <a:pPr/>
              <a:t>‹#›</a:t>
            </a:fld>
            <a:endParaRPr lang="tr-TR" noProof="0"/>
          </a:p>
        </p:txBody>
      </p:sp>
      <p:sp>
        <p:nvSpPr>
          <p:cNvPr id="9" name="Grafik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tr-TR" noProof="0"/>
          </a:p>
        </p:txBody>
      </p:sp>
      <p:sp>
        <p:nvSpPr>
          <p:cNvPr id="11" name="Grafik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cxnSp>
        <p:nvCxnSpPr>
          <p:cNvPr id="8" name="Düz Bağlayıcı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fik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noProof="0"/>
          </a:p>
        </p:txBody>
      </p:sp>
      <p:sp>
        <p:nvSpPr>
          <p:cNvPr id="12" name="Grafik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tr-TR" noProof="0"/>
          </a:p>
        </p:txBody>
      </p:sp>
      <p:sp>
        <p:nvSpPr>
          <p:cNvPr id="14" name="Grafik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tr-TR" noProof="0" smtClean="0"/>
              <a:t>‹#›</a:t>
            </a:fld>
            <a:endParaRPr lang="tr-T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A9968B-2619-4F71-AB00-4C493E120805}"/>
              </a:ext>
            </a:extLst>
          </p:cNvPr>
          <p:cNvSpPr>
            <a:spLocks noGrp="1"/>
          </p:cNvSpPr>
          <p:nvPr>
            <p:ph type="ctrTitle"/>
          </p:nvPr>
        </p:nvSpPr>
        <p:spPr/>
        <p:txBody>
          <a:bodyPr rtlCol="0">
            <a:normAutofit/>
          </a:bodyPr>
          <a:lstStyle/>
          <a:p>
            <a:pPr rtl="0"/>
            <a:r>
              <a:rPr lang="en-US" b="1" dirty="0">
                <a:effectLst/>
                <a:latin typeface="CMBX12"/>
                <a:ea typeface="Times New Roman" panose="02020603050405020304" pitchFamily="18" charset="0"/>
                <a:cs typeface="Times New Roman" panose="02020603050405020304" pitchFamily="18" charset="0"/>
              </a:rPr>
              <a:t>Smart Home Temperature Alert System</a:t>
            </a:r>
            <a:endParaRPr lang="tr-TR" dirty="0"/>
          </a:p>
        </p:txBody>
      </p:sp>
      <p:sp>
        <p:nvSpPr>
          <p:cNvPr id="3" name="Alt Başlık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tr-TR" sz="2000" dirty="0">
                <a:solidFill>
                  <a:schemeClr val="bg1"/>
                </a:solidFill>
              </a:rPr>
              <a:t>EMİR AKSAKAL 19COMP1030</a:t>
            </a:r>
          </a:p>
          <a:p>
            <a:pPr rtl="0"/>
            <a:r>
              <a:rPr lang="tr-TR" dirty="0"/>
              <a:t>&amp;</a:t>
            </a:r>
            <a:endParaRPr lang="tr-TR" sz="2000" dirty="0">
              <a:solidFill>
                <a:schemeClr val="bg1"/>
              </a:solidFill>
            </a:endParaRPr>
          </a:p>
          <a:p>
            <a:pPr rtl="0"/>
            <a:r>
              <a:rPr lang="tr-TR" dirty="0"/>
              <a:t>RANA SELİM 19COMP1009</a:t>
            </a:r>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Yer Tutucusu 21" descr="kılıf, aksesuar içeren bir resim&#10;&#10;Açıklama otomatik olarak oluşturuldu">
            <a:extLst>
              <a:ext uri="{FF2B5EF4-FFF2-40B4-BE49-F238E27FC236}">
                <a16:creationId xmlns:a16="http://schemas.microsoft.com/office/drawing/2014/main" id="{E7C68C08-A2E3-955B-4500-EBAEFCEACE86}"/>
              </a:ext>
            </a:extLst>
          </p:cNvPr>
          <p:cNvPicPr>
            <a:picLocks noChangeAspect="1"/>
          </p:cNvPicPr>
          <p:nvPr/>
        </p:nvPicPr>
        <p:blipFill rotWithShape="1">
          <a:blip r:embed="rId3"/>
          <a:srcRect l="18260" r="15239" b="-1"/>
          <a:stretch/>
        </p:blipFill>
        <p:spPr>
          <a:xfrm>
            <a:off x="8610600" y="3581406"/>
            <a:ext cx="2590789" cy="259079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a:noFill/>
        </p:spPr>
      </p:pic>
      <p:sp>
        <p:nvSpPr>
          <p:cNvPr id="6" name="Başlık 2">
            <a:extLst>
              <a:ext uri="{FF2B5EF4-FFF2-40B4-BE49-F238E27FC236}">
                <a16:creationId xmlns:a16="http://schemas.microsoft.com/office/drawing/2014/main" id="{5C5CFF46-DC3D-9F06-B4B4-A5C9907598CB}"/>
              </a:ext>
            </a:extLst>
          </p:cNvPr>
          <p:cNvSpPr txBox="1">
            <a:spLocks/>
          </p:cNvSpPr>
          <p:nvPr/>
        </p:nvSpPr>
        <p:spPr>
          <a:xfrm>
            <a:off x="804672" y="1335024"/>
            <a:ext cx="6190488" cy="11795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i="0" kern="1200" cap="all" baseline="0">
                <a:solidFill>
                  <a:schemeClr val="bg1"/>
                </a:solidFill>
                <a:latin typeface="+mj-lt"/>
                <a:ea typeface="+mj-ea"/>
                <a:cs typeface="+mj-cs"/>
              </a:defRPr>
            </a:lvl1pPr>
          </a:lstStyle>
          <a:p>
            <a:pPr>
              <a:spcAft>
                <a:spcPts val="600"/>
              </a:spcAft>
            </a:pPr>
            <a:r>
              <a:rPr lang="tr-TR" sz="3800" kern="1200" spc="400">
                <a:solidFill>
                  <a:schemeClr val="tx1"/>
                </a:solidFill>
                <a:latin typeface="+mj-lt"/>
                <a:ea typeface="+mj-ea"/>
                <a:cs typeface="+mj-cs"/>
              </a:rPr>
              <a:t>Problem defınıtıon</a:t>
            </a:r>
            <a:endParaRPr lang="tr-TR" sz="3800" kern="1200">
              <a:solidFill>
                <a:schemeClr val="tx1"/>
              </a:solidFill>
              <a:latin typeface="+mj-lt"/>
              <a:ea typeface="+mj-ea"/>
              <a:cs typeface="+mj-cs"/>
            </a:endParaRPr>
          </a:p>
        </p:txBody>
      </p:sp>
      <p:sp>
        <p:nvSpPr>
          <p:cNvPr id="20" name="Content Placeholder 3">
            <a:extLst>
              <a:ext uri="{FF2B5EF4-FFF2-40B4-BE49-F238E27FC236}">
                <a16:creationId xmlns:a16="http://schemas.microsoft.com/office/drawing/2014/main" id="{440C0377-AB36-AFE7-21E5-E2E6A2115603}"/>
              </a:ext>
            </a:extLst>
          </p:cNvPr>
          <p:cNvSpPr>
            <a:spLocks noGrp="1"/>
          </p:cNvSpPr>
          <p:nvPr>
            <p:ph idx="1"/>
          </p:nvPr>
        </p:nvSpPr>
        <p:spPr>
          <a:xfrm>
            <a:off x="850392" y="2825496"/>
            <a:ext cx="6190488" cy="3346704"/>
          </a:xfrm>
        </p:spPr>
        <p:txBody>
          <a:bodyPr>
            <a:normAutofit fontScale="92500" lnSpcReduction="20000"/>
          </a:bodyPr>
          <a:lstStyle/>
          <a:p>
            <a:r>
              <a:rPr lang="en-US" dirty="0">
                <a:effectLst/>
                <a:latin typeface="Arial" panose="020B0604020202020204" pitchFamily="34" charset="0"/>
              </a:rPr>
              <a:t>Temperature sensors are an important IoT device</a:t>
            </a:r>
            <a:br>
              <a:rPr lang="en-US" dirty="0"/>
            </a:br>
            <a:r>
              <a:rPr lang="en-US" dirty="0">
                <a:effectLst/>
                <a:latin typeface="Arial" panose="020B0604020202020204" pitchFamily="34" charset="0"/>
              </a:rPr>
              <a:t>as they allow for real-time monitoring of temperature in various settings.</a:t>
            </a:r>
            <a:r>
              <a:rPr lang="tr-TR" dirty="0">
                <a:effectLst/>
                <a:latin typeface="Arial" panose="020B0604020202020204" pitchFamily="34" charset="0"/>
              </a:rPr>
              <a:t> </a:t>
            </a:r>
            <a:r>
              <a:rPr lang="en-US" dirty="0">
                <a:effectLst/>
                <a:latin typeface="Arial" panose="020B0604020202020204" pitchFamily="34" charset="0"/>
              </a:rPr>
              <a:t>In a home, for example, a temperature sensor placed in a child’s room</a:t>
            </a:r>
            <a:br>
              <a:rPr lang="en-US" dirty="0"/>
            </a:br>
            <a:r>
              <a:rPr lang="en-US" dirty="0">
                <a:effectLst/>
                <a:latin typeface="Arial" panose="020B0604020202020204" pitchFamily="34" charset="0"/>
              </a:rPr>
              <a:t>can help parents ensure that the room remains at a</a:t>
            </a:r>
            <a:br>
              <a:rPr lang="en-US" dirty="0"/>
            </a:br>
            <a:r>
              <a:rPr lang="en-US" dirty="0">
                <a:effectLst/>
                <a:latin typeface="Arial" panose="020B0604020202020204" pitchFamily="34" charset="0"/>
              </a:rPr>
              <a:t>comfortable and safe temperature. This can be especially important for children, babies or animals</a:t>
            </a:r>
            <a:br>
              <a:rPr lang="en-US" dirty="0"/>
            </a:br>
            <a:r>
              <a:rPr lang="en-US" dirty="0">
                <a:effectLst/>
                <a:latin typeface="Arial" panose="020B0604020202020204" pitchFamily="34" charset="0"/>
              </a:rPr>
              <a:t>who are more susceptible to temperature-related</a:t>
            </a:r>
            <a:br>
              <a:rPr lang="en-US" dirty="0"/>
            </a:br>
            <a:r>
              <a:rPr lang="en-US" dirty="0">
                <a:effectLst/>
                <a:latin typeface="Arial" panose="020B0604020202020204" pitchFamily="34" charset="0"/>
              </a:rPr>
              <a:t>health issues. Additionally, temperature sensors</a:t>
            </a:r>
            <a:br>
              <a:rPr lang="en-US" dirty="0"/>
            </a:br>
            <a:r>
              <a:rPr lang="en-US" dirty="0">
                <a:effectLst/>
                <a:latin typeface="Arial" panose="020B0604020202020204" pitchFamily="34" charset="0"/>
              </a:rPr>
              <a:t>can be used to monitor the temperature of refrigerators, which can help detect if the refrigerator</a:t>
            </a:r>
            <a:br>
              <a:rPr lang="en-US" dirty="0"/>
            </a:br>
            <a:r>
              <a:rPr lang="en-US" dirty="0">
                <a:effectLst/>
                <a:latin typeface="Arial" panose="020B0604020202020204" pitchFamily="34" charset="0"/>
              </a:rPr>
              <a:t>is malfunctioning and needs to be repaired</a:t>
            </a:r>
            <a:r>
              <a:rPr lang="tr-TR" dirty="0">
                <a:effectLst/>
                <a:latin typeface="Arial" panose="020B0604020202020204" pitchFamily="34" charset="0"/>
              </a:rPr>
              <a:t>.</a:t>
            </a:r>
            <a:endParaRPr lang="en-US" dirty="0"/>
          </a:p>
        </p:txBody>
      </p:sp>
      <p:sp>
        <p:nvSpPr>
          <p:cNvPr id="22" name="Footer Placeholder 5">
            <a:extLst>
              <a:ext uri="{FF2B5EF4-FFF2-40B4-BE49-F238E27FC236}">
                <a16:creationId xmlns:a16="http://schemas.microsoft.com/office/drawing/2014/main" id="{2E19F95F-1B30-3212-D001-1B0AA4A2B2AA}"/>
              </a:ext>
            </a:extLst>
          </p:cNvPr>
          <p:cNvSpPr>
            <a:spLocks noGrp="1"/>
          </p:cNvSpPr>
          <p:nvPr>
            <p:ph type="ftr" sz="quarter" idx="11"/>
          </p:nvPr>
        </p:nvSpPr>
        <p:spPr>
          <a:xfrm>
            <a:off x="7964424" y="621792"/>
            <a:ext cx="4114800" cy="365125"/>
          </a:xfrm>
        </p:spPr>
        <p:txBody>
          <a:bodyPr/>
          <a:lstStyle/>
          <a:p>
            <a:pPr rtl="0">
              <a:spcAft>
                <a:spcPts val="600"/>
              </a:spcAft>
            </a:pPr>
            <a:r>
              <a:rPr lang="en-US" b="1" dirty="0">
                <a:effectLst/>
                <a:latin typeface="CMBX12"/>
                <a:ea typeface="Times New Roman" panose="02020603050405020304" pitchFamily="18" charset="0"/>
                <a:cs typeface="Times New Roman" panose="02020603050405020304" pitchFamily="18" charset="0"/>
              </a:rPr>
              <a:t>Smart Home Temperature Alert System</a:t>
            </a:r>
            <a:endParaRPr lang="tr-TR" noProof="0" dirty="0"/>
          </a:p>
        </p:txBody>
      </p:sp>
      <p:sp>
        <p:nvSpPr>
          <p:cNvPr id="23" name="Slide Number Placeholder 6">
            <a:extLst>
              <a:ext uri="{FF2B5EF4-FFF2-40B4-BE49-F238E27FC236}">
                <a16:creationId xmlns:a16="http://schemas.microsoft.com/office/drawing/2014/main" id="{2246F249-FBDF-5CCC-5AA9-DA98F28E027A}"/>
              </a:ext>
            </a:extLst>
          </p:cNvPr>
          <p:cNvSpPr>
            <a:spLocks noGrp="1"/>
          </p:cNvSpPr>
          <p:nvPr>
            <p:ph type="sldNum" sz="quarter" idx="12"/>
          </p:nvPr>
        </p:nvSpPr>
        <p:spPr>
          <a:xfrm>
            <a:off x="8610600" y="6356350"/>
            <a:ext cx="2743200" cy="365125"/>
          </a:xfrm>
        </p:spPr>
        <p:txBody>
          <a:bodyPr/>
          <a:lstStyle/>
          <a:p>
            <a:pPr rtl="0">
              <a:spcAft>
                <a:spcPts val="600"/>
              </a:spcAft>
            </a:pPr>
            <a:fld id="{D8DA9DAA-006C-4F4B-980E-E3DF019B24E2}" type="slidenum">
              <a:rPr lang="tr-TR" noProof="0" smtClean="0"/>
              <a:pPr rtl="0">
                <a:spcAft>
                  <a:spcPts val="600"/>
                </a:spcAft>
              </a:pPr>
              <a:t>2</a:t>
            </a:fld>
            <a:endParaRPr lang="tr-TR" noProof="0"/>
          </a:p>
        </p:txBody>
      </p:sp>
    </p:spTree>
    <p:extLst>
      <p:ext uri="{BB962C8B-B14F-4D97-AF65-F5344CB8AC3E}">
        <p14:creationId xmlns:p14="http://schemas.microsoft.com/office/powerpoint/2010/main" val="208224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p:txBody>
          <a:bodyPr rtlCol="0">
            <a:normAutofit fontScale="90000"/>
          </a:bodyPr>
          <a:lstStyle/>
          <a:p>
            <a:pPr rtl="0"/>
            <a:r>
              <a:rPr lang="en-US" dirty="0"/>
              <a:t>PROBLEM SOLUTION</a:t>
            </a:r>
            <a:endParaRPr lang="tr-TR" dirty="0"/>
          </a:p>
        </p:txBody>
      </p:sp>
      <p:sp>
        <p:nvSpPr>
          <p:cNvPr id="4" name="İçerik Yer Tutucusu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tr-TR"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e design</a:t>
            </a:r>
            <a:r>
              <a:rPr lang="tr-TR" sz="1800" dirty="0" err="1">
                <a:effectLst/>
                <a:latin typeface="Times New Roman" panose="02020603050405020304" pitchFamily="18" charset="0"/>
                <a:ea typeface="Times New Roman" panose="02020603050405020304" pitchFamily="18" charset="0"/>
              </a:rPr>
              <a:t>ed</a:t>
            </a:r>
            <a:r>
              <a:rPr lang="en-US" sz="1800" dirty="0">
                <a:effectLst/>
                <a:latin typeface="Times New Roman" panose="02020603050405020304" pitchFamily="18" charset="0"/>
                <a:ea typeface="Times New Roman" panose="02020603050405020304" pitchFamily="18" charset="0"/>
              </a:rPr>
              <a:t> a hardware that measures temperature using temperature sensor, board and Node</a:t>
            </a:r>
            <a:r>
              <a:rPr lang="tr-TR"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MCU, and using </a:t>
            </a:r>
            <a:r>
              <a:rPr lang="tr-TR" sz="1800" dirty="0">
                <a:latin typeface="Times New Roman" panose="02020603050405020304" pitchFamily="18" charset="0"/>
                <a:ea typeface="Times New Roman" panose="02020603050405020304" pitchFamily="18" charset="0"/>
              </a:rPr>
              <a:t>an </a:t>
            </a:r>
            <a:r>
              <a:rPr lang="en-US" sz="1800" dirty="0">
                <a:effectLst/>
                <a:latin typeface="Times New Roman" panose="02020603050405020304" pitchFamily="18" charset="0"/>
                <a:ea typeface="Times New Roman" panose="02020603050405020304" pitchFamily="18" charset="0"/>
              </a:rPr>
              <a:t>application</a:t>
            </a:r>
            <a:r>
              <a:rPr lang="tr-TR" sz="1800" dirty="0">
                <a:effectLst/>
                <a:latin typeface="Times New Roman" panose="02020603050405020304" pitchFamily="18" charset="0"/>
                <a:ea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rPr>
              <a:t>blynk</a:t>
            </a:r>
            <a:r>
              <a:rPr lang="tr-TR"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we will warn the user by sending notifications and e-mails when the temperature exceeds the threshold value that we evaluate</a:t>
            </a:r>
            <a:r>
              <a:rPr lang="tr-TR" sz="1800" dirty="0">
                <a:effectLst/>
                <a:latin typeface="Times New Roman" panose="02020603050405020304" pitchFamily="18" charset="0"/>
                <a:ea typeface="Times New Roman" panose="02020603050405020304" pitchFamily="18" charset="0"/>
              </a:rPr>
              <a:t>.</a:t>
            </a:r>
            <a:endParaRPr lang="tr-TR" dirty="0"/>
          </a:p>
        </p:txBody>
      </p:sp>
      <p:sp>
        <p:nvSpPr>
          <p:cNvPr id="10" name="Alt Bilgi Yer Tutucusu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n-US" b="1" dirty="0">
                <a:effectLst/>
                <a:latin typeface="CMBX12"/>
                <a:ea typeface="Times New Roman" panose="02020603050405020304" pitchFamily="18" charset="0"/>
                <a:cs typeface="Times New Roman" panose="02020603050405020304" pitchFamily="18" charset="0"/>
              </a:rPr>
              <a:t>Smart Home Temperature Alert System</a:t>
            </a:r>
            <a:endParaRPr lang="tr-TR"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3</a:t>
            </a:fld>
            <a:endParaRPr lang="tr-TR"/>
          </a:p>
        </p:txBody>
      </p:sp>
      <p:pic>
        <p:nvPicPr>
          <p:cNvPr id="5" name="Resim 4">
            <a:extLst>
              <a:ext uri="{FF2B5EF4-FFF2-40B4-BE49-F238E27FC236}">
                <a16:creationId xmlns:a16="http://schemas.microsoft.com/office/drawing/2014/main" id="{83D41586-AF53-D03F-FC7D-CA73B0FC9820}"/>
              </a:ext>
            </a:extLst>
          </p:cNvPr>
          <p:cNvPicPr>
            <a:picLocks noChangeAspect="1"/>
          </p:cNvPicPr>
          <p:nvPr/>
        </p:nvPicPr>
        <p:blipFill>
          <a:blip r:embed="rId3"/>
          <a:stretch>
            <a:fillRect/>
          </a:stretch>
        </p:blipFill>
        <p:spPr>
          <a:xfrm>
            <a:off x="7640864" y="1642808"/>
            <a:ext cx="4067175" cy="405765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tr-TR" sz="5400" dirty="0"/>
              <a:t>Test </a:t>
            </a:r>
            <a:r>
              <a:rPr lang="tr-TR" sz="5400" dirty="0" err="1"/>
              <a:t>Results</a:t>
            </a:r>
            <a:endParaRPr lang="tr-TR" sz="5400" dirty="0"/>
          </a:p>
        </p:txBody>
      </p:sp>
      <p:graphicFrame>
        <p:nvGraphicFramePr>
          <p:cNvPr id="8" name="İçerik Yer Tutucusu 7" descr="grafik">
            <a:extLst>
              <a:ext uri="{FF2B5EF4-FFF2-40B4-BE49-F238E27FC236}">
                <a16:creationId xmlns:a16="http://schemas.microsoft.com/office/drawing/2014/main" id="{314209B2-7DC1-4F18-AD3E-91CE29A6776E}"/>
              </a:ext>
            </a:extLst>
          </p:cNvPr>
          <p:cNvGraphicFramePr>
            <a:graphicFrameLocks noGrp="1"/>
          </p:cNvGraphicFramePr>
          <p:nvPr>
            <p:ph idx="1"/>
            <p:extLst>
              <p:ext uri="{D42A27DB-BD31-4B8C-83A1-F6EECF244321}">
                <p14:modId xmlns:p14="http://schemas.microsoft.com/office/powerpoint/2010/main" val="3381591798"/>
              </p:ext>
            </p:extLst>
          </p:nvPr>
        </p:nvGraphicFramePr>
        <p:xfrm>
          <a:off x="1447800" y="2185945"/>
          <a:ext cx="9906000" cy="3650975"/>
        </p:xfrm>
        <a:graphic>
          <a:graphicData uri="http://schemas.openxmlformats.org/drawingml/2006/chart">
            <c:chart xmlns:c="http://schemas.openxmlformats.org/drawingml/2006/chart" xmlns:r="http://schemas.openxmlformats.org/officeDocument/2006/relationships" r:id="rId3"/>
          </a:graphicData>
        </a:graphic>
      </p:graphicFrame>
      <p:sp>
        <p:nvSpPr>
          <p:cNvPr id="9" name="Slayt Numarası Yer Tutucusu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4</a:t>
            </a:fld>
            <a:endParaRPr lang="tr-TR" b="1" cap="all" spc="100" dirty="0">
              <a:solidFill>
                <a:schemeClr val="accent2"/>
              </a:solidFill>
            </a:endParaRPr>
          </a:p>
        </p:txBody>
      </p:sp>
      <p:pic>
        <p:nvPicPr>
          <p:cNvPr id="6" name="Resim 5" descr="tablo içeren bir resim&#10;&#10;Açıklama otomatik olarak oluşturuldu">
            <a:extLst>
              <a:ext uri="{FF2B5EF4-FFF2-40B4-BE49-F238E27FC236}">
                <a16:creationId xmlns:a16="http://schemas.microsoft.com/office/drawing/2014/main" id="{BBAB3A04-6BB4-AD54-8FA5-2B4CA8B29F22}"/>
              </a:ext>
            </a:extLst>
          </p:cNvPr>
          <p:cNvPicPr>
            <a:picLocks noChangeAspect="1"/>
          </p:cNvPicPr>
          <p:nvPr/>
        </p:nvPicPr>
        <p:blipFill>
          <a:blip r:embed="rId4"/>
          <a:stretch>
            <a:fillRect/>
          </a:stretch>
        </p:blipFill>
        <p:spPr>
          <a:xfrm>
            <a:off x="8201025" y="2739073"/>
            <a:ext cx="3363661" cy="2388098"/>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tr-TR" sz="5400" dirty="0"/>
              <a:t>Test </a:t>
            </a:r>
            <a:r>
              <a:rPr lang="tr-TR" sz="5400" dirty="0" err="1"/>
              <a:t>Results</a:t>
            </a:r>
            <a:endParaRPr lang="tr-TR" sz="5400" dirty="0"/>
          </a:p>
        </p:txBody>
      </p:sp>
      <p:sp>
        <p:nvSpPr>
          <p:cNvPr id="7" name="Slayt Numarası Yer Tutucusu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tr-TR" b="1" cap="all" spc="100" smtClean="0">
                <a:solidFill>
                  <a:schemeClr val="accent2"/>
                </a:solidFill>
              </a:rPr>
              <a:t>5</a:t>
            </a:fld>
            <a:endParaRPr lang="tr-TR" b="1" cap="all" spc="100">
              <a:solidFill>
                <a:schemeClr val="accent2"/>
              </a:solidFill>
            </a:endParaRPr>
          </a:p>
        </p:txBody>
      </p:sp>
      <p:pic>
        <p:nvPicPr>
          <p:cNvPr id="8" name="İçerik Yer Tutucusu 7">
            <a:extLst>
              <a:ext uri="{FF2B5EF4-FFF2-40B4-BE49-F238E27FC236}">
                <a16:creationId xmlns:a16="http://schemas.microsoft.com/office/drawing/2014/main" id="{52EC6425-A359-AF44-9D7A-D50825F730CA}"/>
              </a:ext>
            </a:extLst>
          </p:cNvPr>
          <p:cNvPicPr>
            <a:picLocks noGrp="1" noChangeAspect="1"/>
          </p:cNvPicPr>
          <p:nvPr>
            <p:ph idx="1"/>
          </p:nvPr>
        </p:nvPicPr>
        <p:blipFill>
          <a:blip r:embed="rId3"/>
          <a:stretch>
            <a:fillRect/>
          </a:stretch>
        </p:blipFill>
        <p:spPr>
          <a:xfrm>
            <a:off x="1040132" y="1690688"/>
            <a:ext cx="2774766" cy="4351338"/>
          </a:xfrm>
        </p:spPr>
      </p:pic>
      <p:pic>
        <p:nvPicPr>
          <p:cNvPr id="10" name="Resim 9" descr="metin içeren bir resim&#10;&#10;Açıklama otomatik olarak oluşturuldu">
            <a:extLst>
              <a:ext uri="{FF2B5EF4-FFF2-40B4-BE49-F238E27FC236}">
                <a16:creationId xmlns:a16="http://schemas.microsoft.com/office/drawing/2014/main" id="{D1B8F319-0C9A-B961-8535-1297D301215A}"/>
              </a:ext>
            </a:extLst>
          </p:cNvPr>
          <p:cNvPicPr>
            <a:picLocks noChangeAspect="1"/>
          </p:cNvPicPr>
          <p:nvPr/>
        </p:nvPicPr>
        <p:blipFill>
          <a:blip r:embed="rId4"/>
          <a:stretch>
            <a:fillRect/>
          </a:stretch>
        </p:blipFill>
        <p:spPr>
          <a:xfrm>
            <a:off x="8336303" y="0"/>
            <a:ext cx="3855697" cy="6858000"/>
          </a:xfrm>
          <a:prstGeom prst="rect">
            <a:avLst/>
          </a:prstGeom>
        </p:spPr>
      </p:pic>
      <p:pic>
        <p:nvPicPr>
          <p:cNvPr id="12" name="Resim 11" descr="metin, elektronik eşyalar, parketme, ekran görüntüsü içeren bir resim&#10;&#10;Açıklama otomatik olarak oluşturuldu">
            <a:extLst>
              <a:ext uri="{FF2B5EF4-FFF2-40B4-BE49-F238E27FC236}">
                <a16:creationId xmlns:a16="http://schemas.microsoft.com/office/drawing/2014/main" id="{D4AE2F73-8D3A-95CD-F380-AE21D85079E3}"/>
              </a:ext>
            </a:extLst>
          </p:cNvPr>
          <p:cNvPicPr>
            <a:picLocks noChangeAspect="1"/>
          </p:cNvPicPr>
          <p:nvPr/>
        </p:nvPicPr>
        <p:blipFill>
          <a:blip r:embed="rId5"/>
          <a:stretch>
            <a:fillRect/>
          </a:stretch>
        </p:blipFill>
        <p:spPr>
          <a:xfrm>
            <a:off x="4099843" y="1690688"/>
            <a:ext cx="3951515" cy="2513163"/>
          </a:xfrm>
          <a:prstGeom prst="rect">
            <a:avLst/>
          </a:prstGeom>
        </p:spPr>
      </p:pic>
      <p:pic>
        <p:nvPicPr>
          <p:cNvPr id="3" name="Resim 2">
            <a:extLst>
              <a:ext uri="{FF2B5EF4-FFF2-40B4-BE49-F238E27FC236}">
                <a16:creationId xmlns:a16="http://schemas.microsoft.com/office/drawing/2014/main" id="{E5D313A0-E637-3277-1F02-2AB00A3D8363}"/>
              </a:ext>
            </a:extLst>
          </p:cNvPr>
          <p:cNvPicPr>
            <a:picLocks noChangeAspect="1"/>
          </p:cNvPicPr>
          <p:nvPr/>
        </p:nvPicPr>
        <p:blipFill>
          <a:blip r:embed="rId6"/>
          <a:stretch>
            <a:fillRect/>
          </a:stretch>
        </p:blipFill>
        <p:spPr>
          <a:xfrm>
            <a:off x="4016830" y="4276725"/>
            <a:ext cx="4028794" cy="207962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1F5327-77B5-739B-27B4-A7AB036C07DA}"/>
              </a:ext>
            </a:extLst>
          </p:cNvPr>
          <p:cNvSpPr>
            <a:spLocks noGrp="1"/>
          </p:cNvSpPr>
          <p:nvPr>
            <p:ph type="title"/>
          </p:nvPr>
        </p:nvSpPr>
        <p:spPr/>
        <p:txBody>
          <a:bodyPr/>
          <a:lstStyle/>
          <a:p>
            <a:r>
              <a:rPr lang="tr-TR" dirty="0" err="1"/>
              <a:t>Future</a:t>
            </a:r>
            <a:r>
              <a:rPr lang="tr-TR" dirty="0"/>
              <a:t> Works</a:t>
            </a:r>
            <a:endParaRPr lang="en-US" dirty="0"/>
          </a:p>
        </p:txBody>
      </p:sp>
      <p:sp>
        <p:nvSpPr>
          <p:cNvPr id="3" name="İçerik Yer Tutucusu 2">
            <a:extLst>
              <a:ext uri="{FF2B5EF4-FFF2-40B4-BE49-F238E27FC236}">
                <a16:creationId xmlns:a16="http://schemas.microsoft.com/office/drawing/2014/main" id="{F170F075-8836-B2E8-A3BD-E194C4EFC14A}"/>
              </a:ext>
            </a:extLst>
          </p:cNvPr>
          <p:cNvSpPr>
            <a:spLocks noGrp="1"/>
          </p:cNvSpPr>
          <p:nvPr>
            <p:ph idx="1"/>
          </p:nvPr>
        </p:nvSpPr>
        <p:spPr/>
        <p:txBody>
          <a:bodyPr/>
          <a:lstStyle/>
          <a:p>
            <a:r>
              <a:rPr lang="en-US" dirty="0"/>
              <a:t>In future, we could consider testing the system in a real-world environment to ensure its performance in different conditions. Additionally, we could add additional sensors to monitor humidity, motion, or other factors that could affect temperature. The system could also be enhanced with more advanced machine learning algorithms to analyze the data and provide more accurate predictions or recommendations.</a:t>
            </a:r>
          </a:p>
        </p:txBody>
      </p:sp>
      <p:sp>
        <p:nvSpPr>
          <p:cNvPr id="4" name="Slayt Numarası Yer Tutucusu 3">
            <a:extLst>
              <a:ext uri="{FF2B5EF4-FFF2-40B4-BE49-F238E27FC236}">
                <a16:creationId xmlns:a16="http://schemas.microsoft.com/office/drawing/2014/main" id="{F91BC0DC-E07A-BA69-6721-E5C1DEB68C39}"/>
              </a:ext>
            </a:extLst>
          </p:cNvPr>
          <p:cNvSpPr>
            <a:spLocks noGrp="1"/>
          </p:cNvSpPr>
          <p:nvPr>
            <p:ph type="sldNum" sz="quarter" idx="12"/>
          </p:nvPr>
        </p:nvSpPr>
        <p:spPr/>
        <p:txBody>
          <a:bodyPr/>
          <a:lstStyle/>
          <a:p>
            <a:pPr rtl="0"/>
            <a:fld id="{D8DA9DAA-006C-4F4B-980E-E3DF019B24E2}" type="slidenum">
              <a:rPr lang="tr-TR" noProof="0" smtClean="0"/>
              <a:t>6</a:t>
            </a:fld>
            <a:endParaRPr lang="tr-TR" noProof="0"/>
          </a:p>
        </p:txBody>
      </p:sp>
    </p:spTree>
    <p:extLst>
      <p:ext uri="{BB962C8B-B14F-4D97-AF65-F5344CB8AC3E}">
        <p14:creationId xmlns:p14="http://schemas.microsoft.com/office/powerpoint/2010/main" val="167425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ayt Numarası Yer Tutucusu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tr-TR" smtClean="0"/>
              <a:pPr rtl="0"/>
              <a:t>7</a:t>
            </a:fld>
            <a:endParaRPr lang="tr-TR"/>
          </a:p>
        </p:txBody>
      </p:sp>
      <p:sp>
        <p:nvSpPr>
          <p:cNvPr id="23" name="Alt Bilgi Yer Tutucusu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en-US" b="1" dirty="0">
                <a:effectLst/>
                <a:latin typeface="CMBX12"/>
                <a:ea typeface="Times New Roman" panose="02020603050405020304" pitchFamily="18" charset="0"/>
                <a:cs typeface="Times New Roman" panose="02020603050405020304" pitchFamily="18" charset="0"/>
              </a:rPr>
              <a:t>Smart Home Temperature Alert System</a:t>
            </a:r>
            <a:endParaRPr lang="tr-TR" dirty="0"/>
          </a:p>
        </p:txBody>
      </p:sp>
      <p:pic>
        <p:nvPicPr>
          <p:cNvPr id="9" name="Resim Yer Tutucusu 8" descr="gün batımı sırasında dağlar">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Resim Yer Tutucusu 10" descr="gün batımı sırasında dağlar">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Başlık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tr-TR" dirty="0"/>
              <a:t>THANK YOU</a:t>
            </a:r>
          </a:p>
        </p:txBody>
      </p:sp>
      <p:sp>
        <p:nvSpPr>
          <p:cNvPr id="7" name="Metin Yer Tutucusu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endParaRPr lang="tr-TR" dirty="0"/>
          </a:p>
        </p:txBody>
      </p:sp>
      <p:pic>
        <p:nvPicPr>
          <p:cNvPr id="15" name="Resim Yer Tutucusu 14" descr="alacakaranlık gökyüzünün altındaki dağlar">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Resim Yer Tutucusu 12" descr="şafaktan hemen önce, karanlık gökyüzünün altındaki dağlar">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5_TF89338750_Win32.potx" id="{7F167A53-1BFB-47B1-B18D-80965C855A21}" vid="{3E5DCE5D-3C45-4BA8-AE8E-27C7B8135B9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{F99AE07A-52DA-4D81-9A91-AF3F7B45F6EB}tf89338750_win32</Template>
  <TotalTime>150</TotalTime>
  <Words>291</Words>
  <Application>Microsoft Office PowerPoint</Application>
  <PresentationFormat>Geniş ekran</PresentationFormat>
  <Paragraphs>29</Paragraphs>
  <Slides>7</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Calibri</vt:lpstr>
      <vt:lpstr>CMBX12</vt:lpstr>
      <vt:lpstr>Times New Roman</vt:lpstr>
      <vt:lpstr>Univers</vt:lpstr>
      <vt:lpstr>GradientUnivers</vt:lpstr>
      <vt:lpstr>Smart Home Temperature Alert System</vt:lpstr>
      <vt:lpstr>PowerPoint Sunusu</vt:lpstr>
      <vt:lpstr>PROBLEM SOLUTION</vt:lpstr>
      <vt:lpstr>Test Results</vt:lpstr>
      <vt:lpstr>Test Results</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Temperature Alert System</dc:title>
  <dc:creator>Emir AKSAKAL</dc:creator>
  <cp:lastModifiedBy>Emir AKSAKAL</cp:lastModifiedBy>
  <cp:revision>7</cp:revision>
  <dcterms:created xsi:type="dcterms:W3CDTF">2023-01-16T18:52:47Z</dcterms:created>
  <dcterms:modified xsi:type="dcterms:W3CDTF">2023-01-17T08:39:49Z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