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77" r:id="rId5"/>
    <p:sldId id="284" r:id="rId6"/>
    <p:sldId id="283" r:id="rId7"/>
    <p:sldId id="263" r:id="rId8"/>
    <p:sldId id="257" r:id="rId9"/>
    <p:sldId id="261" r:id="rId10"/>
    <p:sldId id="278" r:id="rId11"/>
    <p:sldId id="279" r:id="rId12"/>
    <p:sldId id="260" r:id="rId13"/>
    <p:sldId id="265" r:id="rId14"/>
    <p:sldId id="266" r:id="rId15"/>
    <p:sldId id="276" r:id="rId16"/>
    <p:sldId id="280" r:id="rId17"/>
    <p:sldId id="281" r:id="rId18"/>
    <p:sldId id="267" r:id="rId19"/>
    <p:sldId id="282" r:id="rId20"/>
    <p:sldId id="285" r:id="rId21"/>
    <p:sldId id="286" r:id="rId22"/>
    <p:sldId id="287" r:id="rId23"/>
    <p:sldId id="288" r:id="rId24"/>
    <p:sldId id="289" r:id="rId25"/>
    <p:sldId id="290" r:id="rId26"/>
    <p:sldId id="291"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48" d="100"/>
          <a:sy n="48" d="100"/>
        </p:scale>
        <p:origin x="67" y="878"/>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5/5/2023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datasets/kaustubhb999/tomatoleaf"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dirty="0"/>
              <a:t>Cover sheet</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941095" y="2325925"/>
            <a:ext cx="8293768"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close-up of some tomatoes&#10;&#10;Description automatically generated with medium confidence">
            <a:extLst>
              <a:ext uri="{FF2B5EF4-FFF2-40B4-BE49-F238E27FC236}">
                <a16:creationId xmlns:a16="http://schemas.microsoft.com/office/drawing/2014/main" id="{A5E3392C-C6EB-4B0C-B644-CBD1E6A34420}"/>
              </a:ext>
            </a:extLst>
          </p:cNvPr>
          <p:cNvPicPr>
            <a:picLocks noGrp="1" noChangeAspect="1"/>
          </p:cNvPicPr>
          <p:nvPr>
            <p:ph type="pic" sz="quarter" idx="14"/>
          </p:nvPr>
        </p:nvPicPr>
        <p:blipFill rotWithShape="1">
          <a:blip r:embed="rId2"/>
          <a:srcRect l="33517" r="12870" b="-1"/>
          <a:stretch/>
        </p:blipFill>
        <p:spPr>
          <a:xfrm>
            <a:off x="6923314" y="0"/>
            <a:ext cx="5268686" cy="6857990"/>
          </a:xfrm>
          <a:prstGeom prst="rect">
            <a:avLst/>
          </a:prstGeom>
          <a:noFill/>
        </p:spPr>
      </p:pic>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27314" y="627486"/>
            <a:ext cx="5268686" cy="568896"/>
          </a:xfrm>
        </p:spPr>
        <p:txBody>
          <a:bodyPr anchor="ctr">
            <a:normAutofit/>
          </a:bodyPr>
          <a:lstStyle/>
          <a:p>
            <a:r>
              <a:rPr lang="en-US" dirty="0"/>
              <a:t>Algorithm that applied :</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3"/>
          </p:nvPr>
        </p:nvSpPr>
        <p:spPr>
          <a:xfrm>
            <a:off x="827314" y="1411705"/>
            <a:ext cx="5390146" cy="2386631"/>
          </a:xfrm>
        </p:spPr>
        <p:txBody>
          <a:bodyPr anchor="ctr">
            <a:noAutofit/>
          </a:bodyPr>
          <a:lstStyle/>
          <a:p>
            <a:pPr>
              <a:spcAft>
                <a:spcPts val="600"/>
              </a:spcAft>
            </a:pPr>
            <a:r>
              <a:rPr lang="en-ZA" sz="1800" dirty="0"/>
              <a:t>A multi  group of Deep CNN has been used </a:t>
            </a:r>
            <a:r>
              <a:rPr lang="en-US" sz="1800" dirty="0"/>
              <a:t>​cause of its high ability to the advanced features from the image . </a:t>
            </a:r>
          </a:p>
          <a:p>
            <a:pPr>
              <a:spcAft>
                <a:spcPts val="600"/>
              </a:spcAft>
            </a:pPr>
            <a:r>
              <a:rPr lang="en-US" sz="1800" dirty="0"/>
              <a:t>Then use the output from CNN into  different pre-trained models such as ( ResNet , DenseNet , Inception ,… ) .</a:t>
            </a:r>
          </a:p>
          <a:p>
            <a:pPr>
              <a:spcAft>
                <a:spcPts val="600"/>
              </a:spcAft>
            </a:pPr>
            <a:r>
              <a:rPr lang="en-US" sz="1800" dirty="0"/>
              <a:t> </a:t>
            </a:r>
          </a:p>
        </p:txBody>
      </p:sp>
      <p:pic>
        <p:nvPicPr>
          <p:cNvPr id="15" name="Picture 14" descr="Diagram&#10;&#10;Description automatically generated with medium confidence">
            <a:extLst>
              <a:ext uri="{FF2B5EF4-FFF2-40B4-BE49-F238E27FC236}">
                <a16:creationId xmlns:a16="http://schemas.microsoft.com/office/drawing/2014/main" id="{2E427C14-BE18-F3D9-6F80-BC0C93F4AC13}"/>
              </a:ext>
            </a:extLst>
          </p:cNvPr>
          <p:cNvPicPr>
            <a:picLocks noChangeAspect="1"/>
          </p:cNvPicPr>
          <p:nvPr/>
        </p:nvPicPr>
        <p:blipFill>
          <a:blip r:embed="rId3"/>
          <a:stretch>
            <a:fillRect/>
          </a:stretch>
        </p:blipFill>
        <p:spPr>
          <a:xfrm>
            <a:off x="0" y="4013659"/>
            <a:ext cx="6923313" cy="2342691"/>
          </a:xfrm>
          <a:prstGeom prst="rect">
            <a:avLst/>
          </a:prstGeom>
        </p:spPr>
      </p:pic>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10385258" y="6356350"/>
            <a:ext cx="1562100" cy="365125"/>
          </a:xfrm>
        </p:spPr>
        <p:txBody>
          <a:bodyPr anchor="ctr">
            <a:normAutofit/>
          </a:bodyPr>
          <a:lstStyle/>
          <a:p>
            <a:pPr>
              <a:spcAft>
                <a:spcPts val="600"/>
              </a:spcAft>
            </a:pPr>
            <a:fld id="{EA87306C-81BA-4795-A5CA-9392456A8C1E}" type="slidenum">
              <a:rPr lang="en-US" smtClean="0"/>
              <a:pPr>
                <a:spcAft>
                  <a:spcPts val="600"/>
                </a:spcAft>
              </a:pPr>
              <a:t>10</a:t>
            </a:fld>
            <a:endParaRPr lang="en-US"/>
          </a:p>
        </p:txBody>
      </p:sp>
    </p:spTree>
    <p:extLst>
      <p:ext uri="{BB962C8B-B14F-4D97-AF65-F5344CB8AC3E}">
        <p14:creationId xmlns:p14="http://schemas.microsoft.com/office/powerpoint/2010/main" val="231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174457" y="128338"/>
            <a:ext cx="3803985" cy="718434"/>
          </a:xfrm>
        </p:spPr>
        <p:txBody>
          <a:bodyPr/>
          <a:lstStyle/>
          <a:p>
            <a:r>
              <a:rPr lang="en-US" sz="2800" dirty="0"/>
              <a:t>results</a:t>
            </a:r>
          </a:p>
        </p:txBody>
      </p:sp>
      <p:pic>
        <p:nvPicPr>
          <p:cNvPr id="23" name="Picture Placeholder 22">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a:blip r:embed="rId2"/>
          <a:srcRect/>
          <a:stretch/>
        </p:blipFill>
        <p:spPr>
          <a:xfrm>
            <a:off x="0" y="2326105"/>
            <a:ext cx="12191999" cy="4531895"/>
          </a:xfrm>
        </p:spPr>
      </p:pic>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11</a:t>
            </a:fld>
            <a:endParaRPr lang="en-US" dirty="0"/>
          </a:p>
        </p:txBody>
      </p:sp>
      <p:sp>
        <p:nvSpPr>
          <p:cNvPr id="24" name="TextBox 23">
            <a:extLst>
              <a:ext uri="{FF2B5EF4-FFF2-40B4-BE49-F238E27FC236}">
                <a16:creationId xmlns:a16="http://schemas.microsoft.com/office/drawing/2014/main" id="{9B58D2BD-5A59-CAD3-A8AC-6FCB01495992}"/>
              </a:ext>
            </a:extLst>
          </p:cNvPr>
          <p:cNvSpPr txBox="1"/>
          <p:nvPr/>
        </p:nvSpPr>
        <p:spPr>
          <a:xfrm>
            <a:off x="3272589" y="487555"/>
            <a:ext cx="7956885" cy="1015663"/>
          </a:xfrm>
          <a:prstGeom prst="rect">
            <a:avLst/>
          </a:prstGeom>
          <a:noFill/>
        </p:spPr>
        <p:txBody>
          <a:bodyPr wrap="square" rtlCol="0">
            <a:spAutoFit/>
          </a:bodyPr>
          <a:lstStyle/>
          <a:p>
            <a:r>
              <a:rPr lang="en-US" sz="2000" dirty="0"/>
              <a:t>As diagrams provide that the accuracy getting higher without overfitting along with no of epochs that done in pre-trained models .</a:t>
            </a:r>
          </a:p>
          <a:p>
            <a:r>
              <a:rPr lang="en-US" sz="2000" dirty="0"/>
              <a:t>In the other hand , the loss getting lower along with no of epochs too .</a:t>
            </a:r>
          </a:p>
        </p:txBody>
      </p:sp>
    </p:spTree>
    <p:extLst>
      <p:ext uri="{BB962C8B-B14F-4D97-AF65-F5344CB8AC3E}">
        <p14:creationId xmlns:p14="http://schemas.microsoft.com/office/powerpoint/2010/main" val="790109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837756" y="0"/>
            <a:ext cx="7354243" cy="2862470"/>
          </a:xfrm>
        </p:spPr>
      </p:pic>
      <p:sp>
        <p:nvSpPr>
          <p:cNvPr id="36" name="Slide Number Placeholder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12</a:t>
            </a:fld>
            <a:endParaRPr lang="en-US" dirty="0"/>
          </a:p>
        </p:txBody>
      </p:sp>
      <p:sp>
        <p:nvSpPr>
          <p:cNvPr id="56" name="Rectangle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1"/>
            <a:ext cx="6095999" cy="2139951"/>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FD9A860-C6EE-880E-1C04-0AA7443B0D56}"/>
              </a:ext>
            </a:extLst>
          </p:cNvPr>
          <p:cNvPicPr>
            <a:picLocks noChangeAspect="1"/>
          </p:cNvPicPr>
          <p:nvPr/>
        </p:nvPicPr>
        <p:blipFill>
          <a:blip r:embed="rId3"/>
          <a:stretch>
            <a:fillRect/>
          </a:stretch>
        </p:blipFill>
        <p:spPr>
          <a:xfrm>
            <a:off x="838200" y="3429001"/>
            <a:ext cx="9769641" cy="3012944"/>
          </a:xfrm>
          <a:prstGeom prst="rect">
            <a:avLst/>
          </a:prstGeom>
        </p:spPr>
      </p:pic>
      <p:sp>
        <p:nvSpPr>
          <p:cNvPr id="13" name="Text Placeholder 12">
            <a:extLst>
              <a:ext uri="{FF2B5EF4-FFF2-40B4-BE49-F238E27FC236}">
                <a16:creationId xmlns:a16="http://schemas.microsoft.com/office/drawing/2014/main" id="{88150A03-146B-6DAB-22F8-BFEB80257421}"/>
              </a:ext>
            </a:extLst>
          </p:cNvPr>
          <p:cNvSpPr>
            <a:spLocks noGrp="1"/>
          </p:cNvSpPr>
          <p:nvPr>
            <p:ph type="body" sz="quarter" idx="16"/>
          </p:nvPr>
        </p:nvSpPr>
        <p:spPr>
          <a:xfrm>
            <a:off x="144379" y="745107"/>
            <a:ext cx="4837756" cy="686128"/>
          </a:xfrm>
        </p:spPr>
        <p:txBody>
          <a:bodyPr/>
          <a:lstStyle/>
          <a:p>
            <a:pPr algn="ctr"/>
            <a:r>
              <a:rPr lang="en-US" sz="3200" dirty="0">
                <a:solidFill>
                  <a:schemeClr val="bg1"/>
                </a:solidFill>
              </a:rPr>
              <a:t>Results </a:t>
            </a:r>
          </a:p>
        </p:txBody>
      </p:sp>
    </p:spTree>
    <p:extLst>
      <p:ext uri="{BB962C8B-B14F-4D97-AF65-F5344CB8AC3E}">
        <p14:creationId xmlns:p14="http://schemas.microsoft.com/office/powerpoint/2010/main" val="32326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0"/>
            <a:ext cx="4106779" cy="1431236"/>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88150A03-146B-6DAB-22F8-BFEB80257421}"/>
              </a:ext>
            </a:extLst>
          </p:cNvPr>
          <p:cNvSpPr>
            <a:spLocks noGrp="1"/>
          </p:cNvSpPr>
          <p:nvPr>
            <p:ph type="body" sz="quarter" idx="16"/>
          </p:nvPr>
        </p:nvSpPr>
        <p:spPr>
          <a:xfrm>
            <a:off x="528875" y="192839"/>
            <a:ext cx="2903620" cy="686128"/>
          </a:xfrm>
        </p:spPr>
        <p:txBody>
          <a:bodyPr/>
          <a:lstStyle/>
          <a:p>
            <a:pPr algn="ctr"/>
            <a:r>
              <a:rPr lang="en-US" sz="3200" dirty="0">
                <a:solidFill>
                  <a:schemeClr val="bg1"/>
                </a:solidFill>
              </a:rPr>
              <a:t>Results </a:t>
            </a:r>
          </a:p>
        </p:txBody>
      </p:sp>
      <p:sp>
        <p:nvSpPr>
          <p:cNvPr id="3" name="TextBox 2">
            <a:extLst>
              <a:ext uri="{FF2B5EF4-FFF2-40B4-BE49-F238E27FC236}">
                <a16:creationId xmlns:a16="http://schemas.microsoft.com/office/drawing/2014/main" id="{F85902B8-C13D-7D0D-E9B5-F42215E99E1A}"/>
              </a:ext>
            </a:extLst>
          </p:cNvPr>
          <p:cNvSpPr txBox="1"/>
          <p:nvPr/>
        </p:nvSpPr>
        <p:spPr>
          <a:xfrm>
            <a:off x="4106779" y="0"/>
            <a:ext cx="8085221" cy="3416320"/>
          </a:xfrm>
          <a:prstGeom prst="rect">
            <a:avLst/>
          </a:prstGeom>
          <a:noFill/>
        </p:spPr>
        <p:txBody>
          <a:bodyPr wrap="square">
            <a:spAutoFit/>
          </a:bodyPr>
          <a:lstStyle/>
          <a:p>
            <a:r>
              <a:rPr lang="en-US" dirty="0"/>
              <a:t>The input tomato leaf image needs to undergo image processing to divide all pixel values by 255 to meet the training model data requirements. Image processing steps are done automatically.</a:t>
            </a:r>
          </a:p>
          <a:p>
            <a:r>
              <a:rPr lang="en-US" dirty="0"/>
              <a:t> The identification of tomato disease types and confidence levels are quickly displayed above the image. At present, there is only one similar APP in Google Play called Plantix. </a:t>
            </a:r>
          </a:p>
          <a:p>
            <a:r>
              <a:rPr lang="en-US" dirty="0"/>
              <a:t>It claimed that it could detect more than 200 diseases covered from more than 40 crops, including 10 kinds of tomato leaf images discussed in this work.</a:t>
            </a:r>
          </a:p>
          <a:p>
            <a:r>
              <a:rPr lang="en-US" dirty="0"/>
              <a:t>However, since some of the test set in this work was augmented from some of the training set, the test set was unsuitable for testing Plantix. So, we collected 127 more new images, including 10 classes mentioned above from multi-sources for comparing with Plantix strictly .</a:t>
            </a:r>
          </a:p>
        </p:txBody>
      </p:sp>
      <p:pic>
        <p:nvPicPr>
          <p:cNvPr id="8" name="Picture 7" descr="Diagram&#10;&#10;Description automatically generated">
            <a:extLst>
              <a:ext uri="{FF2B5EF4-FFF2-40B4-BE49-F238E27FC236}">
                <a16:creationId xmlns:a16="http://schemas.microsoft.com/office/drawing/2014/main" id="{0D4559E3-847B-3636-C9D0-CAEC49B9A537}"/>
              </a:ext>
            </a:extLst>
          </p:cNvPr>
          <p:cNvPicPr>
            <a:picLocks noChangeAspect="1"/>
          </p:cNvPicPr>
          <p:nvPr/>
        </p:nvPicPr>
        <p:blipFill>
          <a:blip r:embed="rId2"/>
          <a:stretch>
            <a:fillRect/>
          </a:stretch>
        </p:blipFill>
        <p:spPr>
          <a:xfrm>
            <a:off x="208548" y="3441681"/>
            <a:ext cx="11855116" cy="2914669"/>
          </a:xfrm>
          <a:prstGeom prst="rect">
            <a:avLst/>
          </a:prstGeom>
        </p:spPr>
      </p:pic>
      <p:sp>
        <p:nvSpPr>
          <p:cNvPr id="36" name="Slide Number Placeholder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13</a:t>
            </a:fld>
            <a:endParaRPr lang="en-US" dirty="0"/>
          </a:p>
        </p:txBody>
      </p:sp>
    </p:spTree>
    <p:extLst>
      <p:ext uri="{BB962C8B-B14F-4D97-AF65-F5344CB8AC3E}">
        <p14:creationId xmlns:p14="http://schemas.microsoft.com/office/powerpoint/2010/main" val="288877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1C428BE7-0E2B-A9FE-29D0-2AF094E7C46B}"/>
              </a:ext>
            </a:extLst>
          </p:cNvPr>
          <p:cNvPicPr>
            <a:picLocks noChangeAspect="1"/>
          </p:cNvPicPr>
          <p:nvPr/>
        </p:nvPicPr>
        <p:blipFill>
          <a:blip r:embed="rId2"/>
          <a:stretch>
            <a:fillRect/>
          </a:stretch>
        </p:blipFill>
        <p:spPr>
          <a:xfrm>
            <a:off x="279522" y="1850773"/>
            <a:ext cx="11793379" cy="4505577"/>
          </a:xfrm>
          <a:prstGeom prst="rect">
            <a:avLst/>
          </a:prstGeom>
        </p:spPr>
      </p:pic>
      <p:sp>
        <p:nvSpPr>
          <p:cNvPr id="56" name="Rectangle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1"/>
            <a:ext cx="4668253" cy="1620253"/>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88150A03-146B-6DAB-22F8-BFEB80257421}"/>
              </a:ext>
            </a:extLst>
          </p:cNvPr>
          <p:cNvSpPr>
            <a:spLocks noGrp="1"/>
          </p:cNvSpPr>
          <p:nvPr>
            <p:ph type="body" sz="quarter" idx="16"/>
          </p:nvPr>
        </p:nvSpPr>
        <p:spPr>
          <a:xfrm>
            <a:off x="882316" y="501650"/>
            <a:ext cx="2903620" cy="686128"/>
          </a:xfrm>
        </p:spPr>
        <p:txBody>
          <a:bodyPr/>
          <a:lstStyle/>
          <a:p>
            <a:pPr algn="ctr"/>
            <a:r>
              <a:rPr lang="en-US" sz="4000" dirty="0">
                <a:solidFill>
                  <a:schemeClr val="bg1"/>
                </a:solidFill>
              </a:rPr>
              <a:t>Results</a:t>
            </a:r>
          </a:p>
        </p:txBody>
      </p:sp>
      <p:sp>
        <p:nvSpPr>
          <p:cNvPr id="3" name="TextBox 2">
            <a:extLst>
              <a:ext uri="{FF2B5EF4-FFF2-40B4-BE49-F238E27FC236}">
                <a16:creationId xmlns:a16="http://schemas.microsoft.com/office/drawing/2014/main" id="{F85902B8-C13D-7D0D-E9B5-F42215E99E1A}"/>
              </a:ext>
            </a:extLst>
          </p:cNvPr>
          <p:cNvSpPr txBox="1"/>
          <p:nvPr/>
        </p:nvSpPr>
        <p:spPr>
          <a:xfrm>
            <a:off x="5309938" y="312573"/>
            <a:ext cx="6833937" cy="923330"/>
          </a:xfrm>
          <a:prstGeom prst="rect">
            <a:avLst/>
          </a:prstGeom>
          <a:noFill/>
        </p:spPr>
        <p:txBody>
          <a:bodyPr wrap="square">
            <a:spAutoFit/>
          </a:bodyPr>
          <a:lstStyle/>
          <a:p>
            <a:r>
              <a:rPr lang="en-US" dirty="0"/>
              <a:t>In this diagram :</a:t>
            </a:r>
          </a:p>
          <a:p>
            <a:r>
              <a:rPr lang="en-US" dirty="0"/>
              <a:t>The difference in the accuracy between PLANTIX application and TOMATOGURD application _which done by algorithm _ .</a:t>
            </a:r>
          </a:p>
        </p:txBody>
      </p:sp>
      <p:sp>
        <p:nvSpPr>
          <p:cNvPr id="36" name="Slide Number Placeholder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14</a:t>
            </a:fld>
            <a:endParaRPr lang="en-US" dirty="0"/>
          </a:p>
        </p:txBody>
      </p:sp>
    </p:spTree>
    <p:extLst>
      <p:ext uri="{BB962C8B-B14F-4D97-AF65-F5344CB8AC3E}">
        <p14:creationId xmlns:p14="http://schemas.microsoft.com/office/powerpoint/2010/main" val="420139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E66C22-835B-4823-4656-366968090620}"/>
              </a:ext>
            </a:extLst>
          </p:cNvPr>
          <p:cNvSpPr>
            <a:spLocks noGrp="1"/>
          </p:cNvSpPr>
          <p:nvPr>
            <p:ph type="title"/>
          </p:nvPr>
        </p:nvSpPr>
        <p:spPr>
          <a:xfrm>
            <a:off x="160421" y="908834"/>
            <a:ext cx="3368842" cy="568896"/>
          </a:xfrm>
        </p:spPr>
        <p:txBody>
          <a:bodyPr/>
          <a:lstStyle/>
          <a:p>
            <a:r>
              <a:rPr lang="en-US" dirty="0"/>
              <a:t>Confusion matrix</a:t>
            </a:r>
          </a:p>
        </p:txBody>
      </p:sp>
      <p:pic>
        <p:nvPicPr>
          <p:cNvPr id="25" name="Picture 24">
            <a:extLst>
              <a:ext uri="{FF2B5EF4-FFF2-40B4-BE49-F238E27FC236}">
                <a16:creationId xmlns:a16="http://schemas.microsoft.com/office/drawing/2014/main" id="{D88882A4-A231-ACA7-F619-44F50A203616}"/>
              </a:ext>
            </a:extLst>
          </p:cNvPr>
          <p:cNvPicPr>
            <a:picLocks noChangeAspect="1"/>
          </p:cNvPicPr>
          <p:nvPr/>
        </p:nvPicPr>
        <p:blipFill>
          <a:blip r:embed="rId2"/>
          <a:stretch>
            <a:fillRect/>
          </a:stretch>
        </p:blipFill>
        <p:spPr>
          <a:xfrm>
            <a:off x="3368842" y="0"/>
            <a:ext cx="8823158" cy="6865508"/>
          </a:xfrm>
          <a:prstGeom prst="rect">
            <a:avLst/>
          </a:prstGeo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15</a:t>
            </a:fld>
            <a:endParaRPr lang="en-US" dirty="0"/>
          </a:p>
        </p:txBody>
      </p:sp>
    </p:spTree>
    <p:extLst>
      <p:ext uri="{BB962C8B-B14F-4D97-AF65-F5344CB8AC3E}">
        <p14:creationId xmlns:p14="http://schemas.microsoft.com/office/powerpoint/2010/main" val="160489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dirty="0"/>
              <a:t>Project description document </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941095" y="2325925"/>
            <a:ext cx="8293768"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207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96990"/>
            <a:ext cx="2117557" cy="3255221"/>
          </a:xfrm>
          <a:ln>
            <a:solidFill>
              <a:srgbClr val="476977"/>
            </a:solidFill>
          </a:ln>
        </p:spPr>
        <p:txBody>
          <a:bodyPr/>
          <a:lstStyle/>
          <a:p>
            <a:r>
              <a:rPr lang="en-US" sz="3200" dirty="0"/>
              <a:t>GENERAL INFO ON THE SELECTED DATASET</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048434" y="557717"/>
            <a:ext cx="7838766" cy="428891"/>
          </a:xfrm>
        </p:spPr>
        <p:txBody>
          <a:bodyPr/>
          <a:lstStyle/>
          <a:p>
            <a:r>
              <a:rPr lang="en-US" dirty="0"/>
              <a:t>TOMATO LEAF DISEASE DETECTION </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17</a:t>
            </a:fld>
            <a:endParaRPr lang="en-US" dirty="0"/>
          </a:p>
        </p:txBody>
      </p:sp>
      <p:sp>
        <p:nvSpPr>
          <p:cNvPr id="17" name="Text Placeholder 16">
            <a:extLst>
              <a:ext uri="{FF2B5EF4-FFF2-40B4-BE49-F238E27FC236}">
                <a16:creationId xmlns:a16="http://schemas.microsoft.com/office/drawing/2014/main" id="{748FE3BE-8889-107C-B736-95590DE09EB1}"/>
              </a:ext>
            </a:extLst>
          </p:cNvPr>
          <p:cNvSpPr>
            <a:spLocks noGrp="1"/>
          </p:cNvSpPr>
          <p:nvPr>
            <p:ph type="body" sz="quarter" idx="21"/>
          </p:nvPr>
        </p:nvSpPr>
        <p:spPr>
          <a:xfrm>
            <a:off x="4048433" y="105077"/>
            <a:ext cx="3433138" cy="428891"/>
          </a:xfrm>
        </p:spPr>
        <p:txBody>
          <a:bodyPr/>
          <a:lstStyle/>
          <a:p>
            <a:r>
              <a:rPr lang="en-US" dirty="0"/>
              <a:t>DATASET NAME :</a:t>
            </a:r>
          </a:p>
        </p:txBody>
      </p:sp>
      <p:sp>
        <p:nvSpPr>
          <p:cNvPr id="31" name="Text Placeholder 16">
            <a:extLst>
              <a:ext uri="{FF2B5EF4-FFF2-40B4-BE49-F238E27FC236}">
                <a16:creationId xmlns:a16="http://schemas.microsoft.com/office/drawing/2014/main" id="{819BA978-FDC6-F20F-5F50-519CFAD0316C}"/>
              </a:ext>
            </a:extLst>
          </p:cNvPr>
          <p:cNvSpPr txBox="1">
            <a:spLocks/>
          </p:cNvSpPr>
          <p:nvPr/>
        </p:nvSpPr>
        <p:spPr>
          <a:xfrm>
            <a:off x="4048433" y="906574"/>
            <a:ext cx="343313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DATASET LINK :</a:t>
            </a:r>
          </a:p>
        </p:txBody>
      </p:sp>
      <p:sp>
        <p:nvSpPr>
          <p:cNvPr id="32" name="Text Placeholder 17">
            <a:extLst>
              <a:ext uri="{FF2B5EF4-FFF2-40B4-BE49-F238E27FC236}">
                <a16:creationId xmlns:a16="http://schemas.microsoft.com/office/drawing/2014/main" id="{23E04760-2C88-78B8-7FD4-89C2B27AD43E}"/>
              </a:ext>
            </a:extLst>
          </p:cNvPr>
          <p:cNvSpPr txBox="1">
            <a:spLocks/>
          </p:cNvSpPr>
          <p:nvPr/>
        </p:nvSpPr>
        <p:spPr>
          <a:xfrm>
            <a:off x="4048433" y="1283426"/>
            <a:ext cx="7838766" cy="466343"/>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Tomato leaf disease detection | Kaggle</a:t>
            </a:r>
            <a:endParaRPr lang="en-US" dirty="0"/>
          </a:p>
        </p:txBody>
      </p:sp>
      <p:sp>
        <p:nvSpPr>
          <p:cNvPr id="33" name="Text Placeholder 16">
            <a:extLst>
              <a:ext uri="{FF2B5EF4-FFF2-40B4-BE49-F238E27FC236}">
                <a16:creationId xmlns:a16="http://schemas.microsoft.com/office/drawing/2014/main" id="{F71F0F12-7334-4DF2-0360-C4756EBB33BA}"/>
              </a:ext>
            </a:extLst>
          </p:cNvPr>
          <p:cNvSpPr txBox="1">
            <a:spLocks/>
          </p:cNvSpPr>
          <p:nvPr/>
        </p:nvSpPr>
        <p:spPr>
          <a:xfrm>
            <a:off x="4048433" y="1646180"/>
            <a:ext cx="4325546" cy="428892"/>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TOTAL NO OF SAMPLES IN DATASET:</a:t>
            </a:r>
          </a:p>
        </p:txBody>
      </p:sp>
      <p:sp>
        <p:nvSpPr>
          <p:cNvPr id="35" name="Text Placeholder 17">
            <a:extLst>
              <a:ext uri="{FF2B5EF4-FFF2-40B4-BE49-F238E27FC236}">
                <a16:creationId xmlns:a16="http://schemas.microsoft.com/office/drawing/2014/main" id="{54E90D72-5112-D4B0-5F64-8597D7C3AC2F}"/>
              </a:ext>
            </a:extLst>
          </p:cNvPr>
          <p:cNvSpPr txBox="1">
            <a:spLocks/>
          </p:cNvSpPr>
          <p:nvPr/>
        </p:nvSpPr>
        <p:spPr>
          <a:xfrm>
            <a:off x="8373979" y="1683807"/>
            <a:ext cx="1016476" cy="475468"/>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14079</a:t>
            </a:r>
          </a:p>
        </p:txBody>
      </p:sp>
      <p:sp>
        <p:nvSpPr>
          <p:cNvPr id="36" name="Text Placeholder 16">
            <a:extLst>
              <a:ext uri="{FF2B5EF4-FFF2-40B4-BE49-F238E27FC236}">
                <a16:creationId xmlns:a16="http://schemas.microsoft.com/office/drawing/2014/main" id="{22B1667B-B177-214C-B458-80E9D4B65EA0}"/>
              </a:ext>
            </a:extLst>
          </p:cNvPr>
          <p:cNvSpPr txBox="1">
            <a:spLocks/>
          </p:cNvSpPr>
          <p:nvPr/>
        </p:nvSpPr>
        <p:spPr>
          <a:xfrm>
            <a:off x="4093649" y="2091169"/>
            <a:ext cx="3780113"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DIMENTION OF IMAGES :  </a:t>
            </a:r>
          </a:p>
        </p:txBody>
      </p:sp>
      <p:sp>
        <p:nvSpPr>
          <p:cNvPr id="2" name="Text Placeholder 17">
            <a:extLst>
              <a:ext uri="{FF2B5EF4-FFF2-40B4-BE49-F238E27FC236}">
                <a16:creationId xmlns:a16="http://schemas.microsoft.com/office/drawing/2014/main" id="{96F80BF7-3CEC-4EBC-56AE-23842DF86357}"/>
              </a:ext>
            </a:extLst>
          </p:cNvPr>
          <p:cNvSpPr txBox="1">
            <a:spLocks/>
          </p:cNvSpPr>
          <p:nvPr/>
        </p:nvSpPr>
        <p:spPr>
          <a:xfrm>
            <a:off x="7621815" y="2175372"/>
            <a:ext cx="1325671" cy="428891"/>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256 x 256  </a:t>
            </a:r>
          </a:p>
        </p:txBody>
      </p:sp>
      <p:sp>
        <p:nvSpPr>
          <p:cNvPr id="3" name="Text Placeholder 16">
            <a:extLst>
              <a:ext uri="{FF2B5EF4-FFF2-40B4-BE49-F238E27FC236}">
                <a16:creationId xmlns:a16="http://schemas.microsoft.com/office/drawing/2014/main" id="{0824ADD8-296A-1C36-B816-F91DCE89D236}"/>
              </a:ext>
            </a:extLst>
          </p:cNvPr>
          <p:cNvSpPr txBox="1">
            <a:spLocks/>
          </p:cNvSpPr>
          <p:nvPr/>
        </p:nvSpPr>
        <p:spPr>
          <a:xfrm>
            <a:off x="4093649" y="2536157"/>
            <a:ext cx="2117557"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OF CLASSES :  </a:t>
            </a:r>
          </a:p>
        </p:txBody>
      </p:sp>
      <p:sp>
        <p:nvSpPr>
          <p:cNvPr id="4" name="Text Placeholder 17">
            <a:extLst>
              <a:ext uri="{FF2B5EF4-FFF2-40B4-BE49-F238E27FC236}">
                <a16:creationId xmlns:a16="http://schemas.microsoft.com/office/drawing/2014/main" id="{1D165D6B-F405-E06B-F0E5-F1662571FAE3}"/>
              </a:ext>
            </a:extLst>
          </p:cNvPr>
          <p:cNvSpPr txBox="1">
            <a:spLocks/>
          </p:cNvSpPr>
          <p:nvPr/>
        </p:nvSpPr>
        <p:spPr>
          <a:xfrm>
            <a:off x="6211206" y="2604604"/>
            <a:ext cx="1854349" cy="428891"/>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10 CLASSES  </a:t>
            </a:r>
          </a:p>
        </p:txBody>
      </p:sp>
      <p:sp>
        <p:nvSpPr>
          <p:cNvPr id="5" name="Text Placeholder 16">
            <a:extLst>
              <a:ext uri="{FF2B5EF4-FFF2-40B4-BE49-F238E27FC236}">
                <a16:creationId xmlns:a16="http://schemas.microsoft.com/office/drawing/2014/main" id="{18486B89-0A73-5391-5353-988273A71176}"/>
              </a:ext>
            </a:extLst>
          </p:cNvPr>
          <p:cNvSpPr txBox="1">
            <a:spLocks/>
          </p:cNvSpPr>
          <p:nvPr/>
        </p:nvSpPr>
        <p:spPr>
          <a:xfrm>
            <a:off x="4093649" y="3024600"/>
            <a:ext cx="2117557"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LABELS NAME  :  </a:t>
            </a:r>
          </a:p>
        </p:txBody>
      </p:sp>
      <p:sp>
        <p:nvSpPr>
          <p:cNvPr id="6" name="Text Placeholder 17">
            <a:extLst>
              <a:ext uri="{FF2B5EF4-FFF2-40B4-BE49-F238E27FC236}">
                <a16:creationId xmlns:a16="http://schemas.microsoft.com/office/drawing/2014/main" id="{FA9E6631-219A-3F1B-4D4A-4516137B0B6F}"/>
              </a:ext>
            </a:extLst>
          </p:cNvPr>
          <p:cNvSpPr txBox="1">
            <a:spLocks/>
          </p:cNvSpPr>
          <p:nvPr/>
        </p:nvSpPr>
        <p:spPr>
          <a:xfrm>
            <a:off x="4034589" y="3453491"/>
            <a:ext cx="7678346" cy="3077076"/>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Tomato_Bacterial_Spot</a:t>
            </a:r>
          </a:p>
          <a:p>
            <a:pPr marL="285750" indent="-285750">
              <a:buFont typeface="Arial" panose="020B0604020202020204" pitchFamily="34" charset="0"/>
              <a:buChar char="•"/>
            </a:pPr>
            <a:r>
              <a:rPr lang="en-US" dirty="0"/>
              <a:t>Tomato_ Early_blight</a:t>
            </a:r>
          </a:p>
          <a:p>
            <a:pPr marL="285750" indent="-285750">
              <a:buFont typeface="Arial" panose="020B0604020202020204" pitchFamily="34" charset="0"/>
              <a:buChar char="•"/>
            </a:pPr>
            <a:r>
              <a:rPr lang="en-US" dirty="0"/>
              <a:t>Tomato_healthy</a:t>
            </a:r>
          </a:p>
          <a:p>
            <a:pPr marL="285750" indent="-285750">
              <a:buFont typeface="Arial" panose="020B0604020202020204" pitchFamily="34" charset="0"/>
              <a:buChar char="•"/>
            </a:pPr>
            <a:r>
              <a:rPr lang="en-US" dirty="0"/>
              <a:t>Tomato_late _blight</a:t>
            </a:r>
          </a:p>
          <a:p>
            <a:pPr marL="285750" indent="-285750">
              <a:buFont typeface="Arial" panose="020B0604020202020204" pitchFamily="34" charset="0"/>
              <a:buChar char="•"/>
            </a:pPr>
            <a:r>
              <a:rPr lang="en-US" dirty="0"/>
              <a:t>Tomato_leaf_Mold</a:t>
            </a:r>
          </a:p>
          <a:p>
            <a:pPr marL="285750" indent="-285750">
              <a:buFont typeface="Arial" panose="020B0604020202020204" pitchFamily="34" charset="0"/>
              <a:buChar char="•"/>
            </a:pPr>
            <a:r>
              <a:rPr lang="en-US" dirty="0"/>
              <a:t>Tomato_Septoria_leaf_Sopt</a:t>
            </a:r>
          </a:p>
          <a:p>
            <a:pPr marL="285750" indent="-285750">
              <a:buFont typeface="Arial" panose="020B0604020202020204" pitchFamily="34" charset="0"/>
              <a:buChar char="•"/>
            </a:pPr>
            <a:r>
              <a:rPr lang="en-US" dirty="0"/>
              <a:t>Tomato_Spider_mites_Tow-Spotted_Spider_mite</a:t>
            </a:r>
          </a:p>
          <a:p>
            <a:pPr marL="285750" indent="-285750">
              <a:buFont typeface="Arial" panose="020B0604020202020204" pitchFamily="34" charset="0"/>
              <a:buChar char="•"/>
            </a:pPr>
            <a:r>
              <a:rPr lang="en-US" dirty="0"/>
              <a:t>Tomato_Target_spot</a:t>
            </a:r>
          </a:p>
          <a:p>
            <a:pPr marL="285750" indent="-285750">
              <a:buFont typeface="Arial" panose="020B0604020202020204" pitchFamily="34" charset="0"/>
              <a:buChar char="•"/>
            </a:pPr>
            <a:r>
              <a:rPr lang="en-US" dirty="0"/>
              <a:t>Tomato_mosaic_virus</a:t>
            </a:r>
          </a:p>
          <a:p>
            <a:pPr marL="285750" indent="-285750">
              <a:buFont typeface="Arial" panose="020B0604020202020204" pitchFamily="34" charset="0"/>
              <a:buChar char="•"/>
            </a:pPr>
            <a:r>
              <a:rPr lang="en-US" dirty="0"/>
              <a:t>Tomato_Yellow_Leaf_Crul_virus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35729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dirty="0"/>
              <a:t>Implementation details</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898358" y="2325925"/>
            <a:ext cx="10347157"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768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304801" y="1516597"/>
            <a:ext cx="3117991" cy="1049978"/>
          </a:xfrm>
          <a:ln>
            <a:solidFill>
              <a:srgbClr val="476977"/>
            </a:solidFill>
          </a:ln>
        </p:spPr>
        <p:txBody>
          <a:bodyPr/>
          <a:lstStyle/>
          <a:p>
            <a:r>
              <a:rPr lang="en-US" dirty="0"/>
              <a:t>Implementation </a:t>
            </a:r>
            <a:br>
              <a:rPr lang="en-US" dirty="0"/>
            </a:br>
            <a:r>
              <a:rPr lang="en-US" dirty="0"/>
              <a:t>details</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048434" y="557717"/>
            <a:ext cx="7838766" cy="428891"/>
          </a:xfrm>
        </p:spPr>
        <p:txBody>
          <a:bodyPr/>
          <a:lstStyle/>
          <a:p>
            <a:r>
              <a:rPr lang="en-US" dirty="0"/>
              <a:t>TRAINING DATA : 80%        VALIDATION DATA : 10%       TESTING DATA : 10% </a:t>
            </a:r>
          </a:p>
          <a:p>
            <a:r>
              <a:rPr lang="en-US" dirty="0"/>
              <a:t> </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19</a:t>
            </a:fld>
            <a:endParaRPr lang="en-US" dirty="0"/>
          </a:p>
        </p:txBody>
      </p:sp>
      <p:sp>
        <p:nvSpPr>
          <p:cNvPr id="17" name="Text Placeholder 16">
            <a:extLst>
              <a:ext uri="{FF2B5EF4-FFF2-40B4-BE49-F238E27FC236}">
                <a16:creationId xmlns:a16="http://schemas.microsoft.com/office/drawing/2014/main" id="{748FE3BE-8889-107C-B736-95590DE09EB1}"/>
              </a:ext>
            </a:extLst>
          </p:cNvPr>
          <p:cNvSpPr>
            <a:spLocks noGrp="1"/>
          </p:cNvSpPr>
          <p:nvPr>
            <p:ph type="body" sz="quarter" idx="21"/>
          </p:nvPr>
        </p:nvSpPr>
        <p:spPr>
          <a:xfrm>
            <a:off x="4048433" y="106339"/>
            <a:ext cx="3433138" cy="428891"/>
          </a:xfrm>
        </p:spPr>
        <p:txBody>
          <a:bodyPr/>
          <a:lstStyle/>
          <a:p>
            <a:r>
              <a:rPr lang="en-US" dirty="0"/>
              <a:t> ratio:</a:t>
            </a:r>
          </a:p>
        </p:txBody>
      </p:sp>
      <p:sp>
        <p:nvSpPr>
          <p:cNvPr id="31" name="Text Placeholder 16">
            <a:extLst>
              <a:ext uri="{FF2B5EF4-FFF2-40B4-BE49-F238E27FC236}">
                <a16:creationId xmlns:a16="http://schemas.microsoft.com/office/drawing/2014/main" id="{819BA978-FDC6-F20F-5F50-519CFAD0316C}"/>
              </a:ext>
            </a:extLst>
          </p:cNvPr>
          <p:cNvSpPr txBox="1">
            <a:spLocks/>
          </p:cNvSpPr>
          <p:nvPr/>
        </p:nvSpPr>
        <p:spPr>
          <a:xfrm>
            <a:off x="4048433" y="1871823"/>
            <a:ext cx="6860325"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Block diagram for implemented algorithm :</a:t>
            </a:r>
          </a:p>
        </p:txBody>
      </p:sp>
      <p:sp>
        <p:nvSpPr>
          <p:cNvPr id="33" name="Text Placeholder 16">
            <a:extLst>
              <a:ext uri="{FF2B5EF4-FFF2-40B4-BE49-F238E27FC236}">
                <a16:creationId xmlns:a16="http://schemas.microsoft.com/office/drawing/2014/main" id="{F71F0F12-7334-4DF2-0360-C4756EBB33BA}"/>
              </a:ext>
            </a:extLst>
          </p:cNvPr>
          <p:cNvSpPr txBox="1">
            <a:spLocks/>
          </p:cNvSpPr>
          <p:nvPr/>
        </p:nvSpPr>
        <p:spPr>
          <a:xfrm>
            <a:off x="4093649" y="1053276"/>
            <a:ext cx="4325546" cy="428892"/>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OF IMAGES IN EACH RATIO :</a:t>
            </a:r>
          </a:p>
        </p:txBody>
      </p:sp>
      <p:sp>
        <p:nvSpPr>
          <p:cNvPr id="35" name="Text Placeholder 17">
            <a:extLst>
              <a:ext uri="{FF2B5EF4-FFF2-40B4-BE49-F238E27FC236}">
                <a16:creationId xmlns:a16="http://schemas.microsoft.com/office/drawing/2014/main" id="{54E90D72-5112-D4B0-5F64-8597D7C3AC2F}"/>
              </a:ext>
            </a:extLst>
          </p:cNvPr>
          <p:cNvSpPr txBox="1">
            <a:spLocks/>
          </p:cNvSpPr>
          <p:nvPr/>
        </p:nvSpPr>
        <p:spPr>
          <a:xfrm>
            <a:off x="4109692" y="1502140"/>
            <a:ext cx="7838766" cy="478665"/>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TRAIN DATA : 11263        VALIDATION DATA : 1408        TEST DATA : 1408            </a:t>
            </a:r>
          </a:p>
        </p:txBody>
      </p:sp>
      <p:pic>
        <p:nvPicPr>
          <p:cNvPr id="8" name="Picture 7" descr="A picture containing text, antenna&#10;&#10;Description automatically generated">
            <a:extLst>
              <a:ext uri="{FF2B5EF4-FFF2-40B4-BE49-F238E27FC236}">
                <a16:creationId xmlns:a16="http://schemas.microsoft.com/office/drawing/2014/main" id="{2B53ED17-0918-0B66-6965-BDB5D63F5302}"/>
              </a:ext>
            </a:extLst>
          </p:cNvPr>
          <p:cNvPicPr>
            <a:picLocks noChangeAspect="1"/>
          </p:cNvPicPr>
          <p:nvPr/>
        </p:nvPicPr>
        <p:blipFill>
          <a:blip r:embed="rId2"/>
          <a:stretch>
            <a:fillRect/>
          </a:stretch>
        </p:blipFill>
        <p:spPr>
          <a:xfrm>
            <a:off x="4764505" y="2937024"/>
            <a:ext cx="7122695" cy="2418836"/>
          </a:xfrm>
          <a:prstGeom prst="rect">
            <a:avLst/>
          </a:prstGeom>
        </p:spPr>
      </p:pic>
      <p:sp>
        <p:nvSpPr>
          <p:cNvPr id="9" name="Text Placeholder 16">
            <a:extLst>
              <a:ext uri="{FF2B5EF4-FFF2-40B4-BE49-F238E27FC236}">
                <a16:creationId xmlns:a16="http://schemas.microsoft.com/office/drawing/2014/main" id="{ACA335CF-DEDB-4397-E39E-02488619B8E2}"/>
              </a:ext>
            </a:extLst>
          </p:cNvPr>
          <p:cNvSpPr txBox="1">
            <a:spLocks/>
          </p:cNvSpPr>
          <p:nvPr/>
        </p:nvSpPr>
        <p:spPr>
          <a:xfrm>
            <a:off x="3639359" y="3081094"/>
            <a:ext cx="1125146"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cnn</a:t>
            </a:r>
            <a:r>
              <a:rPr lang="en-US" dirty="0"/>
              <a:t>:</a:t>
            </a:r>
          </a:p>
        </p:txBody>
      </p:sp>
    </p:spTree>
    <p:extLst>
      <p:ext uri="{BB962C8B-B14F-4D97-AF65-F5344CB8AC3E}">
        <p14:creationId xmlns:p14="http://schemas.microsoft.com/office/powerpoint/2010/main" val="91911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96991"/>
            <a:ext cx="1871663" cy="641350"/>
          </a:xfrm>
          <a:ln>
            <a:solidFill>
              <a:srgbClr val="476977"/>
            </a:solidFill>
          </a:ln>
        </p:spPr>
        <p:txBody>
          <a:bodyPr/>
          <a:lstStyle/>
          <a:p>
            <a:r>
              <a:rPr lang="en-US" dirty="0"/>
              <a:t>TEAM INFO</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048434" y="729690"/>
            <a:ext cx="7838766" cy="428891"/>
          </a:xfrm>
        </p:spPr>
        <p:txBody>
          <a:bodyPr/>
          <a:lstStyle/>
          <a:p>
            <a:r>
              <a:rPr lang="en-US" dirty="0"/>
              <a:t>Computer Science and Arterial Intelligent</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
        <p:nvSpPr>
          <p:cNvPr id="17" name="Text Placeholder 16">
            <a:extLst>
              <a:ext uri="{FF2B5EF4-FFF2-40B4-BE49-F238E27FC236}">
                <a16:creationId xmlns:a16="http://schemas.microsoft.com/office/drawing/2014/main" id="{748FE3BE-8889-107C-B736-95590DE09EB1}"/>
              </a:ext>
            </a:extLst>
          </p:cNvPr>
          <p:cNvSpPr>
            <a:spLocks noGrp="1"/>
          </p:cNvSpPr>
          <p:nvPr>
            <p:ph type="body" sz="quarter" idx="21"/>
          </p:nvPr>
        </p:nvSpPr>
        <p:spPr>
          <a:xfrm>
            <a:off x="4048434" y="262372"/>
            <a:ext cx="3433138" cy="428891"/>
          </a:xfrm>
        </p:spPr>
        <p:txBody>
          <a:bodyPr/>
          <a:lstStyle/>
          <a:p>
            <a:r>
              <a:rPr lang="en-US" dirty="0"/>
              <a:t>Faculty name :</a:t>
            </a:r>
          </a:p>
        </p:txBody>
      </p:sp>
      <p:sp>
        <p:nvSpPr>
          <p:cNvPr id="31" name="Text Placeholder 16">
            <a:extLst>
              <a:ext uri="{FF2B5EF4-FFF2-40B4-BE49-F238E27FC236}">
                <a16:creationId xmlns:a16="http://schemas.microsoft.com/office/drawing/2014/main" id="{819BA978-FDC6-F20F-5F50-519CFAD0316C}"/>
              </a:ext>
            </a:extLst>
          </p:cNvPr>
          <p:cNvSpPr txBox="1">
            <a:spLocks/>
          </p:cNvSpPr>
          <p:nvPr/>
        </p:nvSpPr>
        <p:spPr>
          <a:xfrm>
            <a:off x="4048434" y="1255044"/>
            <a:ext cx="3433138" cy="301199"/>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Course name :</a:t>
            </a:r>
          </a:p>
        </p:txBody>
      </p:sp>
      <p:sp>
        <p:nvSpPr>
          <p:cNvPr id="32" name="Text Placeholder 17">
            <a:extLst>
              <a:ext uri="{FF2B5EF4-FFF2-40B4-BE49-F238E27FC236}">
                <a16:creationId xmlns:a16="http://schemas.microsoft.com/office/drawing/2014/main" id="{23E04760-2C88-78B8-7FD4-89C2B27AD43E}"/>
              </a:ext>
            </a:extLst>
          </p:cNvPr>
          <p:cNvSpPr txBox="1">
            <a:spLocks/>
          </p:cNvSpPr>
          <p:nvPr/>
        </p:nvSpPr>
        <p:spPr>
          <a:xfrm>
            <a:off x="4048434" y="1593470"/>
            <a:ext cx="7838766" cy="335607"/>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SELECTED TOPICS _2</a:t>
            </a:r>
          </a:p>
        </p:txBody>
      </p:sp>
      <p:sp>
        <p:nvSpPr>
          <p:cNvPr id="33" name="Text Placeholder 16">
            <a:extLst>
              <a:ext uri="{FF2B5EF4-FFF2-40B4-BE49-F238E27FC236}">
                <a16:creationId xmlns:a16="http://schemas.microsoft.com/office/drawing/2014/main" id="{F71F0F12-7334-4DF2-0360-C4756EBB33BA}"/>
              </a:ext>
            </a:extLst>
          </p:cNvPr>
          <p:cNvSpPr txBox="1">
            <a:spLocks/>
          </p:cNvSpPr>
          <p:nvPr/>
        </p:nvSpPr>
        <p:spPr>
          <a:xfrm>
            <a:off x="4048434" y="2030701"/>
            <a:ext cx="343313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TEAM NUMDER : </a:t>
            </a:r>
            <a:r>
              <a:rPr lang="en-US" dirty="0">
                <a:solidFill>
                  <a:schemeClr val="tx1"/>
                </a:solidFill>
              </a:rPr>
              <a:t>34</a:t>
            </a:r>
          </a:p>
        </p:txBody>
      </p:sp>
      <p:graphicFrame>
        <p:nvGraphicFramePr>
          <p:cNvPr id="2" name="Table 2">
            <a:extLst>
              <a:ext uri="{FF2B5EF4-FFF2-40B4-BE49-F238E27FC236}">
                <a16:creationId xmlns:a16="http://schemas.microsoft.com/office/drawing/2014/main" id="{F853AD6B-0122-ADE6-AAEF-9B8A750ED844}"/>
              </a:ext>
            </a:extLst>
          </p:cNvPr>
          <p:cNvGraphicFramePr>
            <a:graphicFrameLocks noGrp="1"/>
          </p:cNvGraphicFramePr>
          <p:nvPr>
            <p:extLst>
              <p:ext uri="{D42A27DB-BD31-4B8C-83A1-F6EECF244321}">
                <p14:modId xmlns:p14="http://schemas.microsoft.com/office/powerpoint/2010/main" val="2237049846"/>
              </p:ext>
            </p:extLst>
          </p:nvPr>
        </p:nvGraphicFramePr>
        <p:xfrm>
          <a:off x="3903817" y="3799030"/>
          <a:ext cx="8128000" cy="2748280"/>
        </p:xfrm>
        <a:graphic>
          <a:graphicData uri="http://schemas.openxmlformats.org/drawingml/2006/table">
            <a:tbl>
              <a:tblPr firstRow="1" bandRow="1">
                <a:tableStyleId>{22838BEF-8BB2-4498-84A7-C5851F593DF1}</a:tableStyleId>
              </a:tblPr>
              <a:tblGrid>
                <a:gridCol w="4064000">
                  <a:extLst>
                    <a:ext uri="{9D8B030D-6E8A-4147-A177-3AD203B41FA5}">
                      <a16:colId xmlns:a16="http://schemas.microsoft.com/office/drawing/2014/main" val="1712012858"/>
                    </a:ext>
                  </a:extLst>
                </a:gridCol>
                <a:gridCol w="4064000">
                  <a:extLst>
                    <a:ext uri="{9D8B030D-6E8A-4147-A177-3AD203B41FA5}">
                      <a16:colId xmlns:a16="http://schemas.microsoft.com/office/drawing/2014/main" val="3554289990"/>
                    </a:ext>
                  </a:extLst>
                </a:gridCol>
              </a:tblGrid>
              <a:tr h="370840">
                <a:tc>
                  <a:txBody>
                    <a:bodyPr/>
                    <a:lstStyle/>
                    <a:p>
                      <a:pPr algn="ctr"/>
                      <a:r>
                        <a:rPr lang="en-US" dirty="0">
                          <a:solidFill>
                            <a:schemeClr val="accent6">
                              <a:lumMod val="50000"/>
                            </a:schemeClr>
                          </a:solidFill>
                        </a:rPr>
                        <a:t>ID</a:t>
                      </a:r>
                    </a:p>
                  </a:txBody>
                  <a:tcPr/>
                </a:tc>
                <a:tc>
                  <a:txBody>
                    <a:bodyPr/>
                    <a:lstStyle/>
                    <a:p>
                      <a:pPr algn="ctr"/>
                      <a:r>
                        <a:rPr lang="en-US" dirty="0">
                          <a:solidFill>
                            <a:schemeClr val="accent6">
                              <a:lumMod val="50000"/>
                            </a:schemeClr>
                          </a:solidFill>
                        </a:rPr>
                        <a:t>NAME</a:t>
                      </a:r>
                    </a:p>
                  </a:txBody>
                  <a:tcPr/>
                </a:tc>
                <a:extLst>
                  <a:ext uri="{0D108BD9-81ED-4DB2-BD59-A6C34878D82A}">
                    <a16:rowId xmlns:a16="http://schemas.microsoft.com/office/drawing/2014/main" val="1207298442"/>
                  </a:ext>
                </a:extLst>
              </a:tr>
              <a:tr h="370840">
                <a:tc>
                  <a:txBody>
                    <a:bodyPr/>
                    <a:lstStyle/>
                    <a:p>
                      <a:pPr algn="ctr"/>
                      <a:r>
                        <a:rPr lang="en-US" sz="2000" b="1" dirty="0">
                          <a:solidFill>
                            <a:schemeClr val="accent6">
                              <a:lumMod val="50000"/>
                            </a:schemeClr>
                          </a:solidFill>
                        </a:rPr>
                        <a:t>202000114</a:t>
                      </a:r>
                    </a:p>
                  </a:txBody>
                  <a:tcPr/>
                </a:tc>
                <a:tc>
                  <a:txBody>
                    <a:bodyPr/>
                    <a:lstStyle/>
                    <a:p>
                      <a:pPr algn="ctr"/>
                      <a:r>
                        <a:rPr lang="ar-EG" sz="2000" dirty="0">
                          <a:solidFill>
                            <a:schemeClr val="accent6">
                              <a:lumMod val="50000"/>
                            </a:schemeClr>
                          </a:solidFill>
                        </a:rPr>
                        <a:t>إسراء شعبان السيد</a:t>
                      </a:r>
                      <a:endParaRPr lang="en-US" sz="2000" dirty="0">
                        <a:solidFill>
                          <a:schemeClr val="accent6">
                            <a:lumMod val="50000"/>
                          </a:schemeClr>
                        </a:solidFill>
                      </a:endParaRPr>
                    </a:p>
                  </a:txBody>
                  <a:tcPr/>
                </a:tc>
                <a:extLst>
                  <a:ext uri="{0D108BD9-81ED-4DB2-BD59-A6C34878D82A}">
                    <a16:rowId xmlns:a16="http://schemas.microsoft.com/office/drawing/2014/main" val="3056182047"/>
                  </a:ext>
                </a:extLst>
              </a:tr>
              <a:tr h="370840">
                <a:tc>
                  <a:txBody>
                    <a:bodyPr/>
                    <a:lstStyle/>
                    <a:p>
                      <a:pPr algn="ctr"/>
                      <a:r>
                        <a:rPr lang="en-US" sz="2000" b="1" dirty="0">
                          <a:solidFill>
                            <a:schemeClr val="accent6">
                              <a:lumMod val="50000"/>
                            </a:schemeClr>
                          </a:solidFill>
                        </a:rPr>
                        <a:t>202000155</a:t>
                      </a:r>
                    </a:p>
                  </a:txBody>
                  <a:tcPr/>
                </a:tc>
                <a:tc>
                  <a:txBody>
                    <a:bodyPr/>
                    <a:lstStyle/>
                    <a:p>
                      <a:pPr algn="ctr"/>
                      <a:r>
                        <a:rPr lang="ar-EG" sz="2000" dirty="0">
                          <a:solidFill>
                            <a:schemeClr val="accent6">
                              <a:lumMod val="50000"/>
                            </a:schemeClr>
                          </a:solidFill>
                        </a:rPr>
                        <a:t>أمنية عرفات فهمي</a:t>
                      </a:r>
                      <a:endParaRPr lang="en-US" sz="2000" dirty="0">
                        <a:solidFill>
                          <a:schemeClr val="accent6">
                            <a:lumMod val="50000"/>
                          </a:schemeClr>
                        </a:solidFill>
                      </a:endParaRPr>
                    </a:p>
                  </a:txBody>
                  <a:tcPr/>
                </a:tc>
                <a:extLst>
                  <a:ext uri="{0D108BD9-81ED-4DB2-BD59-A6C34878D82A}">
                    <a16:rowId xmlns:a16="http://schemas.microsoft.com/office/drawing/2014/main" val="1296591904"/>
                  </a:ext>
                </a:extLst>
              </a:tr>
              <a:tr h="370840">
                <a:tc>
                  <a:txBody>
                    <a:bodyPr/>
                    <a:lstStyle/>
                    <a:p>
                      <a:pPr algn="ctr"/>
                      <a:r>
                        <a:rPr lang="en-US" sz="2000" b="1" dirty="0">
                          <a:solidFill>
                            <a:schemeClr val="accent6">
                              <a:lumMod val="50000"/>
                            </a:schemeClr>
                          </a:solidFill>
                        </a:rPr>
                        <a:t>202000183</a:t>
                      </a:r>
                    </a:p>
                  </a:txBody>
                  <a:tcPr/>
                </a:tc>
                <a:tc>
                  <a:txBody>
                    <a:bodyPr/>
                    <a:lstStyle/>
                    <a:p>
                      <a:pPr algn="ctr"/>
                      <a:r>
                        <a:rPr lang="ar-EG" sz="2000" dirty="0">
                          <a:solidFill>
                            <a:schemeClr val="accent6">
                              <a:lumMod val="50000"/>
                            </a:schemeClr>
                          </a:solidFill>
                        </a:rPr>
                        <a:t>آية بهجت عبدالسلام</a:t>
                      </a:r>
                      <a:endParaRPr lang="en-US" sz="2000" dirty="0">
                        <a:solidFill>
                          <a:schemeClr val="accent6">
                            <a:lumMod val="50000"/>
                          </a:schemeClr>
                        </a:solidFill>
                      </a:endParaRPr>
                    </a:p>
                  </a:txBody>
                  <a:tcPr/>
                </a:tc>
                <a:extLst>
                  <a:ext uri="{0D108BD9-81ED-4DB2-BD59-A6C34878D82A}">
                    <a16:rowId xmlns:a16="http://schemas.microsoft.com/office/drawing/2014/main" val="2158355103"/>
                  </a:ext>
                </a:extLst>
              </a:tr>
              <a:tr h="370840">
                <a:tc>
                  <a:txBody>
                    <a:bodyPr/>
                    <a:lstStyle/>
                    <a:p>
                      <a:pPr algn="ctr"/>
                      <a:r>
                        <a:rPr lang="en-US" sz="2000" b="1" dirty="0">
                          <a:solidFill>
                            <a:schemeClr val="accent6">
                              <a:lumMod val="50000"/>
                            </a:schemeClr>
                          </a:solidFill>
                        </a:rPr>
                        <a:t>202000307</a:t>
                      </a:r>
                    </a:p>
                  </a:txBody>
                  <a:tcPr/>
                </a:tc>
                <a:tc>
                  <a:txBody>
                    <a:bodyPr/>
                    <a:lstStyle/>
                    <a:p>
                      <a:pPr algn="ctr"/>
                      <a:r>
                        <a:rPr lang="ar-EG" sz="2000" dirty="0">
                          <a:solidFill>
                            <a:schemeClr val="accent6">
                              <a:lumMod val="50000"/>
                            </a:schemeClr>
                          </a:solidFill>
                        </a:rPr>
                        <a:t>رانا كمال أحمد البدري</a:t>
                      </a:r>
                    </a:p>
                  </a:txBody>
                  <a:tcPr/>
                </a:tc>
                <a:extLst>
                  <a:ext uri="{0D108BD9-81ED-4DB2-BD59-A6C34878D82A}">
                    <a16:rowId xmlns:a16="http://schemas.microsoft.com/office/drawing/2014/main" val="2849635520"/>
                  </a:ext>
                </a:extLst>
              </a:tr>
              <a:tr h="370840">
                <a:tc>
                  <a:txBody>
                    <a:bodyPr/>
                    <a:lstStyle/>
                    <a:p>
                      <a:pPr algn="ctr"/>
                      <a:r>
                        <a:rPr lang="en-US" sz="2000" b="1" dirty="0">
                          <a:solidFill>
                            <a:schemeClr val="accent6">
                              <a:lumMod val="50000"/>
                            </a:schemeClr>
                          </a:solidFill>
                        </a:rPr>
                        <a:t>202000487</a:t>
                      </a:r>
                    </a:p>
                  </a:txBody>
                  <a:tcPr/>
                </a:tc>
                <a:tc>
                  <a:txBody>
                    <a:bodyPr/>
                    <a:lstStyle/>
                    <a:p>
                      <a:pPr algn="ctr"/>
                      <a:r>
                        <a:rPr lang="ar-EG" sz="2000" dirty="0">
                          <a:solidFill>
                            <a:schemeClr val="accent6">
                              <a:lumMod val="50000"/>
                            </a:schemeClr>
                          </a:solidFill>
                        </a:rPr>
                        <a:t>عائشة محمد أحمد عطية</a:t>
                      </a:r>
                      <a:endParaRPr lang="en-US" sz="2000" dirty="0">
                        <a:solidFill>
                          <a:schemeClr val="accent6">
                            <a:lumMod val="50000"/>
                          </a:schemeClr>
                        </a:solidFill>
                      </a:endParaRPr>
                    </a:p>
                  </a:txBody>
                  <a:tcPr/>
                </a:tc>
                <a:extLst>
                  <a:ext uri="{0D108BD9-81ED-4DB2-BD59-A6C34878D82A}">
                    <a16:rowId xmlns:a16="http://schemas.microsoft.com/office/drawing/2014/main" val="713680859"/>
                  </a:ext>
                </a:extLst>
              </a:tr>
              <a:tr h="370840">
                <a:tc>
                  <a:txBody>
                    <a:bodyPr/>
                    <a:lstStyle/>
                    <a:p>
                      <a:pPr algn="ctr"/>
                      <a:r>
                        <a:rPr lang="en-US" sz="2000" b="1" dirty="0">
                          <a:solidFill>
                            <a:schemeClr val="accent6">
                              <a:lumMod val="50000"/>
                            </a:schemeClr>
                          </a:solidFill>
                        </a:rPr>
                        <a:t>202001003</a:t>
                      </a:r>
                    </a:p>
                  </a:txBody>
                  <a:tcPr/>
                </a:tc>
                <a:tc>
                  <a:txBody>
                    <a:bodyPr/>
                    <a:lstStyle/>
                    <a:p>
                      <a:pPr algn="ctr"/>
                      <a:r>
                        <a:rPr lang="ar-EG" sz="2000" dirty="0">
                          <a:solidFill>
                            <a:schemeClr val="accent6">
                              <a:lumMod val="50000"/>
                            </a:schemeClr>
                          </a:solidFill>
                        </a:rPr>
                        <a:t>نور خالد علي </a:t>
                      </a:r>
                      <a:r>
                        <a:rPr lang="ar-EG" sz="2000" dirty="0" err="1">
                          <a:solidFill>
                            <a:schemeClr val="accent6">
                              <a:lumMod val="50000"/>
                            </a:schemeClr>
                          </a:solidFill>
                        </a:rPr>
                        <a:t>سويفي</a:t>
                      </a:r>
                      <a:endParaRPr lang="en-US" sz="2000" dirty="0">
                        <a:solidFill>
                          <a:schemeClr val="accent6">
                            <a:lumMod val="50000"/>
                          </a:schemeClr>
                        </a:solidFill>
                      </a:endParaRPr>
                    </a:p>
                  </a:txBody>
                  <a:tcPr/>
                </a:tc>
                <a:extLst>
                  <a:ext uri="{0D108BD9-81ED-4DB2-BD59-A6C34878D82A}">
                    <a16:rowId xmlns:a16="http://schemas.microsoft.com/office/drawing/2014/main" val="566441867"/>
                  </a:ext>
                </a:extLst>
              </a:tr>
            </a:tbl>
          </a:graphicData>
        </a:graphic>
      </p:graphicFrame>
      <p:sp>
        <p:nvSpPr>
          <p:cNvPr id="3" name="Text Placeholder 16">
            <a:extLst>
              <a:ext uri="{FF2B5EF4-FFF2-40B4-BE49-F238E27FC236}">
                <a16:creationId xmlns:a16="http://schemas.microsoft.com/office/drawing/2014/main" id="{22D1C271-6E4E-839F-6FD5-5FF96AB9527A}"/>
              </a:ext>
            </a:extLst>
          </p:cNvPr>
          <p:cNvSpPr txBox="1">
            <a:spLocks/>
          </p:cNvSpPr>
          <p:nvPr/>
        </p:nvSpPr>
        <p:spPr>
          <a:xfrm>
            <a:off x="4048434" y="2492382"/>
            <a:ext cx="343313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ENG. EMAN ISAMIEL</a:t>
            </a:r>
          </a:p>
        </p:txBody>
      </p:sp>
      <p:sp>
        <p:nvSpPr>
          <p:cNvPr id="4" name="Text Placeholder 16">
            <a:extLst>
              <a:ext uri="{FF2B5EF4-FFF2-40B4-BE49-F238E27FC236}">
                <a16:creationId xmlns:a16="http://schemas.microsoft.com/office/drawing/2014/main" id="{81E8948F-9AB3-2081-BC6B-68BC257EFB54}"/>
              </a:ext>
            </a:extLst>
          </p:cNvPr>
          <p:cNvSpPr txBox="1">
            <a:spLocks/>
          </p:cNvSpPr>
          <p:nvPr/>
        </p:nvSpPr>
        <p:spPr>
          <a:xfrm>
            <a:off x="4048434" y="3028534"/>
            <a:ext cx="343313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TIME : 10:00 TO 10:15 AM</a:t>
            </a:r>
          </a:p>
        </p:txBody>
      </p:sp>
    </p:spTree>
    <p:extLst>
      <p:ext uri="{BB962C8B-B14F-4D97-AF65-F5344CB8AC3E}">
        <p14:creationId xmlns:p14="http://schemas.microsoft.com/office/powerpoint/2010/main" val="7195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304801" y="1516597"/>
            <a:ext cx="3117991" cy="1049978"/>
          </a:xfrm>
          <a:ln>
            <a:solidFill>
              <a:srgbClr val="476977"/>
            </a:solidFill>
          </a:ln>
        </p:spPr>
        <p:txBody>
          <a:bodyPr/>
          <a:lstStyle/>
          <a:p>
            <a:r>
              <a:rPr lang="en-US" dirty="0"/>
              <a:t>Implementation </a:t>
            </a:r>
            <a:br>
              <a:rPr lang="en-US" dirty="0"/>
            </a:br>
            <a:r>
              <a:rPr lang="en-US" dirty="0"/>
              <a:t>details</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20</a:t>
            </a:fld>
            <a:endParaRPr lang="en-US" dirty="0"/>
          </a:p>
        </p:txBody>
      </p:sp>
      <p:sp>
        <p:nvSpPr>
          <p:cNvPr id="31" name="Text Placeholder 16">
            <a:extLst>
              <a:ext uri="{FF2B5EF4-FFF2-40B4-BE49-F238E27FC236}">
                <a16:creationId xmlns:a16="http://schemas.microsoft.com/office/drawing/2014/main" id="{819BA978-FDC6-F20F-5F50-519CFAD0316C}"/>
              </a:ext>
            </a:extLst>
          </p:cNvPr>
          <p:cNvSpPr txBox="1">
            <a:spLocks/>
          </p:cNvSpPr>
          <p:nvPr/>
        </p:nvSpPr>
        <p:spPr>
          <a:xfrm>
            <a:off x="3984264" y="136525"/>
            <a:ext cx="6860325"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Block diagram for implemented algorithm :</a:t>
            </a:r>
          </a:p>
        </p:txBody>
      </p:sp>
      <p:sp>
        <p:nvSpPr>
          <p:cNvPr id="9" name="Text Placeholder 16">
            <a:extLst>
              <a:ext uri="{FF2B5EF4-FFF2-40B4-BE49-F238E27FC236}">
                <a16:creationId xmlns:a16="http://schemas.microsoft.com/office/drawing/2014/main" id="{ACA335CF-DEDB-4397-E39E-02488619B8E2}"/>
              </a:ext>
            </a:extLst>
          </p:cNvPr>
          <p:cNvSpPr txBox="1">
            <a:spLocks/>
          </p:cNvSpPr>
          <p:nvPr/>
        </p:nvSpPr>
        <p:spPr>
          <a:xfrm>
            <a:off x="3984264" y="835174"/>
            <a:ext cx="509556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inception_v2 (pre-trained model):</a:t>
            </a:r>
          </a:p>
        </p:txBody>
      </p:sp>
      <p:pic>
        <p:nvPicPr>
          <p:cNvPr id="7" name="Picture 6" descr="Diagram">
            <a:extLst>
              <a:ext uri="{FF2B5EF4-FFF2-40B4-BE49-F238E27FC236}">
                <a16:creationId xmlns:a16="http://schemas.microsoft.com/office/drawing/2014/main" id="{BD7C4ECA-F851-020A-424B-3F0EA06447D7}"/>
              </a:ext>
            </a:extLst>
          </p:cNvPr>
          <p:cNvPicPr>
            <a:picLocks noChangeAspect="1"/>
          </p:cNvPicPr>
          <p:nvPr/>
        </p:nvPicPr>
        <p:blipFill>
          <a:blip r:embed="rId2"/>
          <a:stretch>
            <a:fillRect/>
          </a:stretch>
        </p:blipFill>
        <p:spPr>
          <a:xfrm>
            <a:off x="3984265" y="1533823"/>
            <a:ext cx="7902934" cy="5187652"/>
          </a:xfrm>
          <a:prstGeom prst="rect">
            <a:avLst/>
          </a:prstGeom>
        </p:spPr>
      </p:pic>
    </p:spTree>
    <p:extLst>
      <p:ext uri="{BB962C8B-B14F-4D97-AF65-F5344CB8AC3E}">
        <p14:creationId xmlns:p14="http://schemas.microsoft.com/office/powerpoint/2010/main" val="2198437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304801" y="1516597"/>
            <a:ext cx="3117991" cy="1049978"/>
          </a:xfrm>
          <a:ln>
            <a:solidFill>
              <a:srgbClr val="476977"/>
            </a:solidFill>
          </a:ln>
        </p:spPr>
        <p:txBody>
          <a:bodyPr/>
          <a:lstStyle/>
          <a:p>
            <a:r>
              <a:rPr lang="en-US" dirty="0"/>
              <a:t>Implementation </a:t>
            </a:r>
            <a:br>
              <a:rPr lang="en-US" dirty="0"/>
            </a:br>
            <a:r>
              <a:rPr lang="en-US" dirty="0"/>
              <a:t>details</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21</a:t>
            </a:fld>
            <a:endParaRPr lang="en-US" dirty="0"/>
          </a:p>
        </p:txBody>
      </p:sp>
      <p:sp>
        <p:nvSpPr>
          <p:cNvPr id="31" name="Text Placeholder 16">
            <a:extLst>
              <a:ext uri="{FF2B5EF4-FFF2-40B4-BE49-F238E27FC236}">
                <a16:creationId xmlns:a16="http://schemas.microsoft.com/office/drawing/2014/main" id="{819BA978-FDC6-F20F-5F50-519CFAD0316C}"/>
              </a:ext>
            </a:extLst>
          </p:cNvPr>
          <p:cNvSpPr txBox="1">
            <a:spLocks/>
          </p:cNvSpPr>
          <p:nvPr/>
        </p:nvSpPr>
        <p:spPr>
          <a:xfrm>
            <a:off x="3984264" y="136525"/>
            <a:ext cx="6860325"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Block diagram for implemented algorithm :</a:t>
            </a:r>
          </a:p>
        </p:txBody>
      </p:sp>
      <p:sp>
        <p:nvSpPr>
          <p:cNvPr id="9" name="Text Placeholder 16">
            <a:extLst>
              <a:ext uri="{FF2B5EF4-FFF2-40B4-BE49-F238E27FC236}">
                <a16:creationId xmlns:a16="http://schemas.microsoft.com/office/drawing/2014/main" id="{ACA335CF-DEDB-4397-E39E-02488619B8E2}"/>
              </a:ext>
            </a:extLst>
          </p:cNvPr>
          <p:cNvSpPr txBox="1">
            <a:spLocks/>
          </p:cNvSpPr>
          <p:nvPr/>
        </p:nvSpPr>
        <p:spPr>
          <a:xfrm>
            <a:off x="3984264" y="835174"/>
            <a:ext cx="509556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hyperparameters :</a:t>
            </a:r>
          </a:p>
        </p:txBody>
      </p:sp>
      <p:sp>
        <p:nvSpPr>
          <p:cNvPr id="2" name="TextBox 1">
            <a:extLst>
              <a:ext uri="{FF2B5EF4-FFF2-40B4-BE49-F238E27FC236}">
                <a16:creationId xmlns:a16="http://schemas.microsoft.com/office/drawing/2014/main" id="{EF9C9FA0-E153-E663-6510-867BE80572B1}"/>
              </a:ext>
            </a:extLst>
          </p:cNvPr>
          <p:cNvSpPr txBox="1"/>
          <p:nvPr/>
        </p:nvSpPr>
        <p:spPr>
          <a:xfrm>
            <a:off x="3984264" y="1429557"/>
            <a:ext cx="7726473" cy="2031325"/>
          </a:xfrm>
          <a:prstGeom prst="rect">
            <a:avLst/>
          </a:prstGeom>
          <a:noFill/>
        </p:spPr>
        <p:txBody>
          <a:bodyPr wrap="square" rtlCol="0">
            <a:spAutoFit/>
          </a:bodyPr>
          <a:lstStyle/>
          <a:p>
            <a:r>
              <a:rPr lang="en-US" dirty="0">
                <a:solidFill>
                  <a:schemeClr val="accent6">
                    <a:lumMod val="50000"/>
                  </a:schemeClr>
                </a:solidFill>
              </a:rPr>
              <a:t>LEARNING RATE </a:t>
            </a:r>
            <a:r>
              <a:rPr lang="en-US" dirty="0"/>
              <a:t>: 0001</a:t>
            </a:r>
          </a:p>
          <a:p>
            <a:r>
              <a:rPr lang="en-US" dirty="0">
                <a:solidFill>
                  <a:schemeClr val="accent6">
                    <a:lumMod val="50000"/>
                  </a:schemeClr>
                </a:solidFill>
              </a:rPr>
              <a:t>EPOCHES</a:t>
            </a:r>
            <a:r>
              <a:rPr lang="en-US" dirty="0"/>
              <a:t> : 100</a:t>
            </a:r>
          </a:p>
          <a:p>
            <a:r>
              <a:rPr lang="en-US" dirty="0">
                <a:solidFill>
                  <a:schemeClr val="accent6">
                    <a:lumMod val="50000"/>
                  </a:schemeClr>
                </a:solidFill>
              </a:rPr>
              <a:t>IMAGE SIZE </a:t>
            </a:r>
            <a:r>
              <a:rPr lang="en-US" dirty="0"/>
              <a:t>: ( 112 , 112 )</a:t>
            </a:r>
          </a:p>
          <a:p>
            <a:r>
              <a:rPr lang="en-US" dirty="0">
                <a:solidFill>
                  <a:schemeClr val="accent6">
                    <a:lumMod val="50000"/>
                  </a:schemeClr>
                </a:solidFill>
              </a:rPr>
              <a:t>BATCH SIZE </a:t>
            </a:r>
            <a:r>
              <a:rPr lang="en-US" dirty="0"/>
              <a:t>: 32</a:t>
            </a:r>
          </a:p>
          <a:p>
            <a:r>
              <a:rPr lang="en-US" dirty="0">
                <a:solidFill>
                  <a:schemeClr val="accent6">
                    <a:lumMod val="50000"/>
                  </a:schemeClr>
                </a:solidFill>
              </a:rPr>
              <a:t>ACCTIVATION FUNCTION  </a:t>
            </a:r>
            <a:r>
              <a:rPr lang="en-US" dirty="0"/>
              <a:t>: RELU , SOFTMAX</a:t>
            </a:r>
          </a:p>
          <a:p>
            <a:r>
              <a:rPr lang="en-US" dirty="0">
                <a:solidFill>
                  <a:schemeClr val="accent6">
                    <a:lumMod val="50000"/>
                  </a:schemeClr>
                </a:solidFill>
              </a:rPr>
              <a:t>OPTIMIZER</a:t>
            </a:r>
            <a:r>
              <a:rPr lang="en-US" dirty="0"/>
              <a:t> : ADAM</a:t>
            </a:r>
          </a:p>
          <a:p>
            <a:endParaRPr lang="en-US" dirty="0"/>
          </a:p>
        </p:txBody>
      </p:sp>
    </p:spTree>
    <p:extLst>
      <p:ext uri="{BB962C8B-B14F-4D97-AF65-F5344CB8AC3E}">
        <p14:creationId xmlns:p14="http://schemas.microsoft.com/office/powerpoint/2010/main" val="210926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dirty="0"/>
              <a:t>RESULTS DETAILS</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486526" y="2325925"/>
            <a:ext cx="7106653"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170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5E71D74F-BB01-D4B2-3120-977DF7434D5F}"/>
              </a:ext>
            </a:extLst>
          </p:cNvPr>
          <p:cNvPicPr>
            <a:picLocks noChangeAspect="1"/>
          </p:cNvPicPr>
          <p:nvPr/>
        </p:nvPicPr>
        <p:blipFill>
          <a:blip r:embed="rId2"/>
          <a:stretch>
            <a:fillRect/>
          </a:stretch>
        </p:blipFill>
        <p:spPr>
          <a:xfrm>
            <a:off x="6096001" y="16072"/>
            <a:ext cx="6096000" cy="6094683"/>
          </a:xfrm>
          <a:prstGeom prst="rect">
            <a:avLst/>
          </a:prstGeom>
        </p:spPr>
      </p:pic>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304801" y="1516597"/>
            <a:ext cx="2999873" cy="1049978"/>
          </a:xfrm>
          <a:ln>
            <a:solidFill>
              <a:srgbClr val="476977"/>
            </a:solidFill>
          </a:ln>
        </p:spPr>
        <p:txBody>
          <a:bodyPr/>
          <a:lstStyle/>
          <a:p>
            <a:r>
              <a:rPr lang="en-US" dirty="0"/>
              <a:t>RESULTS details</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23</a:t>
            </a:fld>
            <a:endParaRPr lang="en-US" dirty="0"/>
          </a:p>
        </p:txBody>
      </p:sp>
      <p:sp>
        <p:nvSpPr>
          <p:cNvPr id="9" name="Text Placeholder 16">
            <a:extLst>
              <a:ext uri="{FF2B5EF4-FFF2-40B4-BE49-F238E27FC236}">
                <a16:creationId xmlns:a16="http://schemas.microsoft.com/office/drawing/2014/main" id="{ACA335CF-DEDB-4397-E39E-02488619B8E2}"/>
              </a:ext>
            </a:extLst>
          </p:cNvPr>
          <p:cNvSpPr txBox="1">
            <a:spLocks/>
          </p:cNvSpPr>
          <p:nvPr/>
        </p:nvSpPr>
        <p:spPr>
          <a:xfrm>
            <a:off x="3888013" y="133687"/>
            <a:ext cx="509556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EVALUATION THE MODEL  :</a:t>
            </a:r>
          </a:p>
        </p:txBody>
      </p:sp>
      <p:sp>
        <p:nvSpPr>
          <p:cNvPr id="2" name="TextBox 1">
            <a:extLst>
              <a:ext uri="{FF2B5EF4-FFF2-40B4-BE49-F238E27FC236}">
                <a16:creationId xmlns:a16="http://schemas.microsoft.com/office/drawing/2014/main" id="{EF9C9FA0-E153-E663-6510-867BE80572B1}"/>
              </a:ext>
            </a:extLst>
          </p:cNvPr>
          <p:cNvSpPr txBox="1"/>
          <p:nvPr/>
        </p:nvSpPr>
        <p:spPr>
          <a:xfrm>
            <a:off x="3939049" y="747244"/>
            <a:ext cx="2592999" cy="369332"/>
          </a:xfrm>
          <a:prstGeom prst="rect">
            <a:avLst/>
          </a:prstGeom>
          <a:noFill/>
        </p:spPr>
        <p:txBody>
          <a:bodyPr wrap="square" rtlCol="0">
            <a:spAutoFit/>
          </a:bodyPr>
          <a:lstStyle/>
          <a:p>
            <a:r>
              <a:rPr lang="en-US" dirty="0">
                <a:solidFill>
                  <a:schemeClr val="accent6">
                    <a:lumMod val="50000"/>
                  </a:schemeClr>
                </a:solidFill>
              </a:rPr>
              <a:t>CONFUSION MATRIX </a:t>
            </a:r>
            <a:r>
              <a:rPr lang="en-US" dirty="0"/>
              <a:t>:</a:t>
            </a:r>
          </a:p>
        </p:txBody>
      </p:sp>
      <p:sp>
        <p:nvSpPr>
          <p:cNvPr id="7" name="TextBox 6">
            <a:extLst>
              <a:ext uri="{FF2B5EF4-FFF2-40B4-BE49-F238E27FC236}">
                <a16:creationId xmlns:a16="http://schemas.microsoft.com/office/drawing/2014/main" id="{54711E0D-C35D-28AE-4353-0FF4ADE855A2}"/>
              </a:ext>
            </a:extLst>
          </p:cNvPr>
          <p:cNvSpPr txBox="1"/>
          <p:nvPr/>
        </p:nvSpPr>
        <p:spPr>
          <a:xfrm>
            <a:off x="3888013" y="1371591"/>
            <a:ext cx="2592999" cy="369332"/>
          </a:xfrm>
          <a:prstGeom prst="rect">
            <a:avLst/>
          </a:prstGeom>
          <a:noFill/>
        </p:spPr>
        <p:txBody>
          <a:bodyPr wrap="square" rtlCol="0">
            <a:spAutoFit/>
          </a:bodyPr>
          <a:lstStyle/>
          <a:p>
            <a:r>
              <a:rPr lang="en-US" dirty="0">
                <a:solidFill>
                  <a:schemeClr val="accent6">
                    <a:lumMod val="50000"/>
                  </a:schemeClr>
                </a:solidFill>
              </a:rPr>
              <a:t>ACCURANCY </a:t>
            </a:r>
            <a:r>
              <a:rPr lang="en-US" dirty="0"/>
              <a:t>:     </a:t>
            </a:r>
          </a:p>
        </p:txBody>
      </p:sp>
      <p:sp>
        <p:nvSpPr>
          <p:cNvPr id="8" name="TextBox 7">
            <a:extLst>
              <a:ext uri="{FF2B5EF4-FFF2-40B4-BE49-F238E27FC236}">
                <a16:creationId xmlns:a16="http://schemas.microsoft.com/office/drawing/2014/main" id="{EA2C91C3-FFA3-1484-4A0B-7E5498606233}"/>
              </a:ext>
            </a:extLst>
          </p:cNvPr>
          <p:cNvSpPr txBox="1"/>
          <p:nvPr/>
        </p:nvSpPr>
        <p:spPr>
          <a:xfrm>
            <a:off x="3939049" y="1740923"/>
            <a:ext cx="2592999" cy="646331"/>
          </a:xfrm>
          <a:prstGeom prst="rect">
            <a:avLst/>
          </a:prstGeom>
          <a:noFill/>
        </p:spPr>
        <p:txBody>
          <a:bodyPr wrap="square" rtlCol="0">
            <a:spAutoFit/>
          </a:bodyPr>
          <a:lstStyle/>
          <a:p>
            <a:r>
              <a:rPr lang="en-US" dirty="0"/>
              <a:t>TRAIN DATA : 99%</a:t>
            </a:r>
          </a:p>
          <a:p>
            <a:r>
              <a:rPr lang="en-US" dirty="0"/>
              <a:t>TEST DATA : 98%    </a:t>
            </a:r>
          </a:p>
        </p:txBody>
      </p:sp>
      <p:sp>
        <p:nvSpPr>
          <p:cNvPr id="10" name="TextBox 9">
            <a:extLst>
              <a:ext uri="{FF2B5EF4-FFF2-40B4-BE49-F238E27FC236}">
                <a16:creationId xmlns:a16="http://schemas.microsoft.com/office/drawing/2014/main" id="{2037F662-AEDD-74A5-A496-816EDDDB3E69}"/>
              </a:ext>
            </a:extLst>
          </p:cNvPr>
          <p:cNvSpPr txBox="1"/>
          <p:nvPr/>
        </p:nvSpPr>
        <p:spPr>
          <a:xfrm>
            <a:off x="3939049" y="2566575"/>
            <a:ext cx="2592999" cy="646331"/>
          </a:xfrm>
          <a:prstGeom prst="rect">
            <a:avLst/>
          </a:prstGeom>
          <a:noFill/>
        </p:spPr>
        <p:txBody>
          <a:bodyPr wrap="square" rtlCol="0">
            <a:spAutoFit/>
          </a:bodyPr>
          <a:lstStyle/>
          <a:p>
            <a:r>
              <a:rPr lang="en-US" dirty="0">
                <a:solidFill>
                  <a:schemeClr val="accent6">
                    <a:lumMod val="50000"/>
                  </a:schemeClr>
                </a:solidFill>
              </a:rPr>
              <a:t>OPTIMIZATION OF THE MODEL </a:t>
            </a:r>
            <a:r>
              <a:rPr lang="en-US" dirty="0"/>
              <a:t>:     </a:t>
            </a:r>
          </a:p>
        </p:txBody>
      </p:sp>
      <p:sp>
        <p:nvSpPr>
          <p:cNvPr id="11" name="TextBox 10">
            <a:extLst>
              <a:ext uri="{FF2B5EF4-FFF2-40B4-BE49-F238E27FC236}">
                <a16:creationId xmlns:a16="http://schemas.microsoft.com/office/drawing/2014/main" id="{F5A1A844-A5E4-F8F4-BAD3-F021CA15D93A}"/>
              </a:ext>
            </a:extLst>
          </p:cNvPr>
          <p:cNvSpPr txBox="1"/>
          <p:nvPr/>
        </p:nvSpPr>
        <p:spPr>
          <a:xfrm>
            <a:off x="3939049" y="3380161"/>
            <a:ext cx="3023225" cy="1754326"/>
          </a:xfrm>
          <a:prstGeom prst="rect">
            <a:avLst/>
          </a:prstGeom>
          <a:noFill/>
        </p:spPr>
        <p:txBody>
          <a:bodyPr wrap="square" rtlCol="0">
            <a:spAutoFit/>
          </a:bodyPr>
          <a:lstStyle/>
          <a:p>
            <a:r>
              <a:rPr lang="en-US" dirty="0"/>
              <a:t>WE USED THE BEST NEURONS FROM CNN MODEL AND SAVE IN CHECKPOINTS AND PASS THEM TO PRE-TRAINED MODE (INCEPTION)</a:t>
            </a:r>
          </a:p>
        </p:txBody>
      </p:sp>
    </p:spTree>
    <p:extLst>
      <p:ext uri="{BB962C8B-B14F-4D97-AF65-F5344CB8AC3E}">
        <p14:creationId xmlns:p14="http://schemas.microsoft.com/office/powerpoint/2010/main" val="3644950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24</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dirty="0"/>
              <a:t>PAPER PRESENTATION</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941095" y="2325925"/>
            <a:ext cx="8293768"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23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96991"/>
            <a:ext cx="1871663" cy="641350"/>
          </a:xfrm>
          <a:ln>
            <a:solidFill>
              <a:srgbClr val="476977"/>
            </a:solidFill>
          </a:ln>
        </p:spPr>
        <p:txBody>
          <a:bodyPr/>
          <a:lstStyle/>
          <a:p>
            <a:r>
              <a:rPr lang="en-US" dirty="0"/>
              <a:t>CREATION</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048434" y="825942"/>
            <a:ext cx="7838766" cy="641350"/>
          </a:xfrm>
        </p:spPr>
        <p:txBody>
          <a:bodyPr/>
          <a:lstStyle/>
          <a:p>
            <a:r>
              <a:rPr lang="en-US" dirty="0"/>
              <a:t>KAI TIAN , JIEFENG ZENG , TIANCI SONG , ZHULIU LI , ASENSO EVANS , JIUHAO LI</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
        <p:nvSpPr>
          <p:cNvPr id="17" name="Text Placeholder 16">
            <a:extLst>
              <a:ext uri="{FF2B5EF4-FFF2-40B4-BE49-F238E27FC236}">
                <a16:creationId xmlns:a16="http://schemas.microsoft.com/office/drawing/2014/main" id="{748FE3BE-8889-107C-B736-95590DE09EB1}"/>
              </a:ext>
            </a:extLst>
          </p:cNvPr>
          <p:cNvSpPr>
            <a:spLocks noGrp="1"/>
          </p:cNvSpPr>
          <p:nvPr>
            <p:ph type="body" sz="quarter" idx="21"/>
          </p:nvPr>
        </p:nvSpPr>
        <p:spPr>
          <a:xfrm>
            <a:off x="4048434" y="262372"/>
            <a:ext cx="3433138" cy="428891"/>
          </a:xfrm>
        </p:spPr>
        <p:txBody>
          <a:bodyPr/>
          <a:lstStyle/>
          <a:p>
            <a:r>
              <a:rPr lang="en-US" dirty="0"/>
              <a:t>AUTHOR NAME :</a:t>
            </a:r>
          </a:p>
        </p:txBody>
      </p:sp>
      <p:sp>
        <p:nvSpPr>
          <p:cNvPr id="31" name="Text Placeholder 16">
            <a:extLst>
              <a:ext uri="{FF2B5EF4-FFF2-40B4-BE49-F238E27FC236}">
                <a16:creationId xmlns:a16="http://schemas.microsoft.com/office/drawing/2014/main" id="{819BA978-FDC6-F20F-5F50-519CFAD0316C}"/>
              </a:ext>
            </a:extLst>
          </p:cNvPr>
          <p:cNvSpPr txBox="1">
            <a:spLocks/>
          </p:cNvSpPr>
          <p:nvPr/>
        </p:nvSpPr>
        <p:spPr>
          <a:xfrm>
            <a:off x="4048434" y="1642528"/>
            <a:ext cx="343313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PAPER NAME :</a:t>
            </a:r>
          </a:p>
        </p:txBody>
      </p:sp>
      <p:sp>
        <p:nvSpPr>
          <p:cNvPr id="32" name="Text Placeholder 17">
            <a:extLst>
              <a:ext uri="{FF2B5EF4-FFF2-40B4-BE49-F238E27FC236}">
                <a16:creationId xmlns:a16="http://schemas.microsoft.com/office/drawing/2014/main" id="{23E04760-2C88-78B8-7FD4-89C2B27AD43E}"/>
              </a:ext>
            </a:extLst>
          </p:cNvPr>
          <p:cNvSpPr txBox="1">
            <a:spLocks/>
          </p:cNvSpPr>
          <p:nvPr/>
        </p:nvSpPr>
        <p:spPr>
          <a:xfrm>
            <a:off x="4048434" y="2246655"/>
            <a:ext cx="7838766" cy="641350"/>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TOMATO LEAF DISEASES RECOGNITION BASED ON DEEP CONVOLUTIONAL NEURAL NETWORKS</a:t>
            </a:r>
          </a:p>
        </p:txBody>
      </p:sp>
      <p:sp>
        <p:nvSpPr>
          <p:cNvPr id="33" name="Text Placeholder 16">
            <a:extLst>
              <a:ext uri="{FF2B5EF4-FFF2-40B4-BE49-F238E27FC236}">
                <a16:creationId xmlns:a16="http://schemas.microsoft.com/office/drawing/2014/main" id="{F71F0F12-7334-4DF2-0360-C4756EBB33BA}"/>
              </a:ext>
            </a:extLst>
          </p:cNvPr>
          <p:cNvSpPr txBox="1">
            <a:spLocks/>
          </p:cNvSpPr>
          <p:nvPr/>
        </p:nvSpPr>
        <p:spPr>
          <a:xfrm>
            <a:off x="4048434" y="3063241"/>
            <a:ext cx="3433138"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PUBLISHER NAME :</a:t>
            </a:r>
          </a:p>
        </p:txBody>
      </p:sp>
      <p:sp>
        <p:nvSpPr>
          <p:cNvPr id="35" name="Text Placeholder 17">
            <a:extLst>
              <a:ext uri="{FF2B5EF4-FFF2-40B4-BE49-F238E27FC236}">
                <a16:creationId xmlns:a16="http://schemas.microsoft.com/office/drawing/2014/main" id="{54E90D72-5112-D4B0-5F64-8597D7C3AC2F}"/>
              </a:ext>
            </a:extLst>
          </p:cNvPr>
          <p:cNvSpPr txBox="1">
            <a:spLocks/>
          </p:cNvSpPr>
          <p:nvPr/>
        </p:nvSpPr>
        <p:spPr>
          <a:xfrm>
            <a:off x="4048434" y="3491331"/>
            <a:ext cx="7838766" cy="478665"/>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JOURNAL OF AGRICULTURAL ENGINEERING </a:t>
            </a:r>
          </a:p>
        </p:txBody>
      </p:sp>
      <p:sp>
        <p:nvSpPr>
          <p:cNvPr id="36" name="Text Placeholder 16">
            <a:extLst>
              <a:ext uri="{FF2B5EF4-FFF2-40B4-BE49-F238E27FC236}">
                <a16:creationId xmlns:a16="http://schemas.microsoft.com/office/drawing/2014/main" id="{22B1667B-B177-214C-B458-80E9D4B65EA0}"/>
              </a:ext>
            </a:extLst>
          </p:cNvPr>
          <p:cNvSpPr txBox="1">
            <a:spLocks/>
          </p:cNvSpPr>
          <p:nvPr/>
        </p:nvSpPr>
        <p:spPr>
          <a:xfrm>
            <a:off x="4048433" y="3970398"/>
            <a:ext cx="3780113" cy="42889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YEAR OF PUBLICATION : 2023</a:t>
            </a:r>
          </a:p>
        </p:txBody>
      </p:sp>
    </p:spTree>
    <p:extLst>
      <p:ext uri="{BB962C8B-B14F-4D97-AF65-F5344CB8AC3E}">
        <p14:creationId xmlns:p14="http://schemas.microsoft.com/office/powerpoint/2010/main" val="217400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4E799F-7303-A30F-09A3-6B8297D9A803}"/>
              </a:ext>
            </a:extLst>
          </p:cNvPr>
          <p:cNvSpPr/>
          <p:nvPr/>
        </p:nvSpPr>
        <p:spPr>
          <a:xfrm>
            <a:off x="208547" y="280952"/>
            <a:ext cx="1812758" cy="553237"/>
          </a:xfrm>
          <a:prstGeom prst="rect">
            <a:avLst/>
          </a:prstGeom>
          <a:solidFill>
            <a:schemeClr val="bg1"/>
          </a:solidFill>
          <a:ln w="38100">
            <a:solidFill>
              <a:srgbClr val="47697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208547" y="280952"/>
            <a:ext cx="1812758" cy="623923"/>
          </a:xfrm>
        </p:spPr>
        <p:txBody>
          <a:bodyPr anchor="ctr">
            <a:normAutofit/>
          </a:bodyPr>
          <a:lstStyle/>
          <a:p>
            <a:pPr algn="ctr"/>
            <a:r>
              <a:rPr lang="en-US" dirty="0"/>
              <a:t>problem</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sz="quarter" idx="15"/>
          </p:nvPr>
        </p:nvSpPr>
        <p:spPr>
          <a:xfrm>
            <a:off x="208547" y="905857"/>
            <a:ext cx="11502190" cy="2077976"/>
          </a:xfrm>
        </p:spPr>
        <p:txBody>
          <a:bodyPr>
            <a:noAutofit/>
          </a:bodyPr>
          <a:lstStyle/>
          <a:p>
            <a:r>
              <a:rPr lang="en-US" sz="2000" dirty="0"/>
              <a:t>According to the FAO (The Food and Agriculture Organization of the United Nations, FAOSTAT), China was the largest producer of tomatoes from 2013 to 2017. Diseases in tomato leaves cause major production and economic losses by reducing both the quality and quantity of productivity in the tomato industry. </a:t>
            </a:r>
          </a:p>
          <a:p>
            <a:r>
              <a:rPr lang="en-US" sz="2000" dirty="0"/>
              <a:t>So, in the paper will be shown that the researchers have done an app that recognize the type of tomato leaf’s disease better than plantix ( app that used to know the type of plants and so on ..) with a high accuracy than plantix .</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5</a:t>
            </a:fld>
            <a:endParaRPr lang="en-US"/>
          </a:p>
        </p:txBody>
      </p:sp>
      <p:pic>
        <p:nvPicPr>
          <p:cNvPr id="8" name="Picture 7">
            <a:extLst>
              <a:ext uri="{FF2B5EF4-FFF2-40B4-BE49-F238E27FC236}">
                <a16:creationId xmlns:a16="http://schemas.microsoft.com/office/drawing/2014/main" id="{3D7484F3-17E9-5E59-A0DE-E7D91FA12195}"/>
              </a:ext>
            </a:extLst>
          </p:cNvPr>
          <p:cNvPicPr>
            <a:picLocks noChangeAspect="1"/>
          </p:cNvPicPr>
          <p:nvPr/>
        </p:nvPicPr>
        <p:blipFill>
          <a:blip r:embed="rId2"/>
          <a:stretch>
            <a:fillRect/>
          </a:stretch>
        </p:blipFill>
        <p:spPr>
          <a:xfrm>
            <a:off x="208547" y="3685339"/>
            <a:ext cx="4324065" cy="2671011"/>
          </a:xfrm>
          <a:prstGeom prst="rect">
            <a:avLst/>
          </a:prstGeom>
        </p:spPr>
      </p:pic>
      <p:pic>
        <p:nvPicPr>
          <p:cNvPr id="10" name="Picture 9" descr="Text&#10;&#10;Description automatically generated">
            <a:extLst>
              <a:ext uri="{FF2B5EF4-FFF2-40B4-BE49-F238E27FC236}">
                <a16:creationId xmlns:a16="http://schemas.microsoft.com/office/drawing/2014/main" id="{78A64CD6-0D32-563B-1BF5-DB93A7850DE6}"/>
              </a:ext>
            </a:extLst>
          </p:cNvPr>
          <p:cNvPicPr>
            <a:picLocks noChangeAspect="1"/>
          </p:cNvPicPr>
          <p:nvPr/>
        </p:nvPicPr>
        <p:blipFill>
          <a:blip r:embed="rId3"/>
          <a:stretch>
            <a:fillRect/>
          </a:stretch>
        </p:blipFill>
        <p:spPr>
          <a:xfrm>
            <a:off x="4532612" y="3366545"/>
            <a:ext cx="4611388" cy="2587802"/>
          </a:xfrm>
          <a:prstGeom prst="rect">
            <a:avLst/>
          </a:prstGeom>
        </p:spPr>
      </p:pic>
      <p:pic>
        <p:nvPicPr>
          <p:cNvPr id="14" name="Picture 13">
            <a:extLst>
              <a:ext uri="{FF2B5EF4-FFF2-40B4-BE49-F238E27FC236}">
                <a16:creationId xmlns:a16="http://schemas.microsoft.com/office/drawing/2014/main" id="{5089D9A7-7BB6-075D-3391-C4F7EA77AF72}"/>
              </a:ext>
            </a:extLst>
          </p:cNvPr>
          <p:cNvPicPr>
            <a:picLocks noChangeAspect="1"/>
          </p:cNvPicPr>
          <p:nvPr/>
        </p:nvPicPr>
        <p:blipFill>
          <a:blip r:embed="rId4"/>
          <a:stretch>
            <a:fillRect/>
          </a:stretch>
        </p:blipFill>
        <p:spPr>
          <a:xfrm>
            <a:off x="9567612" y="3588883"/>
            <a:ext cx="2143125" cy="2143125"/>
          </a:xfrm>
          <a:prstGeom prst="rect">
            <a:avLst/>
          </a:prstGeom>
        </p:spPr>
      </p:pic>
    </p:spTree>
    <p:extLst>
      <p:ext uri="{BB962C8B-B14F-4D97-AF65-F5344CB8AC3E}">
        <p14:creationId xmlns:p14="http://schemas.microsoft.com/office/powerpoint/2010/main" val="281533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Dataset that used</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209130" y="3799096"/>
            <a:ext cx="6753728" cy="2474495"/>
          </a:xfrm>
        </p:spPr>
        <p:txBody>
          <a:bodyPr/>
          <a:lstStyle/>
          <a:p>
            <a:pPr>
              <a:lnSpc>
                <a:spcPct val="100000"/>
              </a:lnSpc>
            </a:pPr>
            <a:r>
              <a:rPr lang="en-US" sz="2400" dirty="0"/>
              <a:t>To obtain a reliable CNN model, a large-scale dataset is essential. We used both in-house and public datasets of tomato disease leaf images in this work . </a:t>
            </a:r>
          </a:p>
          <a:p>
            <a:endParaRPr lang="en-US" sz="2400"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4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1</a:t>
            </a:r>
            <a:r>
              <a:rPr lang="en-US" baseline="30000" dirty="0"/>
              <a:t>st</a:t>
            </a:r>
            <a:r>
              <a:rPr lang="en-US" dirty="0"/>
              <a:t> dataset</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209130" y="3799096"/>
            <a:ext cx="6753728" cy="2474495"/>
          </a:xfrm>
        </p:spPr>
        <p:txBody>
          <a:bodyPr/>
          <a:lstStyle/>
          <a:p>
            <a:pPr>
              <a:lnSpc>
                <a:spcPct val="100000"/>
              </a:lnSpc>
            </a:pPr>
            <a:r>
              <a:rPr lang="en-US" sz="2400" dirty="0"/>
              <a:t> was acquired from the College of Water Conservancy and Civil Engineering greenhouse at South China Agricultural University . </a:t>
            </a:r>
          </a:p>
          <a:p>
            <a:endParaRPr lang="en-US" sz="2400"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510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2</a:t>
            </a:r>
            <a:r>
              <a:rPr lang="en-US" baseline="30000" dirty="0"/>
              <a:t>nd</a:t>
            </a:r>
            <a:r>
              <a:rPr lang="en-US" dirty="0"/>
              <a:t> dataset</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8</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209130" y="3799096"/>
            <a:ext cx="6753728" cy="2474495"/>
          </a:xfrm>
        </p:spPr>
        <p:txBody>
          <a:bodyPr/>
          <a:lstStyle/>
          <a:p>
            <a:pPr>
              <a:lnSpc>
                <a:spcPct val="100000"/>
              </a:lnSpc>
            </a:pPr>
            <a:r>
              <a:rPr lang="en-US" sz="2400" dirty="0"/>
              <a:t>PlantVillage data (Hughes et al., 2015), was an open-access dataset with more than 50,000 images of leaves, from which we extracted 18,160 images of 10 different tomato leaf classes.</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286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FF0457-ED4C-C8D7-9CA1-F89EAF1378B7}"/>
              </a:ext>
            </a:extLst>
          </p:cNvPr>
          <p:cNvSpPr/>
          <p:nvPr/>
        </p:nvSpPr>
        <p:spPr>
          <a:xfrm>
            <a:off x="6994357" y="786064"/>
            <a:ext cx="4828673" cy="978567"/>
          </a:xfrm>
          <a:prstGeom prst="rect">
            <a:avLst/>
          </a:prstGeom>
          <a:solidFill>
            <a:schemeClr val="bg1"/>
          </a:solidFill>
          <a:ln w="38100">
            <a:solidFill>
              <a:srgbClr val="47697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34" name="Picture Placeholder 33">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a:blip r:embed="rId2"/>
          <a:srcRect/>
          <a:stretch/>
        </p:blipFill>
        <p:spPr>
          <a:xfrm>
            <a:off x="0" y="0"/>
            <a:ext cx="6772276" cy="6858000"/>
          </a:xfrm>
        </p:spPr>
      </p:pic>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6994358" y="786064"/>
            <a:ext cx="4828674" cy="753978"/>
          </a:xfrm>
        </p:spPr>
        <p:txBody>
          <a:bodyPr/>
          <a:lstStyle/>
          <a:p>
            <a:pPr algn="ctr"/>
            <a:r>
              <a:rPr lang="en-US" sz="3200" dirty="0"/>
              <a:t>Samples of dataset</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9</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383071" y="0"/>
            <a:ext cx="3376958"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0759002"/>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{05F78359-F73A-4428-83ED-4410544C1935}tf16411175_win32</Template>
  <TotalTime>895</TotalTime>
  <Words>855</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Tenorite </vt:lpstr>
      <vt:lpstr>Tenorite Bold</vt:lpstr>
      <vt:lpstr>Office Theme</vt:lpstr>
      <vt:lpstr>Cover sheet</vt:lpstr>
      <vt:lpstr>TEAM INFO</vt:lpstr>
      <vt:lpstr>PAPER PRESENTATION</vt:lpstr>
      <vt:lpstr>CREATION</vt:lpstr>
      <vt:lpstr>problem</vt:lpstr>
      <vt:lpstr>Dataset that used</vt:lpstr>
      <vt:lpstr>1st dataset</vt:lpstr>
      <vt:lpstr>2nd dataset</vt:lpstr>
      <vt:lpstr>PowerPoint Presentation</vt:lpstr>
      <vt:lpstr>Algorithm that applied :</vt:lpstr>
      <vt:lpstr>results</vt:lpstr>
      <vt:lpstr>PowerPoint Presentation</vt:lpstr>
      <vt:lpstr>PowerPoint Presentation</vt:lpstr>
      <vt:lpstr>PowerPoint Presentation</vt:lpstr>
      <vt:lpstr>Confusion matrix</vt:lpstr>
      <vt:lpstr>Project description document </vt:lpstr>
      <vt:lpstr>GENERAL INFO ON THE SELECTED DATASET</vt:lpstr>
      <vt:lpstr>Implementation details</vt:lpstr>
      <vt:lpstr>Implementation  details</vt:lpstr>
      <vt:lpstr>Implementation  details</vt:lpstr>
      <vt:lpstr>Implementation  details</vt:lpstr>
      <vt:lpstr>RESULTS DETAILS</vt:lpstr>
      <vt:lpstr>RESULTS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PRESENTATION</dc:title>
  <dc:creator>Rana Kamal</dc:creator>
  <cp:lastModifiedBy>Rana Kamal</cp:lastModifiedBy>
  <cp:revision>4</cp:revision>
  <dcterms:created xsi:type="dcterms:W3CDTF">2023-05-04T16:47:16Z</dcterms:created>
  <dcterms:modified xsi:type="dcterms:W3CDTF">2023-05-05T20:39:04Z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