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56" r:id="rId3"/>
    <p:sldId id="257" r:id="rId4"/>
    <p:sldId id="261" r:id="rId5"/>
    <p:sldId id="262" r:id="rId6"/>
    <p:sldId id="263" r:id="rId8"/>
    <p:sldId id="264" r:id="rId9"/>
    <p:sldId id="265" r:id="rId10"/>
    <p:sldId id="266" r:id="rId11"/>
    <p:sldId id="268" r:id="rId12"/>
    <p:sldId id="270" r:id="rId13"/>
    <p:sldId id="273" r:id="rId14"/>
    <p:sldId id="271" r:id="rId15"/>
    <p:sldId id="272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.xml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1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hq72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0"/>
            <a:ext cx="12192000" cy="6858635"/>
          </a:xfrm>
          <a:prstGeom prst="rect">
            <a:avLst/>
          </a:prstGeom>
        </p:spPr>
      </p:pic>
      <p:pic>
        <p:nvPicPr>
          <p:cNvPr id="5" name="Picture 4" descr="maxresdefault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5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818380" cy="582930"/>
          </a:xfrm>
        </p:spPr>
        <p:txBody>
          <a:bodyPr/>
          <a:p>
            <a:r>
              <a:rPr lang="en-US" altLang="en-US">
                <a:sym typeface="+mn-ea"/>
              </a:rPr>
              <a:t>Results &amp; Evaluation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174750"/>
            <a:ext cx="4494530" cy="4953000"/>
          </a:xfrm>
        </p:spPr>
        <p:txBody>
          <a:bodyPr/>
          <a:p>
            <a:r>
              <a:rPr lang="en-US" altLang="en-US" sz="2400"/>
              <a:t>Results &amp; Evaluation</a:t>
            </a:r>
            <a:endParaRPr lang="en-US" altLang="en-US" sz="2400"/>
          </a:p>
          <a:p>
            <a:endParaRPr lang="en-US" altLang="en-US" sz="2400"/>
          </a:p>
          <a:p>
            <a:r>
              <a:rPr lang="zh-CN" altLang="en-US" sz="2400"/>
              <a:t>📊</a:t>
            </a:r>
            <a:r>
              <a:rPr lang="en-US" altLang="en-US" sz="2400"/>
              <a:t> Model Accuracy:</a:t>
            </a:r>
            <a:endParaRPr lang="en-US" altLang="en-US" sz="2400"/>
          </a:p>
          <a:p>
            <a:endParaRPr lang="en-US" altLang="en-US" sz="2400"/>
          </a:p>
          <a:p>
            <a:r>
              <a:rPr lang="en-US" altLang="en-US" sz="2400"/>
              <a:t>Logistic Regression: ~86% </a:t>
            </a:r>
            <a:r>
              <a:rPr lang="zh-CN" altLang="en-US" sz="2400"/>
              <a:t>🚀</a:t>
            </a:r>
            <a:endParaRPr lang="en-US" altLang="en-US" sz="2400"/>
          </a:p>
          <a:p>
            <a:r>
              <a:rPr lang="zh-CN" altLang="en-US" sz="2400"/>
              <a:t>🏆</a:t>
            </a:r>
            <a:r>
              <a:rPr lang="en-US" altLang="en-US" sz="2400"/>
              <a:t> Best Model → Logistic Regression</a:t>
            </a:r>
            <a:endParaRPr lang="en-US" altLang="en-US" sz="2400"/>
          </a:p>
        </p:txBody>
      </p:sp>
      <p:pic>
        <p:nvPicPr>
          <p:cNvPr id="4" name="Picture 3" descr="evaluation-banner-illustration-concept-with-assessment-performance-analysis-improvement-result-feedbackh-icons-vect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03495" y="635"/>
            <a:ext cx="7088505" cy="68567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ownload (3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en-US">
                <a:sym typeface="+mn-ea"/>
              </a:rPr>
              <a:t>Conclusion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635" y="952500"/>
            <a:ext cx="5417185" cy="4953000"/>
          </a:xfrm>
        </p:spPr>
        <p:txBody>
          <a:bodyPr/>
          <a:p>
            <a:endParaRPr lang="en-US" altLang="en-US"/>
          </a:p>
          <a:p>
            <a:r>
              <a:rPr lang="en-US" altLang="en-US" sz="2400"/>
              <a:t>✅ Sentiment analysis helps understand people’s opinions.</a:t>
            </a:r>
            <a:endParaRPr lang="en-US" altLang="en-US" sz="2400"/>
          </a:p>
          <a:p>
            <a:r>
              <a:rPr lang="en-US" altLang="en-US" sz="2400"/>
              <a:t>✅ Logistic Regression performed the best on IMDB dataset.</a:t>
            </a:r>
            <a:endParaRPr lang="en-US" altLang="en-US" sz="2400"/>
          </a:p>
          <a:p>
            <a:r>
              <a:rPr lang="en-US" altLang="en-US" sz="2400"/>
              <a:t>✅ Project shows how NLP + ML can analyze movie reviews </a:t>
            </a:r>
            <a:r>
              <a:rPr lang="zh-CN" altLang="en-US" sz="2400"/>
              <a:t>🎬</a:t>
            </a:r>
            <a:endParaRPr lang="zh-CN" altLang="en-US" sz="2400"/>
          </a:p>
        </p:txBody>
      </p:sp>
      <p:pic>
        <p:nvPicPr>
          <p:cNvPr id="5" name="Picture 4" descr="STAKHOLDER-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222875" y="-635"/>
            <a:ext cx="696849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thank-yo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0"/>
            <a:ext cx="1219263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lovepik-camera-picture_501356622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033645" y="0"/>
            <a:ext cx="7157720" cy="7099300"/>
          </a:xfrm>
          <a:prstGeom prst="rect">
            <a:avLst/>
          </a:prstGeom>
        </p:spPr>
      </p:pic>
      <p:graphicFrame>
        <p:nvGraphicFramePr>
          <p:cNvPr id="5" name="Table 4"/>
          <p:cNvGraphicFramePr/>
          <p:nvPr>
            <p:custDataLst>
              <p:tags r:id="rId2"/>
            </p:custDataLst>
          </p:nvPr>
        </p:nvGraphicFramePr>
        <p:xfrm>
          <a:off x="635" y="0"/>
          <a:ext cx="5033010" cy="6858635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483485"/>
                <a:gridCol w="2549525"/>
              </a:tblGrid>
              <a:tr h="10960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Number</a:t>
                      </a:r>
                      <a:endParaRPr lang="en-US" alt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Name</a:t>
                      </a:r>
                      <a:endParaRPr lang="en-US"/>
                    </a:p>
                  </a:txBody>
                  <a:tcPr/>
                </a:tc>
              </a:tr>
              <a:tr h="9626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Rana Yasser Anter</a:t>
                      </a:r>
                      <a:endParaRPr lang="en-US"/>
                    </a:p>
                  </a:txBody>
                  <a:tcPr/>
                </a:tc>
              </a:tr>
              <a:tr h="96520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Youssef Mohamed</a:t>
                      </a:r>
                      <a:endParaRPr lang="en-US"/>
                    </a:p>
                  </a:txBody>
                  <a:tcPr/>
                </a:tc>
              </a:tr>
              <a:tr h="94361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Youssef Magdy</a:t>
                      </a:r>
                      <a:endParaRPr lang="en-US"/>
                    </a:p>
                  </a:txBody>
                  <a:tcPr/>
                </a:tc>
              </a:tr>
              <a:tr h="963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Ahmed Rabie</a:t>
                      </a:r>
                      <a:endParaRPr lang="en-US"/>
                    </a:p>
                  </a:txBody>
                  <a:tcPr/>
                </a:tc>
              </a:tr>
              <a:tr h="96456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Youssef Tarek</a:t>
                      </a:r>
                      <a:endParaRPr lang="en-US"/>
                    </a:p>
                  </a:txBody>
                  <a:tcPr/>
                </a:tc>
              </a:tr>
              <a:tr h="96329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/>
                        <a:t>Hazem Mohamed </a:t>
                      </a:r>
                      <a:endParaRPr lang="en-US" alt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90500"/>
            <a:ext cx="4037330" cy="582930"/>
          </a:xfrm>
        </p:spPr>
        <p:txBody>
          <a:bodyPr/>
          <a:p>
            <a:r>
              <a:rPr lang="en-US" altLang="en-US"/>
              <a:t> ✨ Introduction ✨</a:t>
            </a:r>
            <a:endParaRPr lang="en-US" altLang="en-US"/>
          </a:p>
        </p:txBody>
      </p:sp>
      <p:pic>
        <p:nvPicPr>
          <p:cNvPr id="4" name="Picture 3" descr="1_Zl14G5H_8ojqjQqs_v3I0Q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37965" y="0"/>
            <a:ext cx="8153400" cy="6858000"/>
          </a:xfrm>
          <a:prstGeom prst="rect">
            <a:avLst/>
          </a:prstGeom>
        </p:spPr>
      </p:pic>
      <p:sp>
        <p:nvSpPr>
          <p:cNvPr id="9" name="Text Box 8"/>
          <p:cNvSpPr txBox="1"/>
          <p:nvPr/>
        </p:nvSpPr>
        <p:spPr>
          <a:xfrm>
            <a:off x="0" y="1289685"/>
            <a:ext cx="4037330" cy="72212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en-US" sz="1400"/>
              <a:t>This project is about Sentiment Analysis </a:t>
            </a:r>
            <a:r>
              <a:rPr lang="zh-CN" altLang="en-US" sz="1400"/>
              <a:t>🧠💬</a:t>
            </a:r>
            <a:r>
              <a:rPr lang="en-US" altLang="en-US" sz="1400"/>
              <a:t> of movie reviews </a:t>
            </a:r>
            <a:r>
              <a:rPr lang="zh-CN" altLang="en-US" sz="1400"/>
              <a:t>🎬</a:t>
            </a:r>
            <a:r>
              <a:rPr lang="en-US" altLang="en-US" sz="1400"/>
              <a:t>⭐ from the IMDB dataset.</a:t>
            </a:r>
            <a:endParaRPr lang="en-US" altLang="en-US" sz="1400"/>
          </a:p>
          <a:p>
            <a:r>
              <a:rPr lang="en-US" altLang="en-US" sz="1400"/>
              <a:t>The goal is to automatically classify each review as Positive </a:t>
            </a:r>
            <a:r>
              <a:rPr lang="zh-CN" altLang="en-US" sz="1400"/>
              <a:t>😊</a:t>
            </a:r>
            <a:r>
              <a:rPr lang="en-US" altLang="en-US" sz="1400"/>
              <a:t> or Negative </a:t>
            </a:r>
            <a:r>
              <a:rPr lang="zh-CN" altLang="en-US" sz="1400"/>
              <a:t>😞</a:t>
            </a:r>
            <a:r>
              <a:rPr lang="en-US" altLang="en-US" sz="1400"/>
              <a:t>.</a:t>
            </a:r>
            <a:endParaRPr lang="en-US" altLang="en-US" sz="1400"/>
          </a:p>
          <a:p>
            <a:endParaRPr lang="en-US" altLang="en-US" sz="1400"/>
          </a:p>
          <a:p>
            <a:r>
              <a:rPr lang="zh-CN" altLang="en-US" sz="1400"/>
              <a:t>🔹</a:t>
            </a:r>
            <a:r>
              <a:rPr lang="en-US" altLang="en-US" sz="1400"/>
              <a:t> Why Sentiment Analysis?</a:t>
            </a:r>
            <a:endParaRPr lang="en-US" altLang="en-US" sz="1400"/>
          </a:p>
          <a:p>
            <a:endParaRPr lang="en-US" altLang="en-US" sz="1400"/>
          </a:p>
          <a:p>
            <a:r>
              <a:rPr lang="en-US" altLang="en-US" sz="1400"/>
              <a:t>Helps businesses understand customer opinions </a:t>
            </a:r>
            <a:r>
              <a:rPr lang="zh-CN" altLang="en-US" sz="1400"/>
              <a:t>💡</a:t>
            </a:r>
            <a:endParaRPr lang="zh-CN" altLang="en-US" sz="1400"/>
          </a:p>
          <a:p>
            <a:endParaRPr lang="en-US" altLang="en-US" sz="1400"/>
          </a:p>
          <a:p>
            <a:r>
              <a:rPr lang="en-US" altLang="en-US" sz="1400"/>
              <a:t>Improves decision-making in marketing </a:t>
            </a:r>
            <a:r>
              <a:rPr lang="zh-CN" altLang="en-US" sz="1400"/>
              <a:t>📊</a:t>
            </a:r>
            <a:endParaRPr lang="zh-CN" altLang="en-US" sz="1400"/>
          </a:p>
          <a:p>
            <a:endParaRPr lang="en-US" altLang="en-US" sz="1400"/>
          </a:p>
          <a:p>
            <a:r>
              <a:rPr lang="en-US" altLang="en-US" sz="1400"/>
              <a:t>Supports the film industry </a:t>
            </a:r>
            <a:r>
              <a:rPr lang="zh-CN" altLang="en-US" sz="1400"/>
              <a:t>🎥</a:t>
            </a:r>
            <a:endParaRPr lang="zh-CN" altLang="en-US" sz="1400"/>
          </a:p>
          <a:p>
            <a:endParaRPr lang="en-US" altLang="en-US" sz="1400"/>
          </a:p>
          <a:p>
            <a:r>
              <a:rPr lang="en-US" altLang="en-US" sz="1400"/>
              <a:t>In this project, we:</a:t>
            </a:r>
            <a:endParaRPr lang="en-US" altLang="en-US" sz="1400"/>
          </a:p>
          <a:p>
            <a:r>
              <a:rPr lang="en-US" altLang="en-US" sz="1400"/>
              <a:t>✅ Collected and preprocessed text data </a:t>
            </a:r>
            <a:r>
              <a:rPr lang="zh-CN" altLang="en-US" sz="1400"/>
              <a:t>📝</a:t>
            </a:r>
            <a:endParaRPr lang="zh-CN" altLang="en-US" sz="1400"/>
          </a:p>
          <a:p>
            <a:r>
              <a:rPr lang="en-US" altLang="en-US" sz="1400"/>
              <a:t>✅ Applied Natural Language Processing (NLP) </a:t>
            </a:r>
            <a:r>
              <a:rPr lang="zh-CN" altLang="en-US" sz="1400"/>
              <a:t>🔤</a:t>
            </a:r>
            <a:endParaRPr lang="zh-CN" altLang="en-US" sz="1400"/>
          </a:p>
          <a:p>
            <a:r>
              <a:rPr lang="en-US" altLang="en-US" sz="1400"/>
              <a:t>✅ Built and trained a Deep Learning model </a:t>
            </a:r>
            <a:r>
              <a:rPr lang="zh-CN" altLang="en-US" sz="1400"/>
              <a:t>🤖</a:t>
            </a:r>
            <a:endParaRPr lang="zh-CN" altLang="en-US" sz="1400"/>
          </a:p>
          <a:p>
            <a:r>
              <a:rPr lang="en-US" altLang="en-US" sz="1400"/>
              <a:t>✅ Achieved high accuracy in classifying reviews </a:t>
            </a:r>
            <a:r>
              <a:rPr lang="zh-CN" altLang="en-US" sz="1400"/>
              <a:t>🎯</a:t>
            </a:r>
            <a:endParaRPr lang="en-US" sz="1400"/>
          </a:p>
        </p:txBody>
      </p:sp>
      <p:pic>
        <p:nvPicPr>
          <p:cNvPr id="3" name="Picture 2" descr="download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36695" y="-635"/>
            <a:ext cx="8154670" cy="676275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635"/>
            <a:ext cx="3699510" cy="6859270"/>
          </a:xfrm>
        </p:spPr>
        <p:txBody>
          <a:bodyPr/>
          <a:p>
            <a:r>
              <a:rPr lang="zh-CN" altLang="en-US" sz="1400"/>
              <a:t>🚨</a:t>
            </a:r>
            <a:r>
              <a:rPr lang="en-US" altLang="en-US" sz="1400"/>
              <a:t> Problem &amp; Solution </a:t>
            </a:r>
            <a:r>
              <a:rPr lang="zh-CN" altLang="en-US" sz="1400"/>
              <a:t>💡</a:t>
            </a:r>
            <a:br>
              <a:rPr lang="zh-CN" altLang="en-US" sz="1400"/>
            </a:br>
            <a:r>
              <a:rPr lang="zh-CN" altLang="en-US" sz="1400"/>
              <a:t>🛑</a:t>
            </a:r>
            <a:r>
              <a:rPr lang="en-US" altLang="en-US" sz="1400"/>
              <a:t> Problem: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Thousands of reviews are written daily on IMDB </a:t>
            </a:r>
            <a:r>
              <a:rPr lang="zh-CN" altLang="en-US" sz="1400"/>
              <a:t>🎬💬</a:t>
            </a:r>
            <a:br>
              <a:rPr lang="zh-CN" altLang="en-US" sz="1400"/>
            </a:br>
            <a:br>
              <a:rPr lang="en-US" altLang="en-US" sz="1400"/>
            </a:br>
            <a:r>
              <a:rPr lang="en-US" altLang="en-US" sz="1400"/>
              <a:t>Manual reading is time-consuming ⏳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Judgments can be biased </a:t>
            </a:r>
            <a:r>
              <a:rPr lang="zh-CN" altLang="en-US" sz="1400"/>
              <a:t>👀</a:t>
            </a:r>
            <a:br>
              <a:rPr lang="zh-CN" altLang="en-US" sz="1400"/>
            </a:br>
            <a:br>
              <a:rPr lang="en-US" altLang="en-US" sz="1400"/>
            </a:br>
            <a:r>
              <a:rPr lang="en-US" altLang="en-US" sz="1400"/>
              <a:t>Hard to know if feedback is positive </a:t>
            </a:r>
            <a:r>
              <a:rPr lang="zh-CN" altLang="en-US" sz="1400"/>
              <a:t>😊</a:t>
            </a:r>
            <a:r>
              <a:rPr lang="en-US" altLang="en-US" sz="1400"/>
              <a:t> or negative </a:t>
            </a:r>
            <a:r>
              <a:rPr lang="zh-CN" altLang="en-US" sz="1400"/>
              <a:t>😞</a:t>
            </a:r>
            <a:br>
              <a:rPr lang="zh-CN" altLang="en-US" sz="1400"/>
            </a:br>
            <a:br>
              <a:rPr lang="en-US" altLang="en-US" sz="1400"/>
            </a:br>
            <a:r>
              <a:rPr lang="en-US" altLang="en-US" sz="1400"/>
              <a:t>✅ Solution: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AI-powered Sentiment Analysis </a:t>
            </a:r>
            <a:r>
              <a:rPr lang="zh-CN" altLang="en-US" sz="1400"/>
              <a:t>🤖</a:t>
            </a:r>
            <a:br>
              <a:rPr lang="zh-CN" altLang="en-US" sz="1400"/>
            </a:br>
            <a:br>
              <a:rPr lang="en-US" altLang="en-US" sz="1400"/>
            </a:br>
            <a:r>
              <a:rPr lang="en-US" altLang="en-US" sz="1400"/>
              <a:t>Automatically reads &amp; classifies reviews </a:t>
            </a:r>
            <a:r>
              <a:rPr lang="zh-CN" altLang="en-US" sz="1400"/>
              <a:t>📝</a:t>
            </a:r>
            <a:br>
              <a:rPr lang="zh-CN" altLang="en-US" sz="1400"/>
            </a:br>
            <a:br>
              <a:rPr lang="en-US" altLang="en-US" sz="1400"/>
            </a:br>
            <a:r>
              <a:rPr lang="en-US" altLang="en-US" sz="1400"/>
              <a:t>Detects Positive </a:t>
            </a:r>
            <a:r>
              <a:rPr lang="zh-CN" altLang="en-US" sz="1400"/>
              <a:t>😊</a:t>
            </a:r>
            <a:r>
              <a:rPr lang="en-US" altLang="en-US" sz="1400"/>
              <a:t> or Negative </a:t>
            </a:r>
            <a:r>
              <a:rPr lang="zh-CN" altLang="en-US" sz="1400"/>
              <a:t>😡</a:t>
            </a:r>
            <a:r>
              <a:rPr lang="en-US" altLang="en-US" sz="1400"/>
              <a:t> opinions</a:t>
            </a:r>
            <a:br>
              <a:rPr lang="en-US" altLang="en-US" sz="1400"/>
            </a:br>
            <a:br>
              <a:rPr lang="en-US" altLang="en-US" sz="1400"/>
            </a:br>
            <a:r>
              <a:rPr lang="en-US" altLang="en-US" sz="1400"/>
              <a:t>Provides fast, accurate, and objective results </a:t>
            </a:r>
            <a:r>
              <a:rPr lang="zh-CN" altLang="en-US" sz="1400"/>
              <a:t>🎯</a:t>
            </a:r>
            <a:br>
              <a:rPr lang="zh-CN" altLang="en-US" sz="1400"/>
            </a:br>
            <a:br>
              <a:rPr lang="en-US" altLang="en-US" sz="1400"/>
            </a:br>
            <a:r>
              <a:rPr lang="en-US" altLang="en-US" sz="1400"/>
              <a:t>Helps decision makers understand audience better </a:t>
            </a:r>
            <a:r>
              <a:rPr lang="zh-CN" altLang="en-US" sz="1400"/>
              <a:t>📊</a:t>
            </a:r>
            <a:endParaRPr lang="zh-CN" altLang="en-US" sz="1400"/>
          </a:p>
        </p:txBody>
      </p:sp>
      <p:pic>
        <p:nvPicPr>
          <p:cNvPr id="6" name="Content Placeholder 5" descr="unnamed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99510" y="-635"/>
            <a:ext cx="8581390" cy="685863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770" y="190500"/>
            <a:ext cx="3495675" cy="582930"/>
          </a:xfrm>
        </p:spPr>
        <p:txBody>
          <a:bodyPr/>
          <a:p>
            <a:r>
              <a:rPr lang="zh-CN" altLang="en-US" sz="2400">
                <a:sym typeface="+mn-ea"/>
              </a:rPr>
              <a:t>🎯</a:t>
            </a:r>
            <a:r>
              <a:rPr lang="en-US" altLang="en-US" sz="2400">
                <a:sym typeface="+mn-ea"/>
              </a:rPr>
              <a:t> Project Objectives</a:t>
            </a:r>
            <a:endParaRPr lang="en-US" altLang="en-US" sz="2400"/>
          </a:p>
        </p:txBody>
      </p:sp>
      <p:pic>
        <p:nvPicPr>
          <p:cNvPr id="4" name="Content Placeholder 3" descr="images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108575" y="-635"/>
            <a:ext cx="7084060" cy="685927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635" y="1065530"/>
            <a:ext cx="5109845" cy="50907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 altLang="en-US"/>
          </a:p>
          <a:p>
            <a:r>
              <a:rPr lang="en-US" altLang="en-US"/>
              <a:t>1</a:t>
            </a:r>
            <a:r>
              <a:rPr lang="" altLang="en-US"/>
              <a:t>️</a:t>
            </a:r>
            <a:r>
              <a:rPr lang="en-US" altLang="en-US"/>
              <a:t>⃣ Develop an intelligent model </a:t>
            </a:r>
            <a:r>
              <a:rPr lang="zh-CN" altLang="en-US"/>
              <a:t>🤖</a:t>
            </a:r>
            <a:r>
              <a:rPr lang="en-US" altLang="en-US"/>
              <a:t> to analyze movie reviews from IMDB.</a:t>
            </a:r>
            <a:endParaRPr lang="en-US" altLang="en-US"/>
          </a:p>
          <a:p>
            <a:r>
              <a:rPr lang="en-US" altLang="en-US"/>
              <a:t>2</a:t>
            </a:r>
            <a:r>
              <a:rPr lang="" altLang="en-US"/>
              <a:t>️</a:t>
            </a:r>
            <a:r>
              <a:rPr lang="en-US" altLang="en-US"/>
              <a:t>⃣ Classify reviews </a:t>
            </a:r>
            <a:r>
              <a:rPr lang="zh-CN" altLang="en-US"/>
              <a:t>📝</a:t>
            </a:r>
            <a:r>
              <a:rPr lang="en-US" altLang="en-US"/>
              <a:t> into two categories: Positive </a:t>
            </a:r>
            <a:r>
              <a:rPr lang="zh-CN" altLang="en-US"/>
              <a:t>😊</a:t>
            </a:r>
            <a:r>
              <a:rPr lang="en-US" altLang="en-US"/>
              <a:t> or Negative </a:t>
            </a:r>
            <a:r>
              <a:rPr lang="zh-CN" altLang="en-US"/>
              <a:t>😡</a:t>
            </a:r>
            <a:r>
              <a:rPr lang="en-US" altLang="en-US"/>
              <a:t>.</a:t>
            </a:r>
            <a:endParaRPr lang="en-US" altLang="en-US"/>
          </a:p>
          <a:p>
            <a:r>
              <a:rPr lang="en-US" altLang="en-US"/>
              <a:t>3</a:t>
            </a:r>
            <a:r>
              <a:rPr lang="" altLang="en-US"/>
              <a:t>️</a:t>
            </a:r>
            <a:r>
              <a:rPr lang="en-US" altLang="en-US"/>
              <a:t>⃣ Save time ⏳ compared to manual review analysis.</a:t>
            </a:r>
            <a:endParaRPr lang="en-US" altLang="en-US"/>
          </a:p>
          <a:p>
            <a:r>
              <a:rPr lang="en-US" altLang="en-US"/>
              <a:t>4</a:t>
            </a:r>
            <a:r>
              <a:rPr lang="" altLang="en-US"/>
              <a:t>️</a:t>
            </a:r>
            <a:r>
              <a:rPr lang="en-US" altLang="en-US"/>
              <a:t>⃣ Ensure fairness </a:t>
            </a:r>
            <a:r>
              <a:rPr lang="zh-CN" altLang="en-US"/>
              <a:t>⚖</a:t>
            </a:r>
            <a:r>
              <a:rPr lang="" altLang="en-US"/>
              <a:t>️</a:t>
            </a:r>
            <a:r>
              <a:rPr lang="en-US" altLang="en-US"/>
              <a:t> by reducing human bias in evaluation.</a:t>
            </a:r>
            <a:endParaRPr lang="en-US" altLang="en-US"/>
          </a:p>
          <a:p>
            <a:r>
              <a:rPr lang="en-US" altLang="en-US"/>
              <a:t>5</a:t>
            </a:r>
            <a:r>
              <a:rPr lang="" altLang="en-US"/>
              <a:t>️</a:t>
            </a:r>
            <a:r>
              <a:rPr lang="en-US" altLang="en-US"/>
              <a:t>⃣ Support decision-makers </a:t>
            </a:r>
            <a:r>
              <a:rPr lang="zh-CN" altLang="en-US"/>
              <a:t>📊</a:t>
            </a:r>
            <a:r>
              <a:rPr lang="en-US" altLang="en-US"/>
              <a:t> with accurate insights about audience opinions.</a:t>
            </a:r>
            <a:endParaRPr lang="en-US" altLang="en-US"/>
          </a:p>
          <a:p>
            <a:r>
              <a:rPr lang="en-US" altLang="en-US"/>
              <a:t>6</a:t>
            </a:r>
            <a:r>
              <a:rPr lang="" altLang="en-US"/>
              <a:t>️</a:t>
            </a:r>
            <a:r>
              <a:rPr lang="en-US" altLang="en-US"/>
              <a:t>⃣ Enhance user experience </a:t>
            </a:r>
            <a:r>
              <a:rPr lang="zh-CN" altLang="en-US"/>
              <a:t>🌐</a:t>
            </a:r>
            <a:r>
              <a:rPr lang="en-US" altLang="en-US"/>
              <a:t> by providing fast and clear sentiment results.</a:t>
            </a:r>
            <a:endParaRPr lang="en-US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635"/>
            <a:ext cx="3507740" cy="6767830"/>
          </a:xfrm>
        </p:spPr>
        <p:txBody>
          <a:bodyPr/>
          <a:p>
            <a:r>
              <a:rPr lang="zh-CN" altLang="en-US" sz="1600"/>
              <a:t>🟦</a:t>
            </a:r>
            <a:r>
              <a:rPr lang="en-US" altLang="en-US" sz="2400"/>
              <a:t> </a:t>
            </a:r>
            <a:r>
              <a:rPr lang="en-US" altLang="en-US" sz="2400" b="1"/>
              <a:t>Dataset Description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1</a:t>
            </a:r>
            <a:r>
              <a:rPr lang="" altLang="en-US" sz="1600"/>
              <a:t>️</a:t>
            </a:r>
            <a:r>
              <a:rPr lang="en-US" altLang="en-US" sz="1600"/>
              <a:t>⃣ Source </a:t>
            </a:r>
            <a:r>
              <a:rPr lang="zh-CN" altLang="en-US" sz="1600"/>
              <a:t>🌐</a:t>
            </a:r>
            <a:r>
              <a:rPr lang="en-US" altLang="en-US" sz="1600"/>
              <a:t>: Kaggle – IMDB Movie Reviews Sentiment Analysis Dataset.</a:t>
            </a:r>
            <a:br>
              <a:rPr lang="en-US" altLang="en-US" sz="1600"/>
            </a:br>
            <a:r>
              <a:rPr lang="en-US" altLang="en-US" sz="1600"/>
              <a:t>2</a:t>
            </a:r>
            <a:r>
              <a:rPr lang="" altLang="en-US" sz="1600"/>
              <a:t>️</a:t>
            </a:r>
            <a:r>
              <a:rPr lang="en-US" altLang="en-US" sz="1600"/>
              <a:t>⃣ Content </a:t>
            </a:r>
            <a:r>
              <a:rPr lang="zh-CN" altLang="en-US" sz="1600"/>
              <a:t>📝</a:t>
            </a:r>
            <a:r>
              <a:rPr lang="en-US" altLang="en-US" sz="1600"/>
              <a:t>: Collection of movie reviews written by real users.</a:t>
            </a:r>
            <a:br>
              <a:rPr lang="en-US" altLang="en-US" sz="1600"/>
            </a:br>
            <a:r>
              <a:rPr lang="en-US" altLang="en-US" sz="1600"/>
              <a:t>3</a:t>
            </a:r>
            <a:r>
              <a:rPr lang="" altLang="en-US" sz="1600"/>
              <a:t>️</a:t>
            </a:r>
            <a:r>
              <a:rPr lang="en-US" altLang="en-US" sz="1600"/>
              <a:t>⃣ Labels </a:t>
            </a:r>
            <a:r>
              <a:rPr lang="zh-CN" altLang="en-US" sz="1600"/>
              <a:t>🔖</a:t>
            </a:r>
            <a:r>
              <a:rPr lang="en-US" altLang="en-US" sz="1600"/>
              <a:t>: Each review is labeled as either: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Positive </a:t>
            </a:r>
            <a:r>
              <a:rPr lang="zh-CN" altLang="en-US" sz="1600"/>
              <a:t>😊</a:t>
            </a:r>
            <a:br>
              <a:rPr lang="zh-CN" altLang="en-US" sz="1600"/>
            </a:br>
            <a:br>
              <a:rPr lang="en-US" altLang="en-US" sz="1600"/>
            </a:br>
            <a:r>
              <a:rPr lang="en-US" altLang="en-US" sz="1600"/>
              <a:t>Negative </a:t>
            </a:r>
            <a:r>
              <a:rPr lang="zh-CN" altLang="en-US" sz="1600"/>
              <a:t>😡</a:t>
            </a:r>
            <a:br>
              <a:rPr lang="zh-CN" altLang="en-US" sz="1600"/>
            </a:br>
            <a:r>
              <a:rPr lang="en-US" altLang="en-US" sz="1600"/>
              <a:t>4</a:t>
            </a:r>
            <a:r>
              <a:rPr lang="" altLang="en-US" sz="1600"/>
              <a:t>️</a:t>
            </a:r>
            <a:r>
              <a:rPr lang="en-US" altLang="en-US" sz="1600"/>
              <a:t>⃣ Size </a:t>
            </a:r>
            <a:r>
              <a:rPr lang="zh-CN" altLang="en-US" sz="1600"/>
              <a:t>📊</a:t>
            </a:r>
            <a:r>
              <a:rPr lang="en-US" altLang="en-US" sz="1600"/>
              <a:t>: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50,000 reviews in total.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25,000 reviews for training.</a:t>
            </a:r>
            <a:br>
              <a:rPr lang="en-US" altLang="en-US" sz="1600"/>
            </a:br>
            <a:br>
              <a:rPr lang="en-US" altLang="en-US" sz="1600"/>
            </a:br>
            <a:r>
              <a:rPr lang="en-US" altLang="en-US" sz="1600"/>
              <a:t>25,000 reviews for testing.</a:t>
            </a:r>
            <a:br>
              <a:rPr lang="en-US" altLang="en-US" sz="1600"/>
            </a:br>
            <a:r>
              <a:rPr lang="en-US" altLang="en-US" sz="1600"/>
              <a:t>5</a:t>
            </a:r>
            <a:r>
              <a:rPr lang="" altLang="en-US" sz="1600"/>
              <a:t>️</a:t>
            </a:r>
            <a:r>
              <a:rPr lang="en-US" altLang="en-US" sz="1600"/>
              <a:t>⃣ Format </a:t>
            </a:r>
            <a:r>
              <a:rPr lang="zh-CN" altLang="en-US" sz="1600"/>
              <a:t>📄</a:t>
            </a:r>
            <a:r>
              <a:rPr lang="en-US" altLang="en-US" sz="1600"/>
              <a:t>: Text-based dataset (plain English sentences).</a:t>
            </a:r>
            <a:br>
              <a:rPr lang="en-US" altLang="en-US" sz="1600"/>
            </a:br>
            <a:r>
              <a:rPr lang="en-US" altLang="en-US" sz="1600"/>
              <a:t>6</a:t>
            </a:r>
            <a:r>
              <a:rPr lang="" altLang="en-US" sz="1600"/>
              <a:t>️</a:t>
            </a:r>
            <a:r>
              <a:rPr lang="en-US" altLang="en-US" sz="1600"/>
              <a:t>⃣ Purpose </a:t>
            </a:r>
            <a:r>
              <a:rPr lang="zh-CN" altLang="en-US" sz="1600"/>
              <a:t>🎯</a:t>
            </a:r>
            <a:r>
              <a:rPr lang="en-US" altLang="en-US" sz="1600"/>
              <a:t>: Used for sentiment analysis to classify emotions and opinions in text.</a:t>
            </a:r>
            <a:endParaRPr lang="en-US" altLang="en-US" sz="1600"/>
          </a:p>
        </p:txBody>
      </p:sp>
      <p:pic>
        <p:nvPicPr>
          <p:cNvPr id="4" name="Content Placeholder 3" descr="IMDb_Jobs_Header_Mobile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619500" y="0"/>
            <a:ext cx="8571865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3365500" cy="6667500"/>
          </a:xfrm>
        </p:spPr>
        <p:txBody>
          <a:bodyPr/>
          <a:p>
            <a:r>
              <a:rPr lang="en-US" altLang="en-US" sz="2800" b="1">
                <a:sym typeface="+mn-ea"/>
              </a:rPr>
              <a:t>Methodology / Approach </a:t>
            </a:r>
            <a:r>
              <a:rPr lang="zh-CN" altLang="en-US" sz="2800" b="1">
                <a:sym typeface="+mn-ea"/>
              </a:rPr>
              <a:t>🛠</a:t>
            </a:r>
            <a:r>
              <a:rPr lang="en-US" altLang="en-US" sz="2800" b="1">
                <a:sym typeface="+mn-ea"/>
              </a:rPr>
              <a:t>️</a:t>
            </a:r>
            <a:br>
              <a:rPr lang="en-US" altLang="en-US" sz="1000" b="1">
                <a:sym typeface="+mn-ea"/>
              </a:rPr>
            </a:br>
            <a:br>
              <a:rPr lang="en-US" altLang="en-US" sz="2000" b="1">
                <a:sym typeface="+mn-ea"/>
              </a:rPr>
            </a:br>
            <a:r>
              <a:rPr lang="en-US" altLang="en-US" sz="1000" b="1"/>
              <a:t>Data Preprocessing </a:t>
            </a:r>
            <a:r>
              <a:rPr lang="zh-CN" altLang="en-US" sz="1000" b="1"/>
              <a:t>🔄</a:t>
            </a:r>
            <a:br>
              <a:rPr lang="zh-CN" altLang="en-US" sz="1000" b="1"/>
            </a:br>
            <a:br>
              <a:rPr lang="en-US" altLang="en-US" sz="1000" b="1"/>
            </a:br>
            <a:r>
              <a:rPr lang="en-US" altLang="en-US" sz="1000" b="1"/>
              <a:t>Cleaning dataset (removing nulls, duplicates).</a:t>
            </a:r>
            <a:br>
              <a:rPr lang="en-US" altLang="en-US" sz="1000" b="1"/>
            </a:br>
            <a:br>
              <a:rPr lang="en-US" altLang="en-US" sz="1000" b="1"/>
            </a:br>
            <a:r>
              <a:rPr lang="en-US" altLang="en-US" sz="1000" b="1"/>
              <a:t>Text normalization (lowercasing, removing stopwords, punctuation).</a:t>
            </a:r>
            <a:br>
              <a:rPr lang="en-US" altLang="en-US" sz="1000" b="1"/>
            </a:br>
            <a:br>
              <a:rPr lang="en-US" altLang="en-US" sz="1000" b="1"/>
            </a:br>
            <a:r>
              <a:rPr lang="en-US" altLang="en-US" sz="1000" b="1"/>
              <a:t>Text Representation ✍</a:t>
            </a:r>
            <a:r>
              <a:rPr lang="" altLang="en-US" sz="1000" b="1"/>
              <a:t>️</a:t>
            </a:r>
            <a:br>
              <a:rPr lang="" altLang="en-US" sz="1000" b="1"/>
            </a:br>
            <a:br>
              <a:rPr lang="en-US" altLang="en-US" sz="1000" b="1"/>
            </a:br>
            <a:r>
              <a:rPr lang="en-US" altLang="en-US" sz="1000" b="1"/>
              <a:t>TF-IDF (Term Frequency – Inverse Document Frequency).</a:t>
            </a:r>
            <a:br>
              <a:rPr lang="en-US" altLang="en-US" sz="1000" b="1"/>
            </a:br>
            <a:br>
              <a:rPr lang="en-US" altLang="en-US" sz="1000" b="1"/>
            </a:br>
            <a:r>
              <a:rPr lang="en-US" altLang="en-US" sz="1000" b="1"/>
              <a:t>Word Embeddings (Word2Vec / GloVe).</a:t>
            </a:r>
            <a:br>
              <a:rPr lang="en-US" altLang="en-US" sz="1000" b="1"/>
            </a:br>
            <a:br>
              <a:rPr lang="en-US" altLang="en-US" sz="1000" b="1"/>
            </a:br>
            <a:r>
              <a:rPr lang="en-US" altLang="en-US" sz="1000" b="1"/>
              <a:t>Algorithms Applied </a:t>
            </a:r>
            <a:r>
              <a:rPr lang="zh-CN" altLang="en-US" sz="1000" b="1"/>
              <a:t>🤖</a:t>
            </a:r>
            <a:br>
              <a:rPr lang="zh-CN" altLang="en-US" sz="1000" b="1"/>
            </a:br>
            <a:br>
              <a:rPr lang="en-US" altLang="en-US" sz="1000" b="1"/>
            </a:br>
            <a:r>
              <a:rPr lang="en-US" altLang="en-US" sz="1000" b="1"/>
              <a:t>Logistic Regression.</a:t>
            </a:r>
            <a:br>
              <a:rPr lang="en-US" altLang="en-US" sz="1000" b="1"/>
            </a:br>
            <a:br>
              <a:rPr lang="en-US" altLang="en-US" sz="1000" b="1"/>
            </a:br>
            <a:r>
              <a:rPr lang="en-US" altLang="en-US" sz="1000" b="1"/>
              <a:t>Deep Learning model </a:t>
            </a:r>
            <a:br>
              <a:rPr lang="en-US" altLang="en-US" sz="1000" b="1"/>
            </a:br>
            <a:br>
              <a:rPr lang="en-US" altLang="en-US" sz="1000" b="1"/>
            </a:br>
            <a:r>
              <a:rPr lang="en-US" altLang="en-US" sz="1000" b="1"/>
              <a:t>Training &amp; Testing </a:t>
            </a:r>
            <a:r>
              <a:rPr lang="zh-CN" altLang="en-US" sz="1000" b="1"/>
              <a:t>⚡</a:t>
            </a:r>
            <a:br>
              <a:rPr lang="zh-CN" altLang="en-US" sz="1000" b="1"/>
            </a:br>
            <a:br>
              <a:rPr lang="en-US" altLang="en-US" sz="1000" b="1"/>
            </a:br>
            <a:r>
              <a:rPr lang="en-US" altLang="en-US" sz="1000" b="1"/>
              <a:t>Splitting dataset (e.g., 80% training – 20% testing).</a:t>
            </a:r>
            <a:br>
              <a:rPr lang="en-US" altLang="en-US" sz="1000" b="1"/>
            </a:br>
            <a:br>
              <a:rPr lang="en-US" altLang="en-US" sz="1000" b="1"/>
            </a:br>
            <a:r>
              <a:rPr lang="en-US" altLang="en-US" sz="1000" b="1"/>
              <a:t>Model training.</a:t>
            </a:r>
            <a:br>
              <a:rPr lang="en-US" altLang="en-US" sz="1000" b="1"/>
            </a:br>
            <a:br>
              <a:rPr lang="en-US" altLang="en-US" sz="1000" b="1"/>
            </a:br>
            <a:r>
              <a:rPr lang="en-US" altLang="en-US" sz="1000" b="1"/>
              <a:t>Performance evaluation.</a:t>
            </a:r>
            <a:br>
              <a:rPr lang="en-US" altLang="en-US" sz="1000" b="1"/>
            </a:br>
            <a:endParaRPr lang="en-US" altLang="en-US" sz="1000" b="1"/>
          </a:p>
        </p:txBody>
      </p:sp>
      <p:pic>
        <p:nvPicPr>
          <p:cNvPr id="4" name="Content Placeholder 3" descr="1_kZiyyv2fHvYQT34y90wuRw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903980" y="0"/>
            <a:ext cx="8287385" cy="685800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-88900" y="1212850"/>
            <a:ext cx="4064000" cy="3467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90500"/>
            <a:ext cx="4574540" cy="4711065"/>
          </a:xfrm>
        </p:spPr>
        <p:txBody>
          <a:bodyPr/>
          <a:p>
            <a:r>
              <a:rPr lang="zh-CN" altLang="en-US" sz="2000"/>
              <a:t>🟦</a:t>
            </a:r>
            <a:r>
              <a:rPr lang="en-US" altLang="en-US" sz="2000"/>
              <a:t>: Preprocessing (IMDB-specific)</a:t>
            </a:r>
            <a:br>
              <a:rPr lang="en-US" altLang="en-US" sz="2000"/>
            </a:br>
            <a:br>
              <a:rPr lang="en-US" altLang="en-US" sz="2000"/>
            </a:br>
            <a:r>
              <a:rPr lang="zh-CN" altLang="en-US" sz="2000"/>
              <a:t>🛠</a:t>
            </a:r>
            <a:r>
              <a:rPr lang="en-US" altLang="en-US" sz="2000"/>
              <a:t>️</a:t>
            </a:r>
            <a:r>
              <a:rPr lang="en-US" altLang="en-US" sz="2000"/>
              <a:t> IMDB-specific Preprocessing: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Remove HTML tags </a:t>
            </a:r>
            <a:r>
              <a:rPr lang="zh-CN" altLang="en-US" sz="2000"/>
              <a:t>🏷</a:t>
            </a:r>
            <a:r>
              <a:rPr lang="en-US" altLang="en-US" sz="2000"/>
              <a:t>️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Replace contractions (don’t → do not)</a:t>
            </a:r>
            <a:br>
              <a:rPr lang="en-US" altLang="en-US" sz="2000"/>
            </a:br>
            <a:br>
              <a:rPr lang="en-US" altLang="en-US" sz="2000"/>
            </a:br>
            <a:r>
              <a:rPr lang="en-US" altLang="en-US" sz="2000"/>
              <a:t>Handle emoticons </a:t>
            </a:r>
            <a:r>
              <a:rPr lang="zh-CN" altLang="en-US" sz="2000"/>
              <a:t>🙂🙁</a:t>
            </a:r>
            <a:br>
              <a:rPr lang="zh-CN" altLang="en-US" sz="2000"/>
            </a:br>
            <a:br>
              <a:rPr lang="en-US" altLang="en-US" sz="2000"/>
            </a:br>
            <a:r>
              <a:rPr lang="zh-CN" altLang="en-US" sz="2000"/>
              <a:t>📊</a:t>
            </a:r>
            <a:r>
              <a:rPr lang="en-US" altLang="en-US" sz="2000"/>
              <a:t> This helps clean the reviews more effectively.</a:t>
            </a:r>
            <a:endParaRPr lang="en-US" altLang="en-US" sz="2000"/>
          </a:p>
        </p:txBody>
      </p:sp>
      <p:pic>
        <p:nvPicPr>
          <p:cNvPr id="4" name="Content Placeholder 3" descr="Dataset-description-and-preprocessing_Q320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76165" y="0"/>
            <a:ext cx="731647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pic>
        <p:nvPicPr>
          <p:cNvPr id="4" name="Content Placeholder 3" descr="download (1)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635" y="3077210"/>
            <a:ext cx="12126595" cy="3780790"/>
          </a:xfrm>
          <a:prstGeom prst="rect">
            <a:avLst/>
          </a:prstGeom>
        </p:spPr>
      </p:pic>
      <p:pic>
        <p:nvPicPr>
          <p:cNvPr id="5" name="Picture 4" descr="downloa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14935" y="-635"/>
            <a:ext cx="12401550" cy="307784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396*540"/>
  <p:tag name="TABLE_ENDDRAG_RECT" val="0*0*396*540"/>
</p:tagLst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2964</Words>
  <Application>WPS Presentation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1" baseType="lpstr">
      <vt:lpstr>Arial</vt:lpstr>
      <vt:lpstr>SimSun</vt:lpstr>
      <vt:lpstr>Wingdings</vt:lpstr>
      <vt:lpstr>Microsoft YaHei</vt:lpstr>
      <vt:lpstr>Arial Unicode MS</vt:lpstr>
      <vt:lpstr>Calibri</vt:lpstr>
      <vt:lpstr>Aldhabi</vt:lpstr>
      <vt:lpstr>Orange Waves</vt:lpstr>
      <vt:lpstr>PowerPoint 演示文稿</vt:lpstr>
      <vt:lpstr>PowerPoint 演示文稿</vt:lpstr>
      <vt:lpstr> ✨ Introduction ✨</vt:lpstr>
      <vt:lpstr> Project Overview  What is this project about? 📌 This project focuses on analyzing IMDB movie reviews to classify them as positive or negative using Natural Language Processing (NLP).  🎯 Goal: To build a machine learning model that understands people’s opinions about movies.</vt:lpstr>
      <vt:lpstr>Objectives</vt:lpstr>
      <vt:lpstr>🟦 Dataset Description  📂 Dataset: IMDB Movie Reviews  💾 Size: 50,000 reviews  🔖 Labels: Positive / Negative  📍 Source: Kaggle</vt:lpstr>
      <vt:lpstr>🟦 Preprocessing (Generic)  🧹 Generic Preprocessing Steps:  🔡 Lowercasing  ✂️ Removing punctuation  🛑 Removing stopwords  🎭 Lemmatization/Stemming  📌 Example: "The movie was AMAZING!!! 🤩" → "movie amazing"</vt:lpstr>
      <vt:lpstr>🟦: Preprocessing (IMDB-specific)  🛠️ IMDB-specific Preprocessing:  Remove HTML tags 🏷️  Replace contractions (don’t → do not)  Handle emoticons 🙂🙁  📊 This helps clean the reviews more effectively.</vt:lpstr>
      <vt:lpstr>PowerPoint 演示文稿</vt:lpstr>
      <vt:lpstr>Results &amp; Evaluation</vt:lpstr>
      <vt:lpstr>PowerPoint 演示文稿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Rana Yasser</cp:lastModifiedBy>
  <cp:revision>3</cp:revision>
  <dcterms:created xsi:type="dcterms:W3CDTF">2025-08-24T11:30:00Z</dcterms:created>
  <dcterms:modified xsi:type="dcterms:W3CDTF">2025-08-26T08:55:44Z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42F97CCC5ABD47B68F4A42F26FA5D585_13</vt:lpwstr>
  </property>
  <property fmtid="{D5CDD505-2E9C-101B-9397-08002B2CF9AE}" pid="3" name="KSOProductBuildVer">
    <vt:lpwstr>1033-12.2.0.21931</vt:lpwstr>
  </property>
</Properties>
</file>