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q7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download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3077210"/>
            <a:ext cx="12126595" cy="3780790"/>
          </a:xfrm>
          <a:prstGeom prst="rect">
            <a:avLst/>
          </a:prstGeom>
        </p:spPr>
      </p:pic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935" y="-635"/>
            <a:ext cx="12401550" cy="30778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3168650" cy="582930"/>
          </a:xfrm>
        </p:spPr>
        <p:txBody>
          <a:bodyPr/>
          <a:p>
            <a:r>
              <a:rPr lang="en-US" altLang="en-US">
                <a:sym typeface="+mn-ea"/>
              </a:rPr>
              <a:t>Machine </a:t>
            </a:r>
            <a:r>
              <a:rPr lang="en-US" altLang="en-US" sz="2400" b="1">
                <a:sym typeface="+mn-ea"/>
              </a:rPr>
              <a:t>Learning</a:t>
            </a:r>
            <a:r>
              <a:rPr lang="en-US" altLang="en-US" sz="2400">
                <a:sym typeface="+mn-ea"/>
              </a:rPr>
              <a:t> </a:t>
            </a:r>
            <a:r>
              <a:rPr lang="en-US" altLang="en-US">
                <a:sym typeface="+mn-ea"/>
              </a:rPr>
              <a:t>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4750"/>
            <a:ext cx="3667760" cy="5683250"/>
          </a:xfrm>
        </p:spPr>
        <p:txBody>
          <a:bodyPr/>
          <a:p>
            <a:endParaRPr lang="en-US" altLang="en-US" sz="2000"/>
          </a:p>
          <a:p>
            <a:r>
              <a:rPr lang="zh-CN" altLang="en-US" sz="2000"/>
              <a:t>🤖</a:t>
            </a:r>
            <a:r>
              <a:rPr lang="en-US" altLang="en-US" sz="2000"/>
              <a:t> Models Trained:</a:t>
            </a:r>
            <a:endParaRPr lang="en-US" altLang="en-US" sz="2000"/>
          </a:p>
          <a:p>
            <a:endParaRPr lang="en-US" altLang="en-US" sz="2000"/>
          </a:p>
          <a:p>
            <a:r>
              <a:rPr lang="zh-CN" altLang="en-US" sz="2000"/>
              <a:t>🧮</a:t>
            </a:r>
            <a:r>
              <a:rPr lang="en-US" altLang="en-US" sz="2000"/>
              <a:t> Naïve Bayes</a:t>
            </a:r>
            <a:endParaRPr lang="en-US" altLang="en-US" sz="2000"/>
          </a:p>
          <a:p>
            <a:endParaRPr lang="en-US" altLang="en-US" sz="2000"/>
          </a:p>
          <a:p>
            <a:r>
              <a:rPr lang="zh-CN" altLang="en-US" sz="2000"/>
              <a:t>📈</a:t>
            </a:r>
            <a:r>
              <a:rPr lang="en-US" altLang="en-US" sz="2000"/>
              <a:t> Logistic Regression</a:t>
            </a:r>
            <a:endParaRPr lang="en-US" altLang="en-US" sz="2000"/>
          </a:p>
          <a:p>
            <a:endParaRPr lang="en-US" altLang="en-US" sz="2000"/>
          </a:p>
          <a:p>
            <a:r>
              <a:rPr lang="zh-CN" altLang="en-US" sz="2000"/>
              <a:t>🌳</a:t>
            </a:r>
            <a:r>
              <a:rPr lang="en-US" altLang="en-US" sz="2000"/>
              <a:t> Random Forest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Each model was trained on the cleaned datase</a:t>
            </a:r>
            <a:endParaRPr lang="en-US" altLang="en-US" sz="2000"/>
          </a:p>
        </p:txBody>
      </p:sp>
      <p:pic>
        <p:nvPicPr>
          <p:cNvPr id="4" name="Picture 3" descr="Common_Machine_Learning_Algorithm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250" y="0"/>
            <a:ext cx="8477250" cy="69475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4818380" cy="582930"/>
          </a:xfrm>
        </p:spPr>
        <p:txBody>
          <a:bodyPr/>
          <a:p>
            <a:r>
              <a:rPr lang="en-US" altLang="en-US">
                <a:sym typeface="+mn-ea"/>
              </a:rPr>
              <a:t>Results &amp; 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4494530" cy="4953000"/>
          </a:xfrm>
        </p:spPr>
        <p:txBody>
          <a:bodyPr/>
          <a:p>
            <a:r>
              <a:rPr lang="en-US" altLang="en-US" sz="2400"/>
              <a:t>Results &amp; Evaluation</a:t>
            </a:r>
            <a:endParaRPr lang="en-US" altLang="en-US" sz="2400"/>
          </a:p>
          <a:p>
            <a:endParaRPr lang="en-US" altLang="en-US" sz="2400"/>
          </a:p>
          <a:p>
            <a:r>
              <a:rPr lang="zh-CN" altLang="en-US" sz="2400"/>
              <a:t>📊</a:t>
            </a:r>
            <a:r>
              <a:rPr lang="en-US" altLang="en-US" sz="2400"/>
              <a:t> Model Accuracy: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Naïve Bayes: ~82% ✅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Logistic Regression: ~86% </a:t>
            </a:r>
            <a:r>
              <a:rPr lang="zh-CN" altLang="en-US" sz="2400"/>
              <a:t>🚀</a:t>
            </a:r>
            <a:endParaRPr lang="zh-CN" altLang="en-US" sz="2400"/>
          </a:p>
          <a:p>
            <a:endParaRPr lang="en-US" altLang="en-US" sz="2400"/>
          </a:p>
          <a:p>
            <a:r>
              <a:rPr lang="en-US" altLang="en-US" sz="2400"/>
              <a:t>Random Forest: ~84% </a:t>
            </a:r>
            <a:r>
              <a:rPr lang="zh-CN" altLang="en-US" sz="2400"/>
              <a:t>🌳</a:t>
            </a:r>
            <a:endParaRPr lang="zh-CN" altLang="en-US" sz="2400"/>
          </a:p>
          <a:p>
            <a:endParaRPr lang="en-US" altLang="en-US" sz="2400"/>
          </a:p>
          <a:p>
            <a:r>
              <a:rPr lang="zh-CN" altLang="en-US" sz="2400"/>
              <a:t>🏆</a:t>
            </a:r>
            <a:r>
              <a:rPr lang="en-US" altLang="en-US" sz="2400"/>
              <a:t> Best Model → Logistic Regression</a:t>
            </a:r>
            <a:endParaRPr lang="en-US" altLang="en-US" sz="2400"/>
          </a:p>
        </p:txBody>
      </p:sp>
      <p:pic>
        <p:nvPicPr>
          <p:cNvPr id="4" name="Picture 3" descr="evaluation-banner-illustration-concept-with-assessment-performance-analysis-improvement-result-feedbackh-icons-vec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3495" y="635"/>
            <a:ext cx="7088505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" y="952500"/>
            <a:ext cx="5417185" cy="4953000"/>
          </a:xfrm>
        </p:spPr>
        <p:txBody>
          <a:bodyPr/>
          <a:p>
            <a:endParaRPr lang="en-US" altLang="en-US"/>
          </a:p>
          <a:p>
            <a:r>
              <a:rPr lang="en-US" altLang="en-US" sz="2400"/>
              <a:t>✅ Sentiment analysis helps understand people’s opinions.</a:t>
            </a:r>
            <a:endParaRPr lang="en-US" altLang="en-US" sz="2400"/>
          </a:p>
          <a:p>
            <a:r>
              <a:rPr lang="en-US" altLang="en-US" sz="2400"/>
              <a:t>✅ Logistic Regression performed the best on IMDB dataset.</a:t>
            </a:r>
            <a:endParaRPr lang="en-US" altLang="en-US" sz="2400"/>
          </a:p>
          <a:p>
            <a:r>
              <a:rPr lang="en-US" altLang="en-US" sz="2400"/>
              <a:t>✅ Project shows how NLP + ML can analyze movie reviews </a:t>
            </a:r>
            <a:r>
              <a:rPr lang="zh-CN" altLang="en-US" sz="2400"/>
              <a:t>🎬</a:t>
            </a:r>
            <a:endParaRPr lang="zh-CN" altLang="en-US" sz="2400"/>
          </a:p>
        </p:txBody>
      </p:sp>
      <p:pic>
        <p:nvPicPr>
          <p:cNvPr id="5" name="Picture 4" descr="STAKHOLDER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2875" y="-635"/>
            <a:ext cx="696849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thank-you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lovepik-camera-picture_5013566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33645" y="0"/>
            <a:ext cx="7157720" cy="7099300"/>
          </a:xfrm>
          <a:prstGeom prst="rect">
            <a:avLst/>
          </a:prstGeom>
        </p:spPr>
      </p:pic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635" y="0"/>
          <a:ext cx="5033010" cy="68586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3485"/>
                <a:gridCol w="2549525"/>
              </a:tblGrid>
              <a:tr h="1096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Number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</a:tr>
              <a:tr h="9626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Rana Yasser Anter</a:t>
                      </a:r>
                      <a:endParaRPr lang="en-US"/>
                    </a:p>
                  </a:txBody>
                  <a:tcPr/>
                </a:tc>
              </a:tr>
              <a:tr h="965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Youssef Mohamed</a:t>
                      </a:r>
                      <a:endParaRPr lang="en-US"/>
                    </a:p>
                  </a:txBody>
                  <a:tcPr/>
                </a:tc>
              </a:tr>
              <a:tr h="9436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Youssef Magdy</a:t>
                      </a:r>
                      <a:endParaRPr lang="en-US"/>
                    </a:p>
                  </a:txBody>
                  <a:tcPr/>
                </a:tc>
              </a:tr>
              <a:tr h="963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Ahmed Rabie</a:t>
                      </a:r>
                      <a:endParaRPr lang="en-US"/>
                    </a:p>
                  </a:txBody>
                  <a:tcPr/>
                </a:tc>
              </a:tr>
              <a:tr h="9645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Youssef Tarek</a:t>
                      </a:r>
                      <a:endParaRPr lang="en-US"/>
                    </a:p>
                  </a:txBody>
                  <a:tcPr/>
                </a:tc>
              </a:tr>
              <a:tr h="963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Hazem Mohamed 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4037330" cy="582930"/>
          </a:xfrm>
        </p:spPr>
        <p:txBody>
          <a:bodyPr/>
          <a:p>
            <a:r>
              <a:rPr lang="zh-CN" altLang="en-US" sz="2400"/>
              <a:t>📌</a:t>
            </a:r>
            <a:r>
              <a:rPr lang="en-US" altLang="en-US" sz="2400"/>
              <a:t> Project Description</a:t>
            </a:r>
            <a:r>
              <a:rPr lang="en-US" altLang="en-US"/>
              <a:t> </a:t>
            </a:r>
            <a:endParaRPr lang="en-US" altLang="en-US"/>
          </a:p>
        </p:txBody>
      </p:sp>
      <p:pic>
        <p:nvPicPr>
          <p:cNvPr id="4" name="Picture 3" descr="1_Zl14G5H_8ojqjQqs_v3I0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7965" y="0"/>
            <a:ext cx="8153400" cy="6858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0" y="1289685"/>
            <a:ext cx="4037330" cy="5567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This project is a **Sentiment Analysis** task on the famous **IMDB Movie Reviews Dataset** </a:t>
            </a:r>
            <a:r>
              <a:rPr lang="zh-CN" altLang="en-US"/>
              <a:t>🎥🍿</a:t>
            </a:r>
            <a:r>
              <a:rPr lang="en-US" altLang="en-US"/>
              <a:t>.  </a:t>
            </a:r>
            <a:endParaRPr lang="en-US" altLang="en-US"/>
          </a:p>
          <a:p>
            <a:r>
              <a:rPr lang="en-US" altLang="en-US"/>
              <a:t>The main goal is to build a pipeline that can **analyze movie reviews** and classify them into **positive </a:t>
            </a:r>
            <a:r>
              <a:rPr lang="zh-CN" altLang="en-US"/>
              <a:t>😊</a:t>
            </a:r>
            <a:r>
              <a:rPr lang="en-US" altLang="en-US"/>
              <a:t>** or **negative </a:t>
            </a:r>
            <a:r>
              <a:rPr lang="zh-CN" altLang="en-US"/>
              <a:t>😞</a:t>
            </a:r>
            <a:r>
              <a:rPr lang="en-US" altLang="en-US"/>
              <a:t>** sentiments. 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By using **NLP techniques**, text preprocessing, and machine learning models, we explored how artificial intelligence can understand emotions from text. 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3699510" cy="4545330"/>
          </a:xfrm>
        </p:spPr>
        <p:txBody>
          <a:bodyPr/>
          <a:p>
            <a:r>
              <a:rPr lang="en-US" altLang="en-US" sz="2000"/>
              <a:t> Project Overview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What is this project about?</a:t>
            </a:r>
            <a:br>
              <a:rPr lang="en-US" altLang="en-US" sz="2000"/>
            </a:br>
            <a:r>
              <a:rPr lang="zh-CN" altLang="en-US" sz="2000"/>
              <a:t>📌</a:t>
            </a:r>
            <a:r>
              <a:rPr lang="en-US" altLang="en-US" sz="2000"/>
              <a:t> This project focuses on analyzing IMDB movie reviews to classify them as positive or negative using Natural Language Processing (NLP).</a:t>
            </a:r>
            <a:br>
              <a:rPr lang="en-US" altLang="en-US" sz="2000"/>
            </a:br>
            <a:br>
              <a:rPr lang="en-US" altLang="en-US" sz="2000"/>
            </a:br>
            <a:r>
              <a:rPr lang="zh-CN" altLang="en-US" sz="2000"/>
              <a:t>🎯</a:t>
            </a:r>
            <a:r>
              <a:rPr lang="en-US" altLang="en-US" sz="2000"/>
              <a:t> Goal: To build a machine learning model that understands people’s opinions about movies.</a:t>
            </a:r>
            <a:endParaRPr lang="en-US" altLang="en-US" sz="2000"/>
          </a:p>
        </p:txBody>
      </p:sp>
      <p:pic>
        <p:nvPicPr>
          <p:cNvPr id="6" name="Content Placeholder 5" descr="unnam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9510" y="-635"/>
            <a:ext cx="858139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70" y="190500"/>
            <a:ext cx="3495675" cy="582930"/>
          </a:xfrm>
        </p:spPr>
        <p:txBody>
          <a:bodyPr/>
          <a:p>
            <a:r>
              <a:rPr lang="en-US" altLang="en-US">
                <a:sym typeface="+mn-ea"/>
              </a:rPr>
              <a:t>Objectives</a:t>
            </a:r>
            <a:endParaRPr lang="en-US" altLang="en-US"/>
          </a:p>
        </p:txBody>
      </p:sp>
      <p:pic>
        <p:nvPicPr>
          <p:cNvPr id="4" name="Content Placeholder 3" descr="imag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08575" y="-635"/>
            <a:ext cx="7084060" cy="68592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635" y="951865"/>
            <a:ext cx="5109845" cy="5204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ym typeface="+mn-ea"/>
              </a:rPr>
              <a:t>  Objectives</a:t>
            </a:r>
            <a:br>
              <a:rPr lang="en-US" altLang="en-US">
                <a:sym typeface="+mn-ea"/>
              </a:rPr>
            </a:br>
            <a:br>
              <a:rPr lang="en-US" altLang="en-US">
                <a:sym typeface="+mn-ea"/>
              </a:rPr>
            </a:br>
            <a:r>
              <a:rPr lang="zh-CN" altLang="en-US">
                <a:sym typeface="+mn-ea"/>
              </a:rPr>
              <a:t>🎯</a:t>
            </a:r>
            <a:r>
              <a:rPr lang="en-US" altLang="en-US">
                <a:sym typeface="+mn-ea"/>
              </a:rPr>
              <a:t> P</a:t>
            </a:r>
            <a:r>
              <a:rPr lang="en-US" altLang="en-US" sz="2000">
                <a:sym typeface="+mn-ea"/>
              </a:rPr>
              <a:t>roject Objectives:</a:t>
            </a:r>
            <a:br>
              <a:rPr lang="en-US" altLang="en-US" sz="2000">
                <a:sym typeface="+mn-ea"/>
              </a:rPr>
            </a:br>
            <a:br>
              <a:rPr lang="en-US" altLang="en-US" sz="2000">
                <a:sym typeface="+mn-ea"/>
              </a:rPr>
            </a:br>
            <a:r>
              <a:rPr lang="zh-CN" altLang="en-US" sz="2000">
                <a:sym typeface="+mn-ea"/>
              </a:rPr>
              <a:t>📥</a:t>
            </a:r>
            <a:r>
              <a:rPr lang="en-US" altLang="en-US" sz="2000">
                <a:sym typeface="+mn-ea"/>
              </a:rPr>
              <a:t> Load and explore IMDB dataset.</a:t>
            </a:r>
            <a:br>
              <a:rPr lang="en-US" altLang="en-US" sz="2000">
                <a:sym typeface="+mn-ea"/>
              </a:rPr>
            </a:br>
            <a:br>
              <a:rPr lang="en-US" altLang="en-US" sz="2000">
                <a:sym typeface="+mn-ea"/>
              </a:rPr>
            </a:br>
            <a:r>
              <a:rPr lang="zh-CN" altLang="en-US" sz="2000">
                <a:sym typeface="+mn-ea"/>
              </a:rPr>
              <a:t>🧹</a:t>
            </a:r>
            <a:r>
              <a:rPr lang="en-US" altLang="en-US" sz="2000">
                <a:sym typeface="+mn-ea"/>
              </a:rPr>
              <a:t> Apply text preprocessing (cleaning, tokenization, stopwords removal).</a:t>
            </a:r>
            <a:br>
              <a:rPr lang="en-US" altLang="en-US" sz="2000">
                <a:sym typeface="+mn-ea"/>
              </a:rPr>
            </a:br>
            <a:br>
              <a:rPr lang="en-US" altLang="en-US" sz="2000">
                <a:sym typeface="+mn-ea"/>
              </a:rPr>
            </a:br>
            <a:r>
              <a:rPr lang="zh-CN" altLang="en-US" sz="2000">
                <a:sym typeface="+mn-ea"/>
              </a:rPr>
              <a:t>📊</a:t>
            </a:r>
            <a:r>
              <a:rPr lang="en-US" altLang="en-US" sz="2000">
                <a:sym typeface="+mn-ea"/>
              </a:rPr>
              <a:t> Perform data visualization to understand the dataset.</a:t>
            </a:r>
            <a:br>
              <a:rPr lang="en-US" altLang="en-US" sz="2000">
                <a:sym typeface="+mn-ea"/>
              </a:rPr>
            </a:br>
            <a:br>
              <a:rPr lang="en-US" altLang="en-US" sz="2000">
                <a:sym typeface="+mn-ea"/>
              </a:rPr>
            </a:br>
            <a:r>
              <a:rPr lang="zh-CN" altLang="en-US" sz="2000">
                <a:sym typeface="+mn-ea"/>
              </a:rPr>
              <a:t>🤖</a:t>
            </a:r>
            <a:r>
              <a:rPr lang="en-US" altLang="en-US" sz="2000">
                <a:sym typeface="+mn-ea"/>
              </a:rPr>
              <a:t> Train multiple ML models (Naïve Bayes, Logistic Regression, Random Forest).</a:t>
            </a:r>
            <a:br>
              <a:rPr lang="en-US" altLang="en-US" sz="2000">
                <a:sym typeface="+mn-ea"/>
              </a:rPr>
            </a:br>
            <a:br>
              <a:rPr lang="en-US" altLang="en-US" sz="2000">
                <a:sym typeface="+mn-ea"/>
              </a:rPr>
            </a:br>
            <a:r>
              <a:rPr lang="en-US" altLang="en-US" sz="2000">
                <a:sym typeface="+mn-ea"/>
              </a:rPr>
              <a:t>✅ Evaluate models a</a:t>
            </a:r>
            <a:r>
              <a:rPr lang="en-US" altLang="en-US">
                <a:sym typeface="+mn-ea"/>
              </a:rPr>
              <a:t>nd com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3507740" cy="4285615"/>
          </a:xfrm>
        </p:spPr>
        <p:txBody>
          <a:bodyPr/>
          <a:p>
            <a:r>
              <a:rPr lang="zh-CN" altLang="en-US"/>
              <a:t>🟦</a:t>
            </a:r>
            <a:r>
              <a:rPr lang="en-US" altLang="en-US" sz="2000"/>
              <a:t> </a:t>
            </a:r>
            <a:r>
              <a:rPr lang="en-US" altLang="en-US" sz="2000" b="1"/>
              <a:t>Dataset Description</a:t>
            </a:r>
            <a:br>
              <a:rPr lang="en-US" altLang="en-US" sz="2000"/>
            </a:br>
            <a:br>
              <a:rPr lang="en-US" altLang="en-US" sz="2000"/>
            </a:br>
            <a:r>
              <a:rPr lang="zh-CN" altLang="en-US" sz="2000"/>
              <a:t>📂</a:t>
            </a:r>
            <a:r>
              <a:rPr lang="en-US" altLang="en-US" sz="2000"/>
              <a:t> Dataset: IMDB Movie Reviews</a:t>
            </a:r>
            <a:br>
              <a:rPr lang="en-US" altLang="en-US" sz="2000"/>
            </a:br>
            <a:br>
              <a:rPr lang="en-US" altLang="en-US" sz="2000"/>
            </a:br>
            <a:r>
              <a:rPr lang="zh-CN" altLang="en-US" sz="2000"/>
              <a:t>💾</a:t>
            </a:r>
            <a:r>
              <a:rPr lang="en-US" altLang="en-US" sz="2000"/>
              <a:t> Size: 50,000 reviews</a:t>
            </a:r>
            <a:br>
              <a:rPr lang="en-US" altLang="en-US" sz="2000"/>
            </a:br>
            <a:br>
              <a:rPr lang="en-US" altLang="en-US" sz="2000"/>
            </a:br>
            <a:r>
              <a:rPr lang="zh-CN" altLang="en-US" sz="2000"/>
              <a:t>🔖</a:t>
            </a:r>
            <a:r>
              <a:rPr lang="en-US" altLang="en-US" sz="2000"/>
              <a:t> Labels: Positive / Negative</a:t>
            </a:r>
            <a:br>
              <a:rPr lang="en-US" altLang="en-US" sz="2000"/>
            </a:br>
            <a:br>
              <a:rPr lang="en-US" altLang="en-US" sz="2000"/>
            </a:br>
            <a:r>
              <a:rPr lang="zh-CN" altLang="en-US" sz="2000"/>
              <a:t>📍</a:t>
            </a:r>
            <a:r>
              <a:rPr lang="en-US" altLang="en-US" sz="2000"/>
              <a:t> Source: Kaggle</a:t>
            </a:r>
            <a:endParaRPr lang="ar-EG" altLang="en-US" sz="2000"/>
          </a:p>
        </p:txBody>
      </p:sp>
      <p:pic>
        <p:nvPicPr>
          <p:cNvPr id="4" name="Content Placeholder 3" descr="IMDb_Jobs_Header_Mob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9500" y="0"/>
            <a:ext cx="85718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3365500" cy="5961380"/>
          </a:xfrm>
        </p:spPr>
        <p:txBody>
          <a:bodyPr/>
          <a:p>
            <a:r>
              <a:rPr lang="zh-CN" altLang="en-US" sz="2000" b="1"/>
              <a:t>🟦</a:t>
            </a:r>
            <a:r>
              <a:rPr lang="en-US" altLang="en-US" sz="2000" b="1"/>
              <a:t> Preprocessing (Generic)</a:t>
            </a:r>
            <a:br>
              <a:rPr lang="en-US" altLang="en-US" sz="2000" b="1"/>
            </a:br>
            <a:br>
              <a:rPr lang="en-US" altLang="en-US" sz="2000" b="1"/>
            </a:br>
            <a:r>
              <a:rPr lang="zh-CN" altLang="en-US" sz="2000" b="1"/>
              <a:t>🧹</a:t>
            </a:r>
            <a:r>
              <a:rPr lang="en-US" altLang="en-US" sz="2000" b="1"/>
              <a:t> Generic Preprocessing Steps:</a:t>
            </a:r>
            <a:br>
              <a:rPr lang="en-US" altLang="en-US" sz="2000" b="1"/>
            </a:br>
            <a:br>
              <a:rPr lang="en-US" altLang="en-US" sz="2000" b="1"/>
            </a:br>
            <a:r>
              <a:rPr lang="zh-CN" altLang="en-US" sz="2000" b="1"/>
              <a:t>🔡</a:t>
            </a:r>
            <a:r>
              <a:rPr lang="en-US" altLang="en-US" sz="2000" b="1"/>
              <a:t> Lowercasing</a:t>
            </a:r>
            <a:br>
              <a:rPr lang="en-US" altLang="en-US" sz="2000" b="1"/>
            </a:br>
            <a:br>
              <a:rPr lang="en-US" altLang="en-US" sz="2000" b="1"/>
            </a:br>
            <a:r>
              <a:rPr lang="en-US" altLang="en-US" sz="2000" b="1"/>
              <a:t>✂</a:t>
            </a:r>
            <a:r>
              <a:rPr lang="" altLang="en-US" sz="2000" b="1"/>
              <a:t>️</a:t>
            </a:r>
            <a:r>
              <a:rPr lang="en-US" altLang="en-US" sz="2000" b="1"/>
              <a:t> Removing punctuation</a:t>
            </a:r>
            <a:br>
              <a:rPr lang="en-US" altLang="en-US" sz="2000" b="1"/>
            </a:br>
            <a:br>
              <a:rPr lang="en-US" altLang="en-US" sz="2000" b="1"/>
            </a:br>
            <a:r>
              <a:rPr lang="zh-CN" altLang="en-US" sz="2000" b="1"/>
              <a:t>🛑</a:t>
            </a:r>
            <a:r>
              <a:rPr lang="en-US" altLang="en-US" sz="2000" b="1"/>
              <a:t> Removing stopwords</a:t>
            </a:r>
            <a:br>
              <a:rPr lang="en-US" altLang="en-US" sz="2000" b="1"/>
            </a:br>
            <a:br>
              <a:rPr lang="en-US" altLang="en-US" sz="2000" b="1"/>
            </a:br>
            <a:r>
              <a:rPr lang="zh-CN" altLang="en-US" sz="2000" b="1"/>
              <a:t>🎭</a:t>
            </a:r>
            <a:r>
              <a:rPr lang="en-US" altLang="en-US" sz="2000" b="1"/>
              <a:t> Lemmatization/Stemming</a:t>
            </a:r>
            <a:br>
              <a:rPr lang="en-US" altLang="en-US" sz="2000" b="1"/>
            </a:br>
            <a:br>
              <a:rPr lang="en-US" altLang="en-US" sz="2000" b="1"/>
            </a:br>
            <a:r>
              <a:rPr lang="zh-CN" altLang="en-US" sz="2000" b="1"/>
              <a:t>📌</a:t>
            </a:r>
            <a:r>
              <a:rPr lang="en-US" altLang="en-US" sz="2000" b="1"/>
              <a:t> Example:</a:t>
            </a:r>
            <a:br>
              <a:rPr lang="en-US" altLang="en-US" sz="2000" b="1"/>
            </a:br>
            <a:r>
              <a:rPr lang="en-US" altLang="en-US" sz="2000" b="1"/>
              <a:t>"The movie was AMAZING!!! </a:t>
            </a:r>
            <a:r>
              <a:rPr lang="zh-CN" altLang="en-US" sz="2000" b="1"/>
              <a:t>🤩</a:t>
            </a:r>
            <a:r>
              <a:rPr lang="en-US" altLang="en-US" sz="2000" b="1"/>
              <a:t>" → "movie amazing"</a:t>
            </a:r>
            <a:endParaRPr lang="en-US" altLang="en-US" sz="2000" b="1"/>
          </a:p>
        </p:txBody>
      </p:sp>
      <p:pic>
        <p:nvPicPr>
          <p:cNvPr id="4" name="Content Placeholder 3" descr="1_kZiyyv2fHvYQT34y90wuR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03980" y="0"/>
            <a:ext cx="828738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4574540" cy="4711065"/>
          </a:xfrm>
        </p:spPr>
        <p:txBody>
          <a:bodyPr/>
          <a:p>
            <a:r>
              <a:rPr lang="zh-CN" altLang="en-US" sz="2000"/>
              <a:t>🟦</a:t>
            </a:r>
            <a:r>
              <a:rPr lang="en-US" altLang="en-US" sz="2000"/>
              <a:t>: Preprocessing (IMDB-specific)</a:t>
            </a:r>
            <a:br>
              <a:rPr lang="en-US" altLang="en-US" sz="2000"/>
            </a:br>
            <a:br>
              <a:rPr lang="en-US" altLang="en-US" sz="2000"/>
            </a:br>
            <a:r>
              <a:rPr lang="zh-CN" altLang="en-US" sz="2000"/>
              <a:t>🛠</a:t>
            </a:r>
            <a:r>
              <a:rPr lang="" altLang="en-US" sz="2000"/>
              <a:t>️</a:t>
            </a:r>
            <a:r>
              <a:rPr lang="en-US" altLang="en-US" sz="2000"/>
              <a:t> IMDB-specific Preprocessing: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Remove HTML tags </a:t>
            </a:r>
            <a:r>
              <a:rPr lang="zh-CN" altLang="en-US" sz="2000"/>
              <a:t>🏷</a:t>
            </a:r>
            <a:r>
              <a:rPr lang="" altLang="en-US" sz="2000"/>
              <a:t>️</a:t>
            </a:r>
            <a:br>
              <a:rPr lang="" altLang="en-US" sz="2000"/>
            </a:br>
            <a:br>
              <a:rPr lang="en-US" altLang="en-US" sz="2000"/>
            </a:br>
            <a:r>
              <a:rPr lang="en-US" altLang="en-US" sz="2000"/>
              <a:t>Replace contractions (don’t → do not)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Handle emoticons </a:t>
            </a:r>
            <a:r>
              <a:rPr lang="zh-CN" altLang="en-US" sz="2000"/>
              <a:t>🙂🙁</a:t>
            </a:r>
            <a:br>
              <a:rPr lang="zh-CN" altLang="en-US" sz="2000"/>
            </a:br>
            <a:br>
              <a:rPr lang="en-US" altLang="en-US" sz="2000"/>
            </a:br>
            <a:r>
              <a:rPr lang="zh-CN" altLang="en-US" sz="2000"/>
              <a:t>📊</a:t>
            </a:r>
            <a:r>
              <a:rPr lang="en-US" altLang="en-US" sz="2000"/>
              <a:t> This helps clean the reviews more effectively.</a:t>
            </a:r>
            <a:endParaRPr lang="en-US" altLang="en-US" sz="2000"/>
          </a:p>
        </p:txBody>
      </p:sp>
      <p:pic>
        <p:nvPicPr>
          <p:cNvPr id="4" name="Content Placeholder 3" descr="Dataset-description-and-preprocessing_Q3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6165" y="0"/>
            <a:ext cx="73164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6515" y="190500"/>
            <a:ext cx="4036060" cy="582930"/>
          </a:xfrm>
        </p:spPr>
        <p:txBody>
          <a:bodyPr/>
          <a:p>
            <a:r>
              <a:rPr lang="en-US" altLang="en-US"/>
              <a:t>Data Visualization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Visualizations Used: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Word Clouds </a:t>
            </a:r>
            <a:r>
              <a:rPr lang="zh-CN" altLang="en-US"/>
              <a:t>☁</a:t>
            </a:r>
            <a:r>
              <a:rPr lang="" altLang="en-US"/>
              <a:t>️</a:t>
            </a:r>
            <a:endParaRPr lang="" altLang="en-US"/>
          </a:p>
          <a:p>
            <a:endParaRPr lang="en-US" altLang="en-US"/>
          </a:p>
          <a:p>
            <a:r>
              <a:rPr lang="en-US" altLang="en-US"/>
              <a:t>Bar charts of most common words </a:t>
            </a:r>
            <a:r>
              <a:rPr lang="zh-CN" altLang="en-US"/>
              <a:t>📊</a:t>
            </a:r>
            <a:endParaRPr lang="zh-CN" altLang="en-US"/>
          </a:p>
          <a:p>
            <a:endParaRPr lang="en-US" altLang="en-US"/>
          </a:p>
          <a:p>
            <a:r>
              <a:rPr lang="en-US" altLang="en-US"/>
              <a:t>Pie chart of positive vs. negative reviews </a:t>
            </a:r>
            <a:r>
              <a:rPr lang="zh-CN" altLang="en-US"/>
              <a:t>🥧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96*540"/>
  <p:tag name="TABLE_ENDDRAG_RECT" val="0*0*396*540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2269</Words>
  <Application>WPS Presentation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Aldhabi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Abohegazy</cp:lastModifiedBy>
  <cp:revision>1</cp:revision>
  <dcterms:created xsi:type="dcterms:W3CDTF">2025-08-24T11:30:19Z</dcterms:created>
  <dcterms:modified xsi:type="dcterms:W3CDTF">2025-08-24T11:30:19Z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F9AA539BC0234AE5A59EED4F87775936_11</vt:lpwstr>
  </property>
  <property fmtid="{D5CDD505-2E9C-101B-9397-08002B2CF9AE}" pid="3" name="KSOProductBuildVer">
    <vt:lpwstr>1033-12.2.0.21931</vt:lpwstr>
  </property>
</Properties>
</file>